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4" r:id="rId3"/>
    <p:sldId id="277" r:id="rId4"/>
    <p:sldId id="278" r:id="rId5"/>
    <p:sldId id="279" r:id="rId6"/>
    <p:sldId id="280" r:id="rId7"/>
    <p:sldId id="281" r:id="rId8"/>
    <p:sldId id="282" r:id="rId9"/>
    <p:sldId id="283" r:id="rId10"/>
    <p:sldId id="276" r:id="rId11"/>
    <p:sldId id="261" r:id="rId12"/>
    <p:sldId id="259" r:id="rId13"/>
    <p:sldId id="260"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57" r:id="rId29"/>
  </p:sldIdLst>
  <p:sldSz cx="13716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bo, Takahiro" initials="KT" lastIdx="3" clrIdx="0">
    <p:extLst>
      <p:ext uri="{19B8F6BF-5375-455C-9EA6-DF929625EA0E}">
        <p15:presenceInfo xmlns:p15="http://schemas.microsoft.com/office/powerpoint/2012/main" userId="S-1-5-21-1407069837-2091007605-538272213-442404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1" d="100"/>
          <a:sy n="41" d="100"/>
        </p:scale>
        <p:origin x="112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44726"/>
            <a:ext cx="11658600" cy="4775200"/>
          </a:xfrm>
        </p:spPr>
        <p:txBody>
          <a:bodyPr anchor="b"/>
          <a:lstStyle>
            <a:lvl1pPr algn="ctr">
              <a:defRPr sz="9000"/>
            </a:lvl1pPr>
          </a:lstStyle>
          <a:p>
            <a:r>
              <a:rPr lang="ja-JP" altLang="en-US"/>
              <a:t>マスター タイトルの書式設定</a:t>
            </a:r>
            <a:endParaRPr lang="en-US" dirty="0"/>
          </a:p>
        </p:txBody>
      </p:sp>
      <p:sp>
        <p:nvSpPr>
          <p:cNvPr id="3" name="Subtitle 2"/>
          <p:cNvSpPr>
            <a:spLocks noGrp="1"/>
          </p:cNvSpPr>
          <p:nvPr>
            <p:ph type="subTitle" idx="1"/>
          </p:nvPr>
        </p:nvSpPr>
        <p:spPr>
          <a:xfrm>
            <a:off x="1714500" y="7204076"/>
            <a:ext cx="10287000"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3E20DF7-FB9B-4447-A706-B262A5CA3EDB}" type="datetimeFigureOut">
              <a:rPr kumimoji="1" lang="ja-JP" altLang="en-US" smtClean="0"/>
              <a:t>2022/7/17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123330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3E20DF7-FB9B-4447-A706-B262A5CA3EDB}" type="datetimeFigureOut">
              <a:rPr kumimoji="1" lang="ja-JP" altLang="en-US" smtClean="0"/>
              <a:t>2022/7/17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110997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730250"/>
            <a:ext cx="2957513" cy="11623676"/>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42976" y="730250"/>
            <a:ext cx="8701088" cy="1162367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3E20DF7-FB9B-4447-A706-B262A5CA3EDB}" type="datetimeFigureOut">
              <a:rPr kumimoji="1" lang="ja-JP" altLang="en-US" smtClean="0"/>
              <a:t>2022/7/17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3966219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3E20DF7-FB9B-4447-A706-B262A5CA3EDB}" type="datetimeFigureOut">
              <a:rPr kumimoji="1" lang="ja-JP" altLang="en-US" smtClean="0"/>
              <a:t>2022/7/17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2887403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35832" y="3419479"/>
            <a:ext cx="11830050" cy="5705474"/>
          </a:xfrm>
        </p:spPr>
        <p:txBody>
          <a:bodyPr anchor="b"/>
          <a:lstStyle>
            <a:lvl1pPr>
              <a:defRPr sz="9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935832" y="9178929"/>
            <a:ext cx="11830050" cy="300037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3E20DF7-FB9B-4447-A706-B262A5CA3EDB}" type="datetimeFigureOut">
              <a:rPr kumimoji="1" lang="ja-JP" altLang="en-US" smtClean="0"/>
              <a:t>2022/7/17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2148276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42975" y="3651250"/>
            <a:ext cx="5829300" cy="87026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943725" y="3651250"/>
            <a:ext cx="5829300" cy="87026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E20DF7-FB9B-4447-A706-B262A5CA3EDB}" type="datetimeFigureOut">
              <a:rPr kumimoji="1" lang="ja-JP" altLang="en-US" smtClean="0"/>
              <a:t>2022/7/17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213044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44762" y="730253"/>
            <a:ext cx="11830050" cy="265112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944763" y="3362326"/>
            <a:ext cx="5802510"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ja-JP" altLang="en-US"/>
              <a:t>マスター テキストの書式設定</a:t>
            </a:r>
          </a:p>
        </p:txBody>
      </p:sp>
      <p:sp>
        <p:nvSpPr>
          <p:cNvPr id="4" name="Content Placeholder 3"/>
          <p:cNvSpPr>
            <a:spLocks noGrp="1"/>
          </p:cNvSpPr>
          <p:nvPr>
            <p:ph sz="half" idx="2"/>
          </p:nvPr>
        </p:nvSpPr>
        <p:spPr>
          <a:xfrm>
            <a:off x="944763" y="5010150"/>
            <a:ext cx="5802510" cy="73691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943726" y="3362326"/>
            <a:ext cx="5831087"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ja-JP" altLang="en-US"/>
              <a:t>マスター テキストの書式設定</a:t>
            </a:r>
          </a:p>
        </p:txBody>
      </p:sp>
      <p:sp>
        <p:nvSpPr>
          <p:cNvPr id="6" name="Content Placeholder 5"/>
          <p:cNvSpPr>
            <a:spLocks noGrp="1"/>
          </p:cNvSpPr>
          <p:nvPr>
            <p:ph sz="quarter" idx="4"/>
          </p:nvPr>
        </p:nvSpPr>
        <p:spPr>
          <a:xfrm>
            <a:off x="6943726" y="5010150"/>
            <a:ext cx="5831087" cy="73691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3E20DF7-FB9B-4447-A706-B262A5CA3EDB}" type="datetimeFigureOut">
              <a:rPr kumimoji="1" lang="ja-JP" altLang="en-US" smtClean="0"/>
              <a:t>2022/7/17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202275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3E20DF7-FB9B-4447-A706-B262A5CA3EDB}" type="datetimeFigureOut">
              <a:rPr kumimoji="1" lang="ja-JP" altLang="en-US" smtClean="0"/>
              <a:t>2022/7/17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1277267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20DF7-FB9B-4447-A706-B262A5CA3EDB}" type="datetimeFigureOut">
              <a:rPr kumimoji="1" lang="ja-JP" altLang="en-US" smtClean="0"/>
              <a:t>2022/7/17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2752013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ja-JP" altLang="en-US"/>
              <a:t>マスター タイトルの書式設定</a:t>
            </a:r>
            <a:endParaRPr lang="en-US" dirty="0"/>
          </a:p>
        </p:txBody>
      </p:sp>
      <p:sp>
        <p:nvSpPr>
          <p:cNvPr id="3" name="Content Placeholder 2"/>
          <p:cNvSpPr>
            <a:spLocks noGrp="1"/>
          </p:cNvSpPr>
          <p:nvPr>
            <p:ph idx="1"/>
          </p:nvPr>
        </p:nvSpPr>
        <p:spPr>
          <a:xfrm>
            <a:off x="5831087" y="1974853"/>
            <a:ext cx="6943725"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E20DF7-FB9B-4447-A706-B262A5CA3EDB}" type="datetimeFigureOut">
              <a:rPr kumimoji="1" lang="ja-JP" altLang="en-US" smtClean="0"/>
              <a:t>2022/7/17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1294645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831087" y="1974853"/>
            <a:ext cx="6943725" cy="974725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E20DF7-FB9B-4447-A706-B262A5CA3EDB}" type="datetimeFigureOut">
              <a:rPr kumimoji="1" lang="ja-JP" altLang="en-US" smtClean="0"/>
              <a:t>2022/7/17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3190144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730253"/>
            <a:ext cx="11830050" cy="265112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42975" y="3651250"/>
            <a:ext cx="11830050" cy="870267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942975" y="12712703"/>
            <a:ext cx="3086100" cy="730250"/>
          </a:xfrm>
          <a:prstGeom prst="rect">
            <a:avLst/>
          </a:prstGeom>
        </p:spPr>
        <p:txBody>
          <a:bodyPr vert="horz" lIns="91440" tIns="45720" rIns="91440" bIns="45720" rtlCol="0" anchor="ctr"/>
          <a:lstStyle>
            <a:lvl1pPr algn="l">
              <a:defRPr sz="1800">
                <a:solidFill>
                  <a:schemeClr val="tx1">
                    <a:tint val="75000"/>
                  </a:schemeClr>
                </a:solidFill>
              </a:defRPr>
            </a:lvl1pPr>
          </a:lstStyle>
          <a:p>
            <a:fld id="{43E20DF7-FB9B-4447-A706-B262A5CA3EDB}" type="datetimeFigureOut">
              <a:rPr kumimoji="1" lang="ja-JP" altLang="en-US" smtClean="0"/>
              <a:t>2022/7/17</a:t>
            </a:fld>
            <a:endParaRPr kumimoji="1" lang="ja-JP" altLang="en-US"/>
          </a:p>
        </p:txBody>
      </p:sp>
      <p:sp>
        <p:nvSpPr>
          <p:cNvPr id="5" name="Footer Placeholder 4"/>
          <p:cNvSpPr>
            <a:spLocks noGrp="1"/>
          </p:cNvSpPr>
          <p:nvPr>
            <p:ph type="ftr" sz="quarter" idx="3"/>
          </p:nvPr>
        </p:nvSpPr>
        <p:spPr>
          <a:xfrm>
            <a:off x="4543425" y="12712703"/>
            <a:ext cx="4629150" cy="730250"/>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686925" y="12712703"/>
            <a:ext cx="3086100"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5F59B43E-4AAB-4455-AA9F-8D8C6D747E7F}" type="slidenum">
              <a:rPr kumimoji="1" lang="ja-JP" altLang="en-US" smtClean="0"/>
              <a:t>‹#›</a:t>
            </a:fld>
            <a:endParaRPr kumimoji="1" lang="ja-JP" altLang="en-US"/>
          </a:p>
        </p:txBody>
      </p:sp>
    </p:spTree>
    <p:extLst>
      <p:ext uri="{BB962C8B-B14F-4D97-AF65-F5344CB8AC3E}">
        <p14:creationId xmlns:p14="http://schemas.microsoft.com/office/powerpoint/2010/main" val="1666218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371600" rtl="0" eaLnBrk="1" latinLnBrk="0" hangingPunct="1">
        <a:lnSpc>
          <a:spcPct val="90000"/>
        </a:lnSpc>
        <a:spcBef>
          <a:spcPct val="0"/>
        </a:spcBef>
        <a:buNone/>
        <a:defRPr kumimoji="1"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kumimoji="1"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kumimoji="1"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kumimoji="1"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9pPr>
    </p:bodyStyle>
    <p:otherStyle>
      <a:defPPr>
        <a:defRPr lang="en-US"/>
      </a:defPPr>
      <a:lvl1pPr marL="0" algn="l" defTabSz="1371600" rtl="0" eaLnBrk="1" latinLnBrk="0" hangingPunct="1">
        <a:defRPr kumimoji="1" sz="2700" kern="1200">
          <a:solidFill>
            <a:schemeClr val="tx1"/>
          </a:solidFill>
          <a:latin typeface="+mn-lt"/>
          <a:ea typeface="+mn-ea"/>
          <a:cs typeface="+mn-cs"/>
        </a:defRPr>
      </a:lvl1pPr>
      <a:lvl2pPr marL="685800" algn="l" defTabSz="1371600" rtl="0" eaLnBrk="1" latinLnBrk="0" hangingPunct="1">
        <a:defRPr kumimoji="1" sz="2700" kern="1200">
          <a:solidFill>
            <a:schemeClr val="tx1"/>
          </a:solidFill>
          <a:latin typeface="+mn-lt"/>
          <a:ea typeface="+mn-ea"/>
          <a:cs typeface="+mn-cs"/>
        </a:defRPr>
      </a:lvl2pPr>
      <a:lvl3pPr marL="1371600" algn="l" defTabSz="1371600" rtl="0" eaLnBrk="1" latinLnBrk="0" hangingPunct="1">
        <a:defRPr kumimoji="1" sz="2700" kern="1200">
          <a:solidFill>
            <a:schemeClr val="tx1"/>
          </a:solidFill>
          <a:latin typeface="+mn-lt"/>
          <a:ea typeface="+mn-ea"/>
          <a:cs typeface="+mn-cs"/>
        </a:defRPr>
      </a:lvl3pPr>
      <a:lvl4pPr marL="2057400" algn="l" defTabSz="1371600" rtl="0" eaLnBrk="1" latinLnBrk="0" hangingPunct="1">
        <a:defRPr kumimoji="1" sz="2700" kern="1200">
          <a:solidFill>
            <a:schemeClr val="tx1"/>
          </a:solidFill>
          <a:latin typeface="+mn-lt"/>
          <a:ea typeface="+mn-ea"/>
          <a:cs typeface="+mn-cs"/>
        </a:defRPr>
      </a:lvl4pPr>
      <a:lvl5pPr marL="2743200" algn="l" defTabSz="1371600" rtl="0" eaLnBrk="1" latinLnBrk="0" hangingPunct="1">
        <a:defRPr kumimoji="1" sz="2700" kern="1200">
          <a:solidFill>
            <a:schemeClr val="tx1"/>
          </a:solidFill>
          <a:latin typeface="+mn-lt"/>
          <a:ea typeface="+mn-ea"/>
          <a:cs typeface="+mn-cs"/>
        </a:defRPr>
      </a:lvl5pPr>
      <a:lvl6pPr marL="3429000" algn="l" defTabSz="1371600" rtl="0" eaLnBrk="1" latinLnBrk="0" hangingPunct="1">
        <a:defRPr kumimoji="1" sz="2700" kern="1200">
          <a:solidFill>
            <a:schemeClr val="tx1"/>
          </a:solidFill>
          <a:latin typeface="+mn-lt"/>
          <a:ea typeface="+mn-ea"/>
          <a:cs typeface="+mn-cs"/>
        </a:defRPr>
      </a:lvl6pPr>
      <a:lvl7pPr marL="4114800" algn="l" defTabSz="1371600" rtl="0" eaLnBrk="1" latinLnBrk="0" hangingPunct="1">
        <a:defRPr kumimoji="1" sz="2700" kern="1200">
          <a:solidFill>
            <a:schemeClr val="tx1"/>
          </a:solidFill>
          <a:latin typeface="+mn-lt"/>
          <a:ea typeface="+mn-ea"/>
          <a:cs typeface="+mn-cs"/>
        </a:defRPr>
      </a:lvl7pPr>
      <a:lvl8pPr marL="4800600" algn="l" defTabSz="1371600" rtl="0" eaLnBrk="1" latinLnBrk="0" hangingPunct="1">
        <a:defRPr kumimoji="1" sz="2700" kern="1200">
          <a:solidFill>
            <a:schemeClr val="tx1"/>
          </a:solidFill>
          <a:latin typeface="+mn-lt"/>
          <a:ea typeface="+mn-ea"/>
          <a:cs typeface="+mn-cs"/>
        </a:defRPr>
      </a:lvl8pPr>
      <a:lvl9pPr marL="5486400" algn="l" defTabSz="1371600" rtl="0" eaLnBrk="1" latinLnBrk="0" hangingPunct="1">
        <a:defRPr kumimoji="1"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128.png"/><Relationship Id="rId7" Type="http://schemas.openxmlformats.org/officeDocument/2006/relationships/image" Target="../media/image610.png"/><Relationship Id="rId2" Type="http://schemas.openxmlformats.org/officeDocument/2006/relationships/image" Target="../media/image127.png"/><Relationship Id="rId1" Type="http://schemas.openxmlformats.org/officeDocument/2006/relationships/slideLayout" Target="../slideLayouts/slideLayout1.xml"/><Relationship Id="rId6" Type="http://schemas.openxmlformats.org/officeDocument/2006/relationships/image" Target="../media/image510.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810.png"/></Relationships>
</file>

<file path=ppt/slides/_rels/slide11.xml.rels><?xml version="1.0" encoding="UTF-8" standalone="yes"?>
<Relationships xmlns="http://schemas.openxmlformats.org/package/2006/relationships"><Relationship Id="rId8" Type="http://schemas.openxmlformats.org/officeDocument/2006/relationships/image" Target="../media/image1510.png"/><Relationship Id="rId13"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4.png"/><Relationship Id="rId12" Type="http://schemas.openxmlformats.org/officeDocument/2006/relationships/image" Target="../media/image135.png"/><Relationship Id="rId17" Type="http://schemas.openxmlformats.org/officeDocument/2006/relationships/image" Target="../media/image230.png"/><Relationship Id="rId2" Type="http://schemas.openxmlformats.org/officeDocument/2006/relationships/image" Target="../media/image910.png"/><Relationship Id="rId16"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133.png"/><Relationship Id="rId11" Type="http://schemas.openxmlformats.org/officeDocument/2006/relationships/image" Target="../media/image1710.png"/><Relationship Id="rId5" Type="http://schemas.openxmlformats.org/officeDocument/2006/relationships/image" Target="../media/image1210.png"/><Relationship Id="rId15" Type="http://schemas.openxmlformats.org/officeDocument/2006/relationships/image" Target="../media/image210.png"/><Relationship Id="rId10" Type="http://schemas.openxmlformats.org/officeDocument/2006/relationships/image" Target="../media/image1610.png"/><Relationship Id="rId4" Type="http://schemas.openxmlformats.org/officeDocument/2006/relationships/image" Target="../media/image132.png"/><Relationship Id="rId9" Type="http://schemas.openxmlformats.org/officeDocument/2006/relationships/image" Target="../media/image1810.png"/><Relationship Id="rId14" Type="http://schemas.openxmlformats.org/officeDocument/2006/relationships/image" Target="../media/image137.png"/></Relationships>
</file>

<file path=ppt/slides/_rels/slide12.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101.png"/><Relationship Id="rId7" Type="http://schemas.openxmlformats.org/officeDocument/2006/relationships/image" Target="../media/image142.png"/><Relationship Id="rId12" Type="http://schemas.openxmlformats.org/officeDocument/2006/relationships/image" Target="../media/image350.png"/><Relationship Id="rId2" Type="http://schemas.openxmlformats.org/officeDocument/2006/relationships/image" Target="../media/image138.png"/><Relationship Id="rId1" Type="http://schemas.openxmlformats.org/officeDocument/2006/relationships/slideLayout" Target="../slideLayouts/slideLayout1.xml"/><Relationship Id="rId6" Type="http://schemas.openxmlformats.org/officeDocument/2006/relationships/image" Target="../media/image141.png"/><Relationship Id="rId11" Type="http://schemas.openxmlformats.org/officeDocument/2006/relationships/image" Target="../media/image145.png"/><Relationship Id="rId5" Type="http://schemas.openxmlformats.org/officeDocument/2006/relationships/image" Target="../media/image140.png"/><Relationship Id="rId10" Type="http://schemas.openxmlformats.org/officeDocument/2006/relationships/image" Target="../media/image144.png"/><Relationship Id="rId4" Type="http://schemas.openxmlformats.org/officeDocument/2006/relationships/image" Target="../media/image139.png"/><Relationship Id="rId9" Type="http://schemas.openxmlformats.org/officeDocument/2006/relationships/image" Target="../media/image143.png"/></Relationships>
</file>

<file path=ppt/slides/_rels/slide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46.png"/><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29.png"/></Relationships>
</file>

<file path=ppt/slides/_rels/slide14.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9.png"/><Relationship Id="rId18"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8.png"/><Relationship Id="rId17" Type="http://schemas.openxmlformats.org/officeDocument/2006/relationships/image" Target="../media/image160.png"/><Relationship Id="rId2" Type="http://schemas.openxmlformats.org/officeDocument/2006/relationships/image" Target="../media/image149.png"/><Relationship Id="rId16" Type="http://schemas.openxmlformats.org/officeDocument/2006/relationships/image" Target="../media/image530.png"/><Relationship Id="rId1" Type="http://schemas.openxmlformats.org/officeDocument/2006/relationships/slideLayout" Target="../slideLayouts/slideLayout1.xml"/><Relationship Id="rId6" Type="http://schemas.openxmlformats.org/officeDocument/2006/relationships/image" Target="../media/image153.png"/><Relationship Id="rId11" Type="http://schemas.openxmlformats.org/officeDocument/2006/relationships/image" Target="../media/image157.png"/><Relationship Id="rId5" Type="http://schemas.openxmlformats.org/officeDocument/2006/relationships/image" Target="../media/image152.png"/><Relationship Id="rId15" Type="http://schemas.openxmlformats.org/officeDocument/2006/relationships/image" Target="../media/image520.png"/><Relationship Id="rId10" Type="http://schemas.openxmlformats.org/officeDocument/2006/relationships/image" Target="../media/image156.png"/><Relationship Id="rId19" Type="http://schemas.openxmlformats.org/officeDocument/2006/relationships/image" Target="../media/image162.png"/><Relationship Id="rId4" Type="http://schemas.openxmlformats.org/officeDocument/2006/relationships/image" Target="../media/image151.png"/><Relationship Id="rId9" Type="http://schemas.openxmlformats.org/officeDocument/2006/relationships/image" Target="../media/image460.png"/><Relationship Id="rId14" Type="http://schemas.openxmlformats.org/officeDocument/2006/relationships/image" Target="../media/image511.png"/></Relationships>
</file>

<file path=ppt/slides/_rels/slide15.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680.png"/><Relationship Id="rId18" Type="http://schemas.openxmlformats.org/officeDocument/2006/relationships/image" Target="../media/image169.png"/><Relationship Id="rId3" Type="http://schemas.openxmlformats.org/officeDocument/2006/relationships/image" Target="../media/image580.png"/><Relationship Id="rId7" Type="http://schemas.openxmlformats.org/officeDocument/2006/relationships/image" Target="../media/image620.png"/><Relationship Id="rId12" Type="http://schemas.openxmlformats.org/officeDocument/2006/relationships/image" Target="../media/image166.png"/><Relationship Id="rId17" Type="http://schemas.openxmlformats.org/officeDocument/2006/relationships/image" Target="../media/image720.png"/><Relationship Id="rId2" Type="http://schemas.openxmlformats.org/officeDocument/2006/relationships/image" Target="../media/image163.png"/><Relationship Id="rId16" Type="http://schemas.openxmlformats.org/officeDocument/2006/relationships/image" Target="../media/image168.png"/><Relationship Id="rId1" Type="http://schemas.openxmlformats.org/officeDocument/2006/relationships/slideLayout" Target="../slideLayouts/slideLayout1.xml"/><Relationship Id="rId6" Type="http://schemas.openxmlformats.org/officeDocument/2006/relationships/image" Target="../media/image611.png"/><Relationship Id="rId11" Type="http://schemas.openxmlformats.org/officeDocument/2006/relationships/image" Target="../media/image660.png"/><Relationship Id="rId5" Type="http://schemas.openxmlformats.org/officeDocument/2006/relationships/image" Target="../media/image600.png"/><Relationship Id="rId15" Type="http://schemas.openxmlformats.org/officeDocument/2006/relationships/image" Target="../media/image700.png"/><Relationship Id="rId10" Type="http://schemas.openxmlformats.org/officeDocument/2006/relationships/image" Target="../media/image165.png"/><Relationship Id="rId19" Type="http://schemas.openxmlformats.org/officeDocument/2006/relationships/image" Target="../media/image170.png"/><Relationship Id="rId4" Type="http://schemas.openxmlformats.org/officeDocument/2006/relationships/image" Target="../media/image590.png"/><Relationship Id="rId9" Type="http://schemas.openxmlformats.org/officeDocument/2006/relationships/image" Target="../media/image640.png"/><Relationship Id="rId14" Type="http://schemas.openxmlformats.org/officeDocument/2006/relationships/image" Target="../media/image167.png"/></Relationships>
</file>

<file path=ppt/slides/_rels/slide16.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5.png"/><Relationship Id="rId18" Type="http://schemas.openxmlformats.org/officeDocument/2006/relationships/image" Target="../media/image911.png"/><Relationship Id="rId3" Type="http://schemas.openxmlformats.org/officeDocument/2006/relationships/image" Target="../media/image172.png"/><Relationship Id="rId7" Type="http://schemas.openxmlformats.org/officeDocument/2006/relationships/image" Target="../media/image800.png"/><Relationship Id="rId12" Type="http://schemas.openxmlformats.org/officeDocument/2006/relationships/image" Target="../media/image850.png"/><Relationship Id="rId17" Type="http://schemas.openxmlformats.org/officeDocument/2006/relationships/image" Target="../media/image900.png"/><Relationship Id="rId2" Type="http://schemas.openxmlformats.org/officeDocument/2006/relationships/image" Target="../media/image171.png"/><Relationship Id="rId16" Type="http://schemas.openxmlformats.org/officeDocument/2006/relationships/image" Target="../media/image890.png"/><Relationship Id="rId1" Type="http://schemas.openxmlformats.org/officeDocument/2006/relationships/slideLayout" Target="../slideLayouts/slideLayout1.xml"/><Relationship Id="rId6" Type="http://schemas.openxmlformats.org/officeDocument/2006/relationships/image" Target="../media/image173.png"/><Relationship Id="rId11" Type="http://schemas.openxmlformats.org/officeDocument/2006/relationships/image" Target="../media/image840.png"/><Relationship Id="rId5" Type="http://schemas.openxmlformats.org/officeDocument/2006/relationships/image" Target="../media/image780.png"/><Relationship Id="rId15" Type="http://schemas.openxmlformats.org/officeDocument/2006/relationships/image" Target="../media/image880.png"/><Relationship Id="rId10" Type="http://schemas.openxmlformats.org/officeDocument/2006/relationships/image" Target="../media/image830.png"/><Relationship Id="rId19" Type="http://schemas.openxmlformats.org/officeDocument/2006/relationships/image" Target="../media/image176.png"/><Relationship Id="rId4" Type="http://schemas.openxmlformats.org/officeDocument/2006/relationships/image" Target="../media/image770.png"/><Relationship Id="rId9" Type="http://schemas.openxmlformats.org/officeDocument/2006/relationships/image" Target="../media/image820.png"/><Relationship Id="rId14" Type="http://schemas.openxmlformats.org/officeDocument/2006/relationships/image" Target="../media/image870.png"/></Relationships>
</file>

<file path=ppt/slides/_rels/slide1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image" Target="../media/image180.png"/><Relationship Id="rId7" Type="http://schemas.openxmlformats.org/officeDocument/2006/relationships/image" Target="../media/image1000.png"/><Relationship Id="rId12" Type="http://schemas.openxmlformats.org/officeDocument/2006/relationships/image" Target="../media/image185.png"/><Relationship Id="rId2"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image" Target="../media/image990.png"/><Relationship Id="rId11" Type="http://schemas.openxmlformats.org/officeDocument/2006/relationships/image" Target="../media/image1040.png"/><Relationship Id="rId5" Type="http://schemas.openxmlformats.org/officeDocument/2006/relationships/image" Target="../media/image182.png"/><Relationship Id="rId10" Type="http://schemas.openxmlformats.org/officeDocument/2006/relationships/image" Target="../media/image184.png"/><Relationship Id="rId4" Type="http://schemas.openxmlformats.org/officeDocument/2006/relationships/image" Target="../media/image181.png"/><Relationship Id="rId9" Type="http://schemas.openxmlformats.org/officeDocument/2006/relationships/image" Target="../media/image183.png"/></Relationships>
</file>

<file path=ppt/slides/_rels/slide19.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1.png"/><Relationship Id="rId3" Type="http://schemas.openxmlformats.org/officeDocument/2006/relationships/image" Target="../media/image186.png"/><Relationship Id="rId7" Type="http://schemas.openxmlformats.org/officeDocument/2006/relationships/image" Target="../media/image1110.png"/><Relationship Id="rId12" Type="http://schemas.openxmlformats.org/officeDocument/2006/relationships/image" Target="../media/image1160.png"/><Relationship Id="rId2" Type="http://schemas.openxmlformats.org/officeDocument/2006/relationships/image" Target="../media/image1060.png"/><Relationship Id="rId1" Type="http://schemas.openxmlformats.org/officeDocument/2006/relationships/slideLayout" Target="../slideLayouts/slideLayout1.xml"/><Relationship Id="rId6" Type="http://schemas.openxmlformats.org/officeDocument/2006/relationships/image" Target="../media/image187.png"/><Relationship Id="rId11" Type="http://schemas.openxmlformats.org/officeDocument/2006/relationships/image" Target="../media/image190.png"/><Relationship Id="rId5" Type="http://schemas.openxmlformats.org/officeDocument/2006/relationships/image" Target="../media/image1090.png"/><Relationship Id="rId10" Type="http://schemas.openxmlformats.org/officeDocument/2006/relationships/image" Target="../media/image1140.png"/><Relationship Id="rId4" Type="http://schemas.openxmlformats.org/officeDocument/2006/relationships/image" Target="../media/image1080.png"/><Relationship Id="rId9" Type="http://schemas.openxmlformats.org/officeDocument/2006/relationships/image" Target="../media/image18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12.png"/><Relationship Id="rId2" Type="http://schemas.openxmlformats.org/officeDocument/2006/relationships/image" Target="../media/image1100.png"/><Relationship Id="rId1" Type="http://schemas.openxmlformats.org/officeDocument/2006/relationships/slideLayout" Target="../slideLayouts/slideLayout1.xml"/><Relationship Id="rId6" Type="http://schemas.openxmlformats.org/officeDocument/2006/relationships/image" Target="../media/image512.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190.png"/><Relationship Id="rId7"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xml"/><Relationship Id="rId6" Type="http://schemas.openxmlformats.org/officeDocument/2006/relationships/image" Target="../media/image1220.png"/><Relationship Id="rId5" Type="http://schemas.openxmlformats.org/officeDocument/2006/relationships/image" Target="../media/image1211.png"/><Relationship Id="rId4" Type="http://schemas.openxmlformats.org/officeDocument/2006/relationships/image" Target="../media/image1200.png"/><Relationship Id="rId9" Type="http://schemas.openxmlformats.org/officeDocument/2006/relationships/image" Target="../media/image195.png"/></Relationships>
</file>

<file path=ppt/slides/_rels/slide21.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96.png"/><Relationship Id="rId1" Type="http://schemas.openxmlformats.org/officeDocument/2006/relationships/slideLayout" Target="../slideLayouts/slideLayout1.xml"/><Relationship Id="rId6" Type="http://schemas.openxmlformats.org/officeDocument/2006/relationships/image" Target="../media/image200.png"/><Relationship Id="rId5" Type="http://schemas.openxmlformats.org/officeDocument/2006/relationships/image" Target="../media/image199.pn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png"/></Relationships>
</file>

<file path=ppt/slides/_rels/slide22.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1.png"/><Relationship Id="rId2" Type="http://schemas.openxmlformats.org/officeDocument/2006/relationships/image" Target="../media/image205.png"/><Relationship Id="rId1" Type="http://schemas.openxmlformats.org/officeDocument/2006/relationships/slideLayout" Target="../slideLayouts/slideLayout1.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2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png"/><Relationship Id="rId1" Type="http://schemas.openxmlformats.org/officeDocument/2006/relationships/slideLayout" Target="../slideLayouts/slideLayout1.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24.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image" Target="../media/image221.png"/><Relationship Id="rId7" Type="http://schemas.openxmlformats.org/officeDocument/2006/relationships/image" Target="../media/image1530.png"/><Relationship Id="rId2" Type="http://schemas.openxmlformats.org/officeDocument/2006/relationships/image" Target="../media/image219.png"/><Relationship Id="rId1" Type="http://schemas.openxmlformats.org/officeDocument/2006/relationships/slideLayout" Target="../slideLayouts/slideLayout1.xml"/><Relationship Id="rId6" Type="http://schemas.openxmlformats.org/officeDocument/2006/relationships/image" Target="../media/image1520.png"/><Relationship Id="rId11" Type="http://schemas.openxmlformats.org/officeDocument/2006/relationships/image" Target="../media/image1570.png"/><Relationship Id="rId5" Type="http://schemas.openxmlformats.org/officeDocument/2006/relationships/image" Target="../media/image223.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1550.png"/></Relationships>
</file>

<file path=ppt/slides/_rels/slide25.xml.rels><?xml version="1.0" encoding="UTF-8" standalone="yes"?>
<Relationships xmlns="http://schemas.openxmlformats.org/package/2006/relationships"><Relationship Id="rId8" Type="http://schemas.openxmlformats.org/officeDocument/2006/relationships/image" Target="../media/image1630.png"/><Relationship Id="rId13" Type="http://schemas.openxmlformats.org/officeDocument/2006/relationships/image" Target="../media/image1680.png"/><Relationship Id="rId18" Type="http://schemas.openxmlformats.org/officeDocument/2006/relationships/image" Target="../media/image1730.png"/><Relationship Id="rId3" Type="http://schemas.openxmlformats.org/officeDocument/2006/relationships/image" Target="../media/image222.png"/><Relationship Id="rId21" Type="http://schemas.openxmlformats.org/officeDocument/2006/relationships/image" Target="../media/image233.png"/><Relationship Id="rId7" Type="http://schemas.openxmlformats.org/officeDocument/2006/relationships/image" Target="../media/image1620.png"/><Relationship Id="rId12" Type="http://schemas.openxmlformats.org/officeDocument/2006/relationships/image" Target="../media/image228.png"/><Relationship Id="rId17" Type="http://schemas.openxmlformats.org/officeDocument/2006/relationships/image" Target="../media/image231.png"/><Relationship Id="rId2" Type="http://schemas.openxmlformats.org/officeDocument/2006/relationships/image" Target="../media/image225.png"/><Relationship Id="rId16" Type="http://schemas.openxmlformats.org/officeDocument/2006/relationships/image" Target="../media/image1711.png"/><Relationship Id="rId20" Type="http://schemas.openxmlformats.org/officeDocument/2006/relationships/image" Target="../media/image232.png"/><Relationship Id="rId1" Type="http://schemas.openxmlformats.org/officeDocument/2006/relationships/slideLayout" Target="../slideLayouts/slideLayout1.xml"/><Relationship Id="rId6" Type="http://schemas.openxmlformats.org/officeDocument/2006/relationships/image" Target="../media/image1611.png"/><Relationship Id="rId11" Type="http://schemas.openxmlformats.org/officeDocument/2006/relationships/image" Target="../media/image1660.png"/><Relationship Id="rId5" Type="http://schemas.openxmlformats.org/officeDocument/2006/relationships/image" Target="../media/image1600.png"/><Relationship Id="rId15" Type="http://schemas.openxmlformats.org/officeDocument/2006/relationships/image" Target="../media/image1700.png"/><Relationship Id="rId23" Type="http://schemas.openxmlformats.org/officeDocument/2006/relationships/image" Target="../media/image234.png"/><Relationship Id="rId10" Type="http://schemas.openxmlformats.org/officeDocument/2006/relationships/image" Target="../media/image227.png"/><Relationship Id="rId19" Type="http://schemas.openxmlformats.org/officeDocument/2006/relationships/image" Target="../media/image1740.png"/><Relationship Id="rId4" Type="http://schemas.openxmlformats.org/officeDocument/2006/relationships/image" Target="../media/image1590.png"/><Relationship Id="rId9" Type="http://schemas.openxmlformats.org/officeDocument/2006/relationships/image" Target="../media/image226.png"/><Relationship Id="rId14" Type="http://schemas.openxmlformats.org/officeDocument/2006/relationships/image" Target="../media/image229.png"/><Relationship Id="rId22" Type="http://schemas.openxmlformats.org/officeDocument/2006/relationships/image" Target="../media/image1770.png"/></Relationships>
</file>

<file path=ppt/slides/_rels/slide26.xml.rels><?xml version="1.0" encoding="UTF-8" standalone="yes"?>
<Relationships xmlns="http://schemas.openxmlformats.org/package/2006/relationships"><Relationship Id="rId8" Type="http://schemas.openxmlformats.org/officeDocument/2006/relationships/image" Target="../media/image1850.png"/><Relationship Id="rId13" Type="http://schemas.openxmlformats.org/officeDocument/2006/relationships/image" Target="../media/image242.png"/><Relationship Id="rId3" Type="http://schemas.openxmlformats.org/officeDocument/2006/relationships/image" Target="../media/image236.png"/><Relationship Id="rId7" Type="http://schemas.openxmlformats.org/officeDocument/2006/relationships/image" Target="../media/image239.png"/><Relationship Id="rId12" Type="http://schemas.openxmlformats.org/officeDocument/2006/relationships/image" Target="../media/image241.png"/><Relationship Id="rId17" Type="http://schemas.openxmlformats.org/officeDocument/2006/relationships/image" Target="../media/image243.png"/><Relationship Id="rId2" Type="http://schemas.openxmlformats.org/officeDocument/2006/relationships/image" Target="../media/image235.png"/><Relationship Id="rId16" Type="http://schemas.openxmlformats.org/officeDocument/2006/relationships/image" Target="../media/image1930.png"/><Relationship Id="rId1" Type="http://schemas.openxmlformats.org/officeDocument/2006/relationships/slideLayout" Target="../slideLayouts/slideLayout1.xml"/><Relationship Id="rId6" Type="http://schemas.openxmlformats.org/officeDocument/2006/relationships/image" Target="../media/image238.png"/><Relationship Id="rId11" Type="http://schemas.openxmlformats.org/officeDocument/2006/relationships/image" Target="../media/image1880.png"/><Relationship Id="rId5" Type="http://schemas.openxmlformats.org/officeDocument/2006/relationships/image" Target="../media/image237.png"/><Relationship Id="rId15" Type="http://schemas.openxmlformats.org/officeDocument/2006/relationships/image" Target="../media/image1920.png"/><Relationship Id="rId10" Type="http://schemas.openxmlformats.org/officeDocument/2006/relationships/image" Target="../media/image1870.png"/><Relationship Id="rId4" Type="http://schemas.openxmlformats.org/officeDocument/2006/relationships/image" Target="../media/image1811.png"/><Relationship Id="rId9" Type="http://schemas.openxmlformats.org/officeDocument/2006/relationships/image" Target="../media/image240.png"/><Relationship Id="rId14" Type="http://schemas.openxmlformats.org/officeDocument/2006/relationships/image" Target="../media/image1910.png"/></Relationships>
</file>

<file path=ppt/slides/_rels/slide27.xml.rels><?xml version="1.0" encoding="UTF-8" standalone="yes"?>
<Relationships xmlns="http://schemas.openxmlformats.org/package/2006/relationships"><Relationship Id="rId8" Type="http://schemas.openxmlformats.org/officeDocument/2006/relationships/image" Target="../media/image2010.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1950.png"/><Relationship Id="rId1" Type="http://schemas.openxmlformats.org/officeDocument/2006/relationships/slideLayout" Target="../slideLayouts/slideLayout1.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 Id="rId9" Type="http://schemas.openxmlformats.org/officeDocument/2006/relationships/image" Target="../media/image249.png"/></Relationships>
</file>

<file path=ppt/slides/_rels/slide28.xml.rels><?xml version="1.0" encoding="UTF-8" standalone="yes"?>
<Relationships xmlns="http://schemas.openxmlformats.org/package/2006/relationships"><Relationship Id="rId3" Type="http://schemas.openxmlformats.org/officeDocument/2006/relationships/hyperlink" Target="https://www.sharecoto.co.jp/instagramlab/instagram-size" TargetMode="External"/><Relationship Id="rId2" Type="http://schemas.openxmlformats.org/officeDocument/2006/relationships/hyperlink" Target="https://uxmilk.jp/48376#:~:text=%E3%83%94%E3%82%AF%E3%82%BB%E3%83%AB%E3%82%92%E7%89%A9%E7%90%86%E7%9A%84%E3%81%AA,%E6%8F%8F%E5%86%99%E3%81%8C%E5%8F%AF%E8%83%BD%E3%81%A8%E3%81%AA%E3%82%8A%E3%81%BE%E3%81%99%E3%80%82" TargetMode="External"/><Relationship Id="rId1" Type="http://schemas.openxmlformats.org/officeDocument/2006/relationships/slideLayout" Target="../slideLayouts/slideLayout2.xml"/><Relationship Id="rId6" Type="http://schemas.openxmlformats.org/officeDocument/2006/relationships/hyperlink" Target="https://designcase.jp/information/digital-image-about-dpi-px" TargetMode="External"/><Relationship Id="rId5" Type="http://schemas.openxmlformats.org/officeDocument/2006/relationships/hyperlink" Target="https://www.comnico.jp/we-love-social/social-media-image-sizes-guide" TargetMode="External"/><Relationship Id="rId4" Type="http://schemas.openxmlformats.org/officeDocument/2006/relationships/hyperlink" Target="http://lovee7.blog.fc2.com/blog-entry-146.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9.png"/><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7.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jpe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image" Target="../media/image80.png"/><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s>
</file>

<file path=ppt/slides/_rels/slide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26" Type="http://schemas.openxmlformats.org/officeDocument/2006/relationships/image" Target="../media/image124.png"/><Relationship Id="rId3" Type="http://schemas.openxmlformats.org/officeDocument/2006/relationships/image" Target="../media/image81.jpeg"/><Relationship Id="rId21" Type="http://schemas.openxmlformats.org/officeDocument/2006/relationships/image" Target="../media/image119.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5" Type="http://schemas.openxmlformats.org/officeDocument/2006/relationships/image" Target="../media/image123.png"/><Relationship Id="rId2" Type="http://schemas.openxmlformats.org/officeDocument/2006/relationships/image" Target="../media/image101.png"/><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2.png"/><Relationship Id="rId5" Type="http://schemas.openxmlformats.org/officeDocument/2006/relationships/image" Target="../media/image103.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26.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244199" y="5186303"/>
            <a:ext cx="9227602" cy="143839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4400" b="1" dirty="0">
                <a:latin typeface="あずきフォント" panose="02000609000000000000" pitchFamily="1" charset="-128"/>
                <a:ea typeface="あずきフォント" panose="02000609000000000000" pitchFamily="1" charset="-128"/>
              </a:rPr>
              <a:t>機械学習帳の学習ノート</a:t>
            </a:r>
            <a:endParaRPr kumimoji="1" lang="en-US" altLang="ja-JP" sz="4400" b="1" dirty="0">
              <a:latin typeface="あずきフォント" panose="02000609000000000000" pitchFamily="1" charset="-128"/>
              <a:ea typeface="あずきフォント" panose="02000609000000000000" pitchFamily="1" charset="-128"/>
            </a:endParaRPr>
          </a:p>
          <a:p>
            <a:pPr algn="ctr"/>
            <a:r>
              <a:rPr kumimoji="1" lang="ja-JP" altLang="en-US" sz="3200" b="1" dirty="0">
                <a:latin typeface="あずきフォント" panose="02000609000000000000" pitchFamily="1" charset="-128"/>
                <a:ea typeface="あずきフォント" panose="02000609000000000000" pitchFamily="1" charset="-128"/>
              </a:rPr>
              <a:t>～</a:t>
            </a:r>
            <a:r>
              <a:rPr kumimoji="1" lang="en-US" altLang="ja-JP" sz="3200" b="1" dirty="0">
                <a:latin typeface="あずきフォント" panose="02000609000000000000" pitchFamily="1" charset="-128"/>
                <a:ea typeface="あずきフォント" panose="02000609000000000000" pitchFamily="1" charset="-128"/>
              </a:rPr>
              <a:t>40</a:t>
            </a:r>
            <a:r>
              <a:rPr kumimoji="1" lang="ja-JP" altLang="en-US" sz="3200" b="1" dirty="0">
                <a:latin typeface="あずきフォント" panose="02000609000000000000" pitchFamily="1" charset="-128"/>
                <a:ea typeface="あずきフォント" panose="02000609000000000000" pitchFamily="1" charset="-128"/>
              </a:rPr>
              <a:t>日間の学習チャレンジ～</a:t>
            </a:r>
          </a:p>
        </p:txBody>
      </p:sp>
      <p:pic>
        <p:nvPicPr>
          <p:cNvPr id="1026" name="Picture 2" descr="ノートのギガ">
            <a:extLst>
              <a:ext uri="{FF2B5EF4-FFF2-40B4-BE49-F238E27FC236}">
                <a16:creationId xmlns:a16="http://schemas.microsoft.com/office/drawing/2014/main" id="{E8200B68-5FFC-495A-9D82-D1EE261B8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868" y="6400060"/>
            <a:ext cx="3319365" cy="22129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本を読むウサギ">
            <a:extLst>
              <a:ext uri="{FF2B5EF4-FFF2-40B4-BE49-F238E27FC236}">
                <a16:creationId xmlns:a16="http://schemas.microsoft.com/office/drawing/2014/main" id="{2E0B1952-67D1-4A41-A0DA-00C8A95C3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034" y="4953000"/>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虎の巻">
            <a:extLst>
              <a:ext uri="{FF2B5EF4-FFF2-40B4-BE49-F238E27FC236}">
                <a16:creationId xmlns:a16="http://schemas.microsoft.com/office/drawing/2014/main" id="{43B938BC-0EC3-47D5-AF59-3BAD5787A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5635" y="4953000"/>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558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3034552" y="371745"/>
            <a:ext cx="7646895" cy="5199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分類モデルを評価するには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123" name="テキスト ボックス 360">
            <a:extLst>
              <a:ext uri="{FF2B5EF4-FFF2-40B4-BE49-F238E27FC236}">
                <a16:creationId xmlns:a16="http://schemas.microsoft.com/office/drawing/2014/main" id="{68A592EC-B703-4487-977A-354D013ED533}"/>
              </a:ext>
            </a:extLst>
          </p:cNvPr>
          <p:cNvSpPr txBox="1"/>
          <p:nvPr/>
        </p:nvSpPr>
        <p:spPr>
          <a:xfrm>
            <a:off x="344689" y="1151660"/>
            <a:ext cx="13069649"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尤度の値を聞いてどれぐらい性能が良いか判断することは難しい。</a:t>
            </a:r>
          </a:p>
        </p:txBody>
      </p:sp>
      <p:sp>
        <p:nvSpPr>
          <p:cNvPr id="126" name="テキスト ボックス 447">
            <a:extLst>
              <a:ext uri="{FF2B5EF4-FFF2-40B4-BE49-F238E27FC236}">
                <a16:creationId xmlns:a16="http://schemas.microsoft.com/office/drawing/2014/main" id="{1141C3F7-411F-4E79-850A-995014D5BB9F}"/>
              </a:ext>
            </a:extLst>
          </p:cNvPr>
          <p:cNvSpPr txBox="1"/>
          <p:nvPr/>
        </p:nvSpPr>
        <p:spPr>
          <a:xfrm>
            <a:off x="402962" y="2059348"/>
            <a:ext cx="12485505" cy="67683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正解できた事例の数を</a:t>
            </a:r>
            <a:r>
              <a:rPr kumimoji="1" lang="en-US" altLang="ja-JP" sz="2400" b="1" u="sng" dirty="0">
                <a:solidFill>
                  <a:schemeClr val="accent2"/>
                </a:solidFill>
                <a:latin typeface="あずきフォント" panose="02000609000000000000" pitchFamily="1" charset="-128"/>
                <a:ea typeface="あずきフォント" panose="02000609000000000000" pitchFamily="1" charset="-128"/>
              </a:rPr>
              <a:t>3</a:t>
            </a:r>
            <a:r>
              <a:rPr kumimoji="1" lang="ja-JP" altLang="en-US" sz="2400" b="1" u="sng" dirty="0" err="1">
                <a:solidFill>
                  <a:schemeClr val="accent2"/>
                </a:solidFill>
                <a:latin typeface="あずきフォント" panose="02000609000000000000" pitchFamily="1" charset="-128"/>
                <a:ea typeface="あずきフォント" panose="02000609000000000000" pitchFamily="1" charset="-128"/>
              </a:rPr>
              <a:t>つの</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観点で評価する。</a:t>
            </a:r>
            <a:endParaRPr kumimoji="1" lang="en-US" altLang="ja-JP" sz="2400" b="1" u="sng" dirty="0">
              <a:solidFill>
                <a:schemeClr val="accent2"/>
              </a:solidFill>
              <a:latin typeface="あずきフォント" panose="02000609000000000000" pitchFamily="1" charset="-128"/>
              <a:ea typeface="あずきフォント" panose="02000609000000000000" pitchFamily="1" charset="-128"/>
            </a:endParaRPr>
          </a:p>
          <a:p>
            <a:r>
              <a:rPr kumimoji="1" lang="en-US" altLang="ja-JP" sz="2400" b="1" u="sng" dirty="0">
                <a:solidFill>
                  <a:schemeClr val="accent2"/>
                </a:solidFill>
                <a:latin typeface="あずきフォント" panose="02000609000000000000" pitchFamily="1" charset="-128"/>
                <a:ea typeface="あずきフォント" panose="02000609000000000000" pitchFamily="1" charset="-128"/>
              </a:rPr>
              <a:t>1.</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データセット目線</a:t>
            </a:r>
            <a:r>
              <a:rPr kumimoji="1" lang="en-US" altLang="ja-JP" sz="2400" b="0" u="sng" dirty="0">
                <a:solidFill>
                  <a:schemeClr val="accent2"/>
                </a:solidFill>
                <a:latin typeface="あずきフォント" panose="02000609000000000000" pitchFamily="1" charset="-128"/>
                <a:ea typeface="あずきフォント" panose="02000609000000000000" pitchFamily="1" charset="-128"/>
              </a:rPr>
              <a:t>:</a:t>
            </a:r>
            <a:r>
              <a:rPr kumimoji="1" lang="en-US" altLang="ja-JP" sz="2400" b="0" u="sng" baseline="0" dirty="0">
                <a:solidFill>
                  <a:schemeClr val="accent2"/>
                </a:solidFill>
                <a:latin typeface="あずきフォント" panose="02000609000000000000" pitchFamily="1" charset="-128"/>
                <a:ea typeface="あずきフォント" panose="02000609000000000000" pitchFamily="1" charset="-128"/>
              </a:rPr>
              <a:t> </a:t>
            </a:r>
            <a:r>
              <a:rPr kumimoji="1" lang="ja-JP" altLang="en-US" sz="2400" b="0" u="sng" dirty="0">
                <a:solidFill>
                  <a:sysClr val="windowText" lastClr="000000"/>
                </a:solidFill>
                <a:latin typeface="あずきフォント" panose="02000609000000000000" pitchFamily="1" charset="-128"/>
                <a:ea typeface="あずきフォント" panose="02000609000000000000" pitchFamily="1" charset="-128"/>
              </a:rPr>
              <a:t>全事例の中でモデルが正解できた事例の割合</a:t>
            </a:r>
            <a:endParaRPr kumimoji="1" lang="en-US" altLang="ja-JP" sz="2400" b="0" u="sng" dirty="0">
              <a:solidFill>
                <a:sysClr val="windowText" lastClr="000000"/>
              </a:solidFill>
              <a:latin typeface="あずきフォント" panose="02000609000000000000" pitchFamily="1" charset="-128"/>
              <a:ea typeface="あずきフォント" panose="02000609000000000000" pitchFamily="1" charset="-128"/>
            </a:endParaRPr>
          </a:p>
          <a:p>
            <a:r>
              <a:rPr kumimoji="1" lang="en-US" altLang="ja-JP" sz="2400" b="1" u="sng" dirty="0">
                <a:solidFill>
                  <a:schemeClr val="accent2"/>
                </a:solidFill>
                <a:latin typeface="あずきフォント" panose="02000609000000000000" pitchFamily="1" charset="-128"/>
                <a:ea typeface="あずきフォント" panose="02000609000000000000" pitchFamily="1" charset="-128"/>
              </a:rPr>
              <a:t>2.</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モデル目線</a:t>
            </a:r>
            <a:r>
              <a:rPr kumimoji="1" lang="en-US" altLang="ja-JP" sz="2400" b="0" u="sng" dirty="0">
                <a:solidFill>
                  <a:schemeClr val="accent2"/>
                </a:solidFill>
                <a:latin typeface="あずきフォント" panose="02000609000000000000" pitchFamily="1" charset="-128"/>
                <a:ea typeface="あずきフォント" panose="02000609000000000000" pitchFamily="1" charset="-128"/>
              </a:rPr>
              <a:t>:       </a:t>
            </a:r>
            <a:r>
              <a:rPr kumimoji="1" lang="ja-JP" altLang="en-US" sz="2400" b="0" u="sng" dirty="0">
                <a:solidFill>
                  <a:sysClr val="windowText" lastClr="000000"/>
                </a:solidFill>
                <a:latin typeface="あずきフォント" panose="02000609000000000000" pitchFamily="1" charset="-128"/>
                <a:ea typeface="あずきフォント" panose="02000609000000000000" pitchFamily="1" charset="-128"/>
              </a:rPr>
              <a:t>モデルが正と予測した事例が正解した割合</a:t>
            </a:r>
            <a:endParaRPr kumimoji="1" lang="en-US" altLang="ja-JP" sz="2400" b="0" u="sng" dirty="0">
              <a:solidFill>
                <a:sysClr val="windowText" lastClr="000000"/>
              </a:solidFill>
              <a:latin typeface="あずきフォント" panose="02000609000000000000" pitchFamily="1" charset="-128"/>
              <a:ea typeface="あずきフォント" panose="02000609000000000000" pitchFamily="1" charset="-128"/>
            </a:endParaRPr>
          </a:p>
          <a:p>
            <a:r>
              <a:rPr kumimoji="1" lang="en-US" altLang="ja-JP" sz="2400" b="1" u="sng" dirty="0">
                <a:solidFill>
                  <a:schemeClr val="accent2"/>
                </a:solidFill>
                <a:latin typeface="あずきフォント" panose="02000609000000000000" pitchFamily="1" charset="-128"/>
                <a:ea typeface="あずきフォント" panose="02000609000000000000" pitchFamily="1" charset="-128"/>
              </a:rPr>
              <a:t>3.</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正例目線</a:t>
            </a:r>
            <a:r>
              <a:rPr kumimoji="1" lang="en-US" altLang="ja-JP" sz="2400" b="0" u="sng" dirty="0">
                <a:solidFill>
                  <a:schemeClr val="accent2"/>
                </a:solidFill>
                <a:latin typeface="あずきフォント" panose="02000609000000000000" pitchFamily="1" charset="-128"/>
                <a:ea typeface="あずきフォント" panose="02000609000000000000" pitchFamily="1" charset="-128"/>
              </a:rPr>
              <a:t>:         </a:t>
            </a:r>
            <a:r>
              <a:rPr kumimoji="1" lang="ja-JP" altLang="en-US" sz="2400" b="0" u="sng" dirty="0">
                <a:solidFill>
                  <a:sysClr val="windowText" lastClr="000000"/>
                </a:solidFill>
                <a:latin typeface="あずきフォント" panose="02000609000000000000" pitchFamily="1" charset="-128"/>
                <a:ea typeface="あずきフォント" panose="02000609000000000000" pitchFamily="1" charset="-128"/>
              </a:rPr>
              <a:t>全正例の中でモデルが正解できた正例の割合</a:t>
            </a:r>
            <a:endParaRPr kumimoji="1" lang="en-US" altLang="ja-JP" sz="2400" b="0" u="sng" dirty="0">
              <a:solidFill>
                <a:sysClr val="windowText" lastClr="000000"/>
              </a:solidFill>
              <a:latin typeface="あずきフォント" panose="02000609000000000000" pitchFamily="1" charset="-128"/>
              <a:ea typeface="あずきフォント" panose="02000609000000000000" pitchFamily="1" charset="-128"/>
            </a:endParaRPr>
          </a:p>
          <a:p>
            <a:r>
              <a:rPr kumimoji="1" lang="en-US" altLang="ja-JP" sz="2400" b="0" u="sng" dirty="0">
                <a:solidFill>
                  <a:schemeClr val="accent2"/>
                </a:solidFill>
                <a:latin typeface="あずきフォント" panose="02000609000000000000" pitchFamily="1" charset="-128"/>
                <a:ea typeface="あずきフォント" panose="02000609000000000000" pitchFamily="1" charset="-128"/>
              </a:rPr>
              <a:t>(4.</a:t>
            </a:r>
            <a:r>
              <a:rPr kumimoji="1" lang="ja-JP" altLang="en-US" sz="2400" b="0" u="sng" dirty="0">
                <a:solidFill>
                  <a:schemeClr val="accent2"/>
                </a:solidFill>
                <a:latin typeface="あずきフォント" panose="02000609000000000000" pitchFamily="1" charset="-128"/>
                <a:ea typeface="あずきフォント" panose="02000609000000000000" pitchFamily="1" charset="-128"/>
              </a:rPr>
              <a:t>負例目線</a:t>
            </a:r>
            <a:r>
              <a:rPr kumimoji="1" lang="en-US" altLang="ja-JP" sz="2400" b="0" u="sng" dirty="0">
                <a:solidFill>
                  <a:schemeClr val="accent2"/>
                </a:solidFill>
                <a:latin typeface="あずきフォント" panose="02000609000000000000" pitchFamily="1" charset="-128"/>
                <a:ea typeface="あずきフォント" panose="02000609000000000000" pitchFamily="1" charset="-128"/>
              </a:rPr>
              <a:t>:        </a:t>
            </a:r>
            <a:r>
              <a:rPr kumimoji="1" lang="ja-JP" altLang="en-US" sz="2400" b="0" u="sng" dirty="0">
                <a:solidFill>
                  <a:sysClr val="windowText" lastClr="000000"/>
                </a:solidFill>
                <a:latin typeface="あずきフォント" panose="02000609000000000000" pitchFamily="1" charset="-128"/>
                <a:ea typeface="あずきフォント" panose="02000609000000000000" pitchFamily="1" charset="-128"/>
              </a:rPr>
              <a:t>全負例の中でモデルが正解できた負例の割合</a:t>
            </a:r>
            <a:r>
              <a:rPr kumimoji="1" lang="en-US" altLang="ja-JP" sz="2400" b="0" u="sng" dirty="0">
                <a:solidFill>
                  <a:sysClr val="windowText" lastClr="000000"/>
                </a:solidFill>
                <a:latin typeface="あずきフォント" panose="02000609000000000000" pitchFamily="1" charset="-128"/>
                <a:ea typeface="あずきフォント" panose="02000609000000000000" pitchFamily="1" charset="-128"/>
              </a:rPr>
              <a:t>)</a:t>
            </a:r>
          </a:p>
          <a:p>
            <a:endParaRPr kumimoji="1" lang="en-US" altLang="ja-JP" sz="2400" b="0" u="sng" dirty="0">
              <a:solidFill>
                <a:schemeClr val="accent2"/>
              </a:solidFill>
              <a:latin typeface="あずきフォント" panose="02000609000000000000" pitchFamily="1" charset="-128"/>
              <a:ea typeface="あずきフォント" panose="02000609000000000000" pitchFamily="1" charset="-128"/>
            </a:endParaRPr>
          </a:p>
        </p:txBody>
      </p:sp>
      <p:cxnSp>
        <p:nvCxnSpPr>
          <p:cNvPr id="127" name="直線矢印コネクタ 126">
            <a:extLst>
              <a:ext uri="{FF2B5EF4-FFF2-40B4-BE49-F238E27FC236}">
                <a16:creationId xmlns:a16="http://schemas.microsoft.com/office/drawing/2014/main" id="{AF7954D9-77A3-43C7-9527-76E85D9EDD32}"/>
              </a:ext>
            </a:extLst>
          </p:cNvPr>
          <p:cNvCxnSpPr>
            <a:cxnSpLocks/>
          </p:cNvCxnSpPr>
          <p:nvPr/>
        </p:nvCxnSpPr>
        <p:spPr>
          <a:xfrm>
            <a:off x="10225920" y="3770949"/>
            <a:ext cx="92157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8" name="四角形: 角を丸くする 127">
            <a:extLst>
              <a:ext uri="{FF2B5EF4-FFF2-40B4-BE49-F238E27FC236}">
                <a16:creationId xmlns:a16="http://schemas.microsoft.com/office/drawing/2014/main" id="{529D1074-15E4-42A4-8B75-E70BEB730192}"/>
              </a:ext>
            </a:extLst>
          </p:cNvPr>
          <p:cNvSpPr/>
          <p:nvPr/>
        </p:nvSpPr>
        <p:spPr>
          <a:xfrm>
            <a:off x="11533365" y="2549879"/>
            <a:ext cx="1317812" cy="242047"/>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精度</a:t>
            </a:r>
          </a:p>
        </p:txBody>
      </p:sp>
      <p:cxnSp>
        <p:nvCxnSpPr>
          <p:cNvPr id="130" name="直線矢印コネクタ 129">
            <a:extLst>
              <a:ext uri="{FF2B5EF4-FFF2-40B4-BE49-F238E27FC236}">
                <a16:creationId xmlns:a16="http://schemas.microsoft.com/office/drawing/2014/main" id="{F0B643B8-93AC-495E-8739-CF69B6AAD83D}"/>
              </a:ext>
            </a:extLst>
          </p:cNvPr>
          <p:cNvCxnSpPr>
            <a:cxnSpLocks/>
          </p:cNvCxnSpPr>
          <p:nvPr/>
        </p:nvCxnSpPr>
        <p:spPr>
          <a:xfrm>
            <a:off x="10225920" y="3421984"/>
            <a:ext cx="92157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2" name="四角形: 角を丸くする 131">
            <a:extLst>
              <a:ext uri="{FF2B5EF4-FFF2-40B4-BE49-F238E27FC236}">
                <a16:creationId xmlns:a16="http://schemas.microsoft.com/office/drawing/2014/main" id="{35267CF2-C2EF-486E-8EBD-C0D0FEC02A5B}"/>
              </a:ext>
            </a:extLst>
          </p:cNvPr>
          <p:cNvSpPr/>
          <p:nvPr/>
        </p:nvSpPr>
        <p:spPr>
          <a:xfrm>
            <a:off x="11533365" y="2917825"/>
            <a:ext cx="1317812" cy="242047"/>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適合率</a:t>
            </a:r>
          </a:p>
        </p:txBody>
      </p:sp>
      <p:sp>
        <p:nvSpPr>
          <p:cNvPr id="133" name="四角形: 角を丸くする 132">
            <a:extLst>
              <a:ext uri="{FF2B5EF4-FFF2-40B4-BE49-F238E27FC236}">
                <a16:creationId xmlns:a16="http://schemas.microsoft.com/office/drawing/2014/main" id="{676A45A3-F789-4099-9CAB-1EA3A05EB24B}"/>
              </a:ext>
            </a:extLst>
          </p:cNvPr>
          <p:cNvSpPr/>
          <p:nvPr/>
        </p:nvSpPr>
        <p:spPr>
          <a:xfrm>
            <a:off x="11533365" y="3343544"/>
            <a:ext cx="1317812" cy="242047"/>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再現率</a:t>
            </a:r>
          </a:p>
        </p:txBody>
      </p:sp>
      <p:sp>
        <p:nvSpPr>
          <p:cNvPr id="134" name="四角形: 角を丸くする 133">
            <a:extLst>
              <a:ext uri="{FF2B5EF4-FFF2-40B4-BE49-F238E27FC236}">
                <a16:creationId xmlns:a16="http://schemas.microsoft.com/office/drawing/2014/main" id="{2D9C090F-DB6C-4426-916B-82EF16D5CD78}"/>
              </a:ext>
            </a:extLst>
          </p:cNvPr>
          <p:cNvSpPr/>
          <p:nvPr/>
        </p:nvSpPr>
        <p:spPr>
          <a:xfrm>
            <a:off x="11533365" y="3749198"/>
            <a:ext cx="1317812" cy="242047"/>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特異度</a:t>
            </a:r>
          </a:p>
        </p:txBody>
      </p:sp>
      <p:sp>
        <p:nvSpPr>
          <p:cNvPr id="171" name="四角形: 角を丸くする 170">
            <a:extLst>
              <a:ext uri="{FF2B5EF4-FFF2-40B4-BE49-F238E27FC236}">
                <a16:creationId xmlns:a16="http://schemas.microsoft.com/office/drawing/2014/main" id="{7E1BC070-3389-4E3B-A00D-CD4711E67895}"/>
              </a:ext>
            </a:extLst>
          </p:cNvPr>
          <p:cNvSpPr/>
          <p:nvPr/>
        </p:nvSpPr>
        <p:spPr>
          <a:xfrm>
            <a:off x="447787" y="2023491"/>
            <a:ext cx="12819530" cy="2252382"/>
          </a:xfrm>
          <a:prstGeom prst="roundRect">
            <a:avLst>
              <a:gd name="adj" fmla="val 11905"/>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cxnSp>
        <p:nvCxnSpPr>
          <p:cNvPr id="176" name="直線矢印コネクタ 175">
            <a:extLst>
              <a:ext uri="{FF2B5EF4-FFF2-40B4-BE49-F238E27FC236}">
                <a16:creationId xmlns:a16="http://schemas.microsoft.com/office/drawing/2014/main" id="{AB977AB4-B18A-4F24-9DC3-7658FA4155EC}"/>
              </a:ext>
            </a:extLst>
          </p:cNvPr>
          <p:cNvCxnSpPr>
            <a:cxnSpLocks/>
          </p:cNvCxnSpPr>
          <p:nvPr/>
        </p:nvCxnSpPr>
        <p:spPr>
          <a:xfrm>
            <a:off x="10225920" y="3120592"/>
            <a:ext cx="92157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a:extLst>
              <a:ext uri="{FF2B5EF4-FFF2-40B4-BE49-F238E27FC236}">
                <a16:creationId xmlns:a16="http://schemas.microsoft.com/office/drawing/2014/main" id="{4030C3FE-073B-4563-AC19-30581C52D1DC}"/>
              </a:ext>
            </a:extLst>
          </p:cNvPr>
          <p:cNvCxnSpPr>
            <a:cxnSpLocks/>
          </p:cNvCxnSpPr>
          <p:nvPr/>
        </p:nvCxnSpPr>
        <p:spPr>
          <a:xfrm>
            <a:off x="10225920" y="2736183"/>
            <a:ext cx="92157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8" name="矢印: 右 177">
            <a:extLst>
              <a:ext uri="{FF2B5EF4-FFF2-40B4-BE49-F238E27FC236}">
                <a16:creationId xmlns:a16="http://schemas.microsoft.com/office/drawing/2014/main" id="{7C173295-F478-4352-80AD-D3684A32C314}"/>
              </a:ext>
            </a:extLst>
          </p:cNvPr>
          <p:cNvSpPr/>
          <p:nvPr/>
        </p:nvSpPr>
        <p:spPr>
          <a:xfrm rot="5400000">
            <a:off x="2212285" y="8313740"/>
            <a:ext cx="4513771" cy="554458"/>
          </a:xfrm>
          <a:prstGeom prst="rightArrow">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179" name="矢印: 右 178">
            <a:extLst>
              <a:ext uri="{FF2B5EF4-FFF2-40B4-BE49-F238E27FC236}">
                <a16:creationId xmlns:a16="http://schemas.microsoft.com/office/drawing/2014/main" id="{489F00FA-EB3F-4E9D-9745-474090FCC699}"/>
              </a:ext>
            </a:extLst>
          </p:cNvPr>
          <p:cNvSpPr/>
          <p:nvPr/>
        </p:nvSpPr>
        <p:spPr>
          <a:xfrm>
            <a:off x="3311313" y="6460782"/>
            <a:ext cx="7566730" cy="622538"/>
          </a:xfrm>
          <a:prstGeom prst="rightArrow">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pic>
        <p:nvPicPr>
          <p:cNvPr id="180" name="図 179" descr="早押しクイズ">
            <a:extLst>
              <a:ext uri="{FF2B5EF4-FFF2-40B4-BE49-F238E27FC236}">
                <a16:creationId xmlns:a16="http://schemas.microsoft.com/office/drawing/2014/main" id="{B506F8D7-3F07-45D0-9BFC-F5DFDBD854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128" y="7221227"/>
            <a:ext cx="1535687" cy="1524002"/>
          </a:xfrm>
          <a:prstGeom prst="rect">
            <a:avLst/>
          </a:prstGeom>
          <a:noFill/>
          <a:extLst>
            <a:ext uri="{909E8E84-426E-40DD-AFC4-6F175D3DCCD1}">
              <a14:hiddenFill xmlns:a14="http://schemas.microsoft.com/office/drawing/2010/main">
                <a:solidFill>
                  <a:srgbClr val="FFFFFF"/>
                </a:solidFill>
              </a14:hiddenFill>
            </a:ext>
          </a:extLst>
        </p:spPr>
      </p:pic>
      <p:sp>
        <p:nvSpPr>
          <p:cNvPr id="181" name="テキスト ボックス 446">
            <a:extLst>
              <a:ext uri="{FF2B5EF4-FFF2-40B4-BE49-F238E27FC236}">
                <a16:creationId xmlns:a16="http://schemas.microsoft.com/office/drawing/2014/main" id="{3E8AA377-5EB5-4A48-A974-F10DA06A9A30}"/>
              </a:ext>
            </a:extLst>
          </p:cNvPr>
          <p:cNvSpPr txBox="1"/>
          <p:nvPr/>
        </p:nvSpPr>
        <p:spPr>
          <a:xfrm>
            <a:off x="87230" y="8862585"/>
            <a:ext cx="2279895" cy="426588"/>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0" u="none" dirty="0">
                <a:solidFill>
                  <a:sysClr val="windowText" lastClr="000000"/>
                </a:solidFill>
                <a:latin typeface="あずきフォント" panose="02000609000000000000" pitchFamily="1" charset="-128"/>
                <a:ea typeface="あずきフォント" panose="02000609000000000000" pitchFamily="1" charset="-128"/>
              </a:rPr>
              <a:t>モデルの予測</a:t>
            </a:r>
          </a:p>
        </p:txBody>
      </p:sp>
      <p:sp>
        <p:nvSpPr>
          <p:cNvPr id="182" name="テキスト ボックス 476">
            <a:extLst>
              <a:ext uri="{FF2B5EF4-FFF2-40B4-BE49-F238E27FC236}">
                <a16:creationId xmlns:a16="http://schemas.microsoft.com/office/drawing/2014/main" id="{DB8518DA-39FC-4AE8-BB9D-F783C5B66EC2}"/>
              </a:ext>
            </a:extLst>
          </p:cNvPr>
          <p:cNvSpPr txBox="1"/>
          <p:nvPr/>
        </p:nvSpPr>
        <p:spPr>
          <a:xfrm>
            <a:off x="1596608" y="6517442"/>
            <a:ext cx="1895122" cy="4392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400" b="1" u="none" dirty="0">
                <a:solidFill>
                  <a:srgbClr val="FF9966"/>
                </a:solidFill>
                <a:latin typeface="あずきフォント" panose="02000609000000000000" pitchFamily="1" charset="-128"/>
                <a:ea typeface="あずきフォント" panose="02000609000000000000" pitchFamily="1" charset="-128"/>
              </a:rPr>
              <a:t>Positive</a:t>
            </a:r>
            <a:endParaRPr kumimoji="1" lang="ja-JP" altLang="en-US" sz="2400" b="1" u="none" dirty="0">
              <a:solidFill>
                <a:srgbClr val="FF9966"/>
              </a:solidFill>
              <a:latin typeface="あずきフォント" panose="02000609000000000000" pitchFamily="1" charset="-128"/>
              <a:ea typeface="あずきフォント" panose="02000609000000000000" pitchFamily="1" charset="-128"/>
            </a:endParaRPr>
          </a:p>
        </p:txBody>
      </p:sp>
      <p:sp>
        <p:nvSpPr>
          <p:cNvPr id="183" name="テキスト ボックス 477">
            <a:extLst>
              <a:ext uri="{FF2B5EF4-FFF2-40B4-BE49-F238E27FC236}">
                <a16:creationId xmlns:a16="http://schemas.microsoft.com/office/drawing/2014/main" id="{54518715-6C88-4065-8B4C-FD66729683FA}"/>
              </a:ext>
            </a:extLst>
          </p:cNvPr>
          <p:cNvSpPr txBox="1"/>
          <p:nvPr/>
        </p:nvSpPr>
        <p:spPr>
          <a:xfrm>
            <a:off x="1457046" y="9741613"/>
            <a:ext cx="1895122" cy="4392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400" b="1" u="none" dirty="0">
                <a:solidFill>
                  <a:schemeClr val="accent1"/>
                </a:solidFill>
                <a:latin typeface="あずきフォント" panose="02000609000000000000" pitchFamily="1" charset="-128"/>
                <a:ea typeface="あずきフォント" panose="02000609000000000000" pitchFamily="1" charset="-128"/>
              </a:rPr>
              <a:t>Negative</a:t>
            </a:r>
            <a:endParaRPr kumimoji="1" lang="ja-JP" altLang="en-US" sz="2400" b="1" u="none" dirty="0">
              <a:solidFill>
                <a:schemeClr val="accent1"/>
              </a:solidFill>
              <a:latin typeface="あずきフォント" panose="02000609000000000000" pitchFamily="1" charset="-128"/>
              <a:ea typeface="あずきフォント" panose="02000609000000000000" pitchFamily="1" charset="-128"/>
            </a:endParaRPr>
          </a:p>
        </p:txBody>
      </p:sp>
      <p:pic>
        <p:nvPicPr>
          <p:cNvPr id="185" name="図 184" descr="ブー">
            <a:extLst>
              <a:ext uri="{FF2B5EF4-FFF2-40B4-BE49-F238E27FC236}">
                <a16:creationId xmlns:a16="http://schemas.microsoft.com/office/drawing/2014/main" id="{5086942A-502E-43F6-BCCB-9D82C4126A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0288" y="7143643"/>
            <a:ext cx="901767" cy="1607554"/>
          </a:xfrm>
          <a:prstGeom prst="rect">
            <a:avLst/>
          </a:prstGeom>
          <a:noFill/>
          <a:extLst>
            <a:ext uri="{909E8E84-426E-40DD-AFC4-6F175D3DCCD1}">
              <a14:hiddenFill xmlns:a14="http://schemas.microsoft.com/office/drawing/2010/main">
                <a:solidFill>
                  <a:srgbClr val="FFFFFF"/>
                </a:solidFill>
              </a14:hiddenFill>
            </a:ext>
          </a:extLst>
        </p:spPr>
      </p:pic>
      <p:sp>
        <p:nvSpPr>
          <p:cNvPr id="186" name="テキスト ボックス 483">
            <a:extLst>
              <a:ext uri="{FF2B5EF4-FFF2-40B4-BE49-F238E27FC236}">
                <a16:creationId xmlns:a16="http://schemas.microsoft.com/office/drawing/2014/main" id="{5D10B169-0700-4402-B4FD-756F2C3B747E}"/>
              </a:ext>
            </a:extLst>
          </p:cNvPr>
          <p:cNvSpPr txBox="1"/>
          <p:nvPr/>
        </p:nvSpPr>
        <p:spPr>
          <a:xfrm>
            <a:off x="3491133" y="5797047"/>
            <a:ext cx="1895122" cy="4392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400" b="0" u="none" dirty="0">
                <a:solidFill>
                  <a:sysClr val="windowText" lastClr="000000"/>
                </a:solidFill>
                <a:latin typeface="あずきフォント" panose="02000609000000000000" pitchFamily="1" charset="-128"/>
                <a:ea typeface="あずきフォント" panose="02000609000000000000" pitchFamily="1" charset="-128"/>
              </a:rPr>
              <a:t>Positive</a:t>
            </a:r>
            <a:endParaRPr kumimoji="1" lang="ja-JP" altLang="en-US" sz="24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187" name="テキスト ボックス 484">
            <a:extLst>
              <a:ext uri="{FF2B5EF4-FFF2-40B4-BE49-F238E27FC236}">
                <a16:creationId xmlns:a16="http://schemas.microsoft.com/office/drawing/2014/main" id="{23A844BC-E2CD-4BB4-B0D5-6343F08FA677}"/>
              </a:ext>
            </a:extLst>
          </p:cNvPr>
          <p:cNvSpPr txBox="1"/>
          <p:nvPr/>
        </p:nvSpPr>
        <p:spPr>
          <a:xfrm>
            <a:off x="8018532" y="5895978"/>
            <a:ext cx="1895122" cy="4392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400" b="0" u="none" dirty="0">
                <a:solidFill>
                  <a:sysClr val="windowText" lastClr="000000"/>
                </a:solidFill>
                <a:latin typeface="あずきフォント" panose="02000609000000000000" pitchFamily="1" charset="-128"/>
                <a:ea typeface="あずきフォント" panose="02000609000000000000" pitchFamily="1" charset="-128"/>
              </a:rPr>
              <a:t>Negative</a:t>
            </a:r>
            <a:endParaRPr kumimoji="1" lang="ja-JP" altLang="en-US" sz="2400" b="0" u="none"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188" name="図 187" descr="本のギガ">
            <a:extLst>
              <a:ext uri="{FF2B5EF4-FFF2-40B4-BE49-F238E27FC236}">
                <a16:creationId xmlns:a16="http://schemas.microsoft.com/office/drawing/2014/main" id="{E0700B44-97A6-46F7-98F6-065E09E3A5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7616" y="5234535"/>
            <a:ext cx="553564" cy="358589"/>
          </a:xfrm>
          <a:prstGeom prst="rect">
            <a:avLst/>
          </a:prstGeom>
          <a:noFill/>
          <a:extLst>
            <a:ext uri="{909E8E84-426E-40DD-AFC4-6F175D3DCCD1}">
              <a14:hiddenFill xmlns:a14="http://schemas.microsoft.com/office/drawing/2010/main">
                <a:solidFill>
                  <a:srgbClr val="FFFFFF"/>
                </a:solidFill>
              </a14:hiddenFill>
            </a:ext>
          </a:extLst>
        </p:spPr>
      </p:pic>
      <p:sp>
        <p:nvSpPr>
          <p:cNvPr id="190" name="吹き出し: 円形 189">
            <a:extLst>
              <a:ext uri="{FF2B5EF4-FFF2-40B4-BE49-F238E27FC236}">
                <a16:creationId xmlns:a16="http://schemas.microsoft.com/office/drawing/2014/main" id="{2F0868B2-7A26-429C-88AF-82289F3D6896}"/>
              </a:ext>
            </a:extLst>
          </p:cNvPr>
          <p:cNvSpPr/>
          <p:nvPr/>
        </p:nvSpPr>
        <p:spPr>
          <a:xfrm>
            <a:off x="9434468" y="7156891"/>
            <a:ext cx="1565642" cy="519951"/>
          </a:xfrm>
          <a:prstGeom prst="wedgeEllipseCallout">
            <a:avLst>
              <a:gd name="adj1" fmla="val -46606"/>
              <a:gd name="adj2" fmla="val 76786"/>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400" b="1">
                <a:solidFill>
                  <a:sysClr val="windowText" lastClr="000000"/>
                </a:solidFill>
                <a:latin typeface="あずきフォント" panose="02000609000000000000" pitchFamily="1" charset="-128"/>
                <a:ea typeface="あずきフォント" panose="02000609000000000000" pitchFamily="1" charset="-128"/>
              </a:rPr>
              <a:t>False</a:t>
            </a:r>
            <a:endParaRPr kumimoji="1" lang="ja-JP" altLang="en-US" sz="2400" b="1">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191" name="図 190" descr="ピンポン">
            <a:extLst>
              <a:ext uri="{FF2B5EF4-FFF2-40B4-BE49-F238E27FC236}">
                <a16:creationId xmlns:a16="http://schemas.microsoft.com/office/drawing/2014/main" id="{0A302445-C6B6-436B-B74A-3EA729D858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2007" y="8867957"/>
            <a:ext cx="658329" cy="1503163"/>
          </a:xfrm>
          <a:prstGeom prst="rect">
            <a:avLst/>
          </a:prstGeom>
          <a:noFill/>
          <a:extLst>
            <a:ext uri="{909E8E84-426E-40DD-AFC4-6F175D3DCCD1}">
              <a14:hiddenFill xmlns:a14="http://schemas.microsoft.com/office/drawing/2010/main">
                <a:solidFill>
                  <a:srgbClr val="FFFFFF"/>
                </a:solidFill>
              </a14:hiddenFill>
            </a:ext>
          </a:extLst>
        </p:spPr>
      </p:pic>
      <p:sp>
        <p:nvSpPr>
          <p:cNvPr id="193" name="吹き出し: 円形 192">
            <a:extLst>
              <a:ext uri="{FF2B5EF4-FFF2-40B4-BE49-F238E27FC236}">
                <a16:creationId xmlns:a16="http://schemas.microsoft.com/office/drawing/2014/main" id="{0B9AA734-227E-43FA-8F2A-61D361CB8A51}"/>
              </a:ext>
            </a:extLst>
          </p:cNvPr>
          <p:cNvSpPr/>
          <p:nvPr/>
        </p:nvSpPr>
        <p:spPr>
          <a:xfrm>
            <a:off x="9471759" y="8970849"/>
            <a:ext cx="1480163" cy="531938"/>
          </a:xfrm>
          <a:prstGeom prst="wedgeEllipseCallout">
            <a:avLst>
              <a:gd name="adj1" fmla="val -46606"/>
              <a:gd name="adj2" fmla="val 76786"/>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400" b="1" dirty="0">
                <a:solidFill>
                  <a:sysClr val="windowText" lastClr="000000"/>
                </a:solidFill>
                <a:latin typeface="あずきフォント" panose="02000609000000000000" pitchFamily="1" charset="-128"/>
                <a:ea typeface="あずきフォント" panose="02000609000000000000" pitchFamily="1" charset="-128"/>
              </a:rPr>
              <a:t>True</a:t>
            </a:r>
            <a:endParaRPr kumimoji="1" lang="ja-JP" altLang="en-US" sz="2400" b="1"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195" name="コネクタ: カギ線 194">
            <a:extLst>
              <a:ext uri="{FF2B5EF4-FFF2-40B4-BE49-F238E27FC236}">
                <a16:creationId xmlns:a16="http://schemas.microsoft.com/office/drawing/2014/main" id="{7069FA18-7C3D-4AB0-93DB-4A1BD5147168}"/>
              </a:ext>
            </a:extLst>
          </p:cNvPr>
          <p:cNvCxnSpPr>
            <a:cxnSpLocks/>
            <a:endCxn id="186" idx="0"/>
          </p:cNvCxnSpPr>
          <p:nvPr/>
        </p:nvCxnSpPr>
        <p:spPr>
          <a:xfrm rot="10800000" flipV="1">
            <a:off x="4438695" y="5523623"/>
            <a:ext cx="885911" cy="2734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コネクタ: カギ線 195">
            <a:extLst>
              <a:ext uri="{FF2B5EF4-FFF2-40B4-BE49-F238E27FC236}">
                <a16:creationId xmlns:a16="http://schemas.microsoft.com/office/drawing/2014/main" id="{3355D102-1E6A-4929-8016-C5086F72F14A}"/>
              </a:ext>
            </a:extLst>
          </p:cNvPr>
          <p:cNvCxnSpPr>
            <a:cxnSpLocks/>
          </p:cNvCxnSpPr>
          <p:nvPr/>
        </p:nvCxnSpPr>
        <p:spPr>
          <a:xfrm>
            <a:off x="8202540" y="5555805"/>
            <a:ext cx="861738" cy="2734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512">
            <a:extLst>
              <a:ext uri="{FF2B5EF4-FFF2-40B4-BE49-F238E27FC236}">
                <a16:creationId xmlns:a16="http://schemas.microsoft.com/office/drawing/2014/main" id="{F35314AA-A590-42E9-AB30-168515386C05}"/>
              </a:ext>
            </a:extLst>
          </p:cNvPr>
          <p:cNvSpPr txBox="1"/>
          <p:nvPr/>
        </p:nvSpPr>
        <p:spPr>
          <a:xfrm>
            <a:off x="5380652" y="5686335"/>
            <a:ext cx="2827492" cy="47641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0" u="none" dirty="0">
                <a:solidFill>
                  <a:sysClr val="windowText" lastClr="000000"/>
                </a:solidFill>
                <a:latin typeface="あずきフォント" panose="02000609000000000000" pitchFamily="1" charset="-128"/>
                <a:ea typeface="あずきフォント" panose="02000609000000000000" pitchFamily="1" charset="-128"/>
              </a:rPr>
              <a:t>データセット</a:t>
            </a:r>
          </a:p>
        </p:txBody>
      </p:sp>
      <p:cxnSp>
        <p:nvCxnSpPr>
          <p:cNvPr id="198" name="コネクタ: カギ線 197">
            <a:extLst>
              <a:ext uri="{FF2B5EF4-FFF2-40B4-BE49-F238E27FC236}">
                <a16:creationId xmlns:a16="http://schemas.microsoft.com/office/drawing/2014/main" id="{4A97CE57-710D-4237-B03F-D103D28C00C7}"/>
              </a:ext>
            </a:extLst>
          </p:cNvPr>
          <p:cNvCxnSpPr>
            <a:cxnSpLocks/>
            <a:stCxn id="180" idx="0"/>
            <a:endCxn id="182" idx="1"/>
          </p:cNvCxnSpPr>
          <p:nvPr/>
        </p:nvCxnSpPr>
        <p:spPr>
          <a:xfrm rot="5400000" flipH="1" flipV="1">
            <a:off x="1235215" y="6859834"/>
            <a:ext cx="484150" cy="2386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コネクタ: カギ線 198">
            <a:extLst>
              <a:ext uri="{FF2B5EF4-FFF2-40B4-BE49-F238E27FC236}">
                <a16:creationId xmlns:a16="http://schemas.microsoft.com/office/drawing/2014/main" id="{3D893707-A724-42AD-8494-1C587E4096FD}"/>
              </a:ext>
            </a:extLst>
          </p:cNvPr>
          <p:cNvCxnSpPr>
            <a:cxnSpLocks/>
            <a:stCxn id="181" idx="2"/>
            <a:endCxn id="183" idx="1"/>
          </p:cNvCxnSpPr>
          <p:nvPr/>
        </p:nvCxnSpPr>
        <p:spPr>
          <a:xfrm rot="16200000" flipH="1">
            <a:off x="1006075" y="9510276"/>
            <a:ext cx="672075" cy="2298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0" name="テキスト ボックス 528">
            <a:extLst>
              <a:ext uri="{FF2B5EF4-FFF2-40B4-BE49-F238E27FC236}">
                <a16:creationId xmlns:a16="http://schemas.microsoft.com/office/drawing/2014/main" id="{AD8E0A08-3985-49CC-8C13-EFF885D45080}"/>
              </a:ext>
            </a:extLst>
          </p:cNvPr>
          <p:cNvSpPr txBox="1"/>
          <p:nvPr/>
        </p:nvSpPr>
        <p:spPr>
          <a:xfrm>
            <a:off x="4871399" y="7794056"/>
            <a:ext cx="3043126" cy="7215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400" b="1" u="sng" dirty="0">
                <a:solidFill>
                  <a:sysClr val="windowText" lastClr="000000"/>
                </a:solidFill>
                <a:latin typeface="あずきフォント" panose="02000609000000000000" pitchFamily="1" charset="-128"/>
                <a:ea typeface="あずきフォント" panose="02000609000000000000" pitchFamily="1" charset="-128"/>
              </a:rPr>
              <a:t>TP:</a:t>
            </a:r>
            <a:r>
              <a:rPr kumimoji="1" lang="en-US" altLang="ja-JP" sz="2400" b="1" u="sng" baseline="0" dirty="0">
                <a:solidFill>
                  <a:sysClr val="windowText" lastClr="000000"/>
                </a:solidFill>
                <a:latin typeface="あずきフォント" panose="02000609000000000000" pitchFamily="1" charset="-128"/>
                <a:ea typeface="あずきフォント" panose="02000609000000000000" pitchFamily="1" charset="-128"/>
              </a:rPr>
              <a:t> </a:t>
            </a:r>
            <a:r>
              <a:rPr kumimoji="1" lang="en-US" altLang="ja-JP" sz="2400" b="1" u="sng" dirty="0">
                <a:solidFill>
                  <a:sysClr val="windowText" lastClr="000000"/>
                </a:solidFill>
                <a:latin typeface="あずきフォント" panose="02000609000000000000" pitchFamily="1" charset="-128"/>
                <a:ea typeface="あずきフォント" panose="02000609000000000000" pitchFamily="1" charset="-128"/>
              </a:rPr>
              <a:t>True </a:t>
            </a:r>
            <a:r>
              <a:rPr kumimoji="1" lang="en-US" altLang="ja-JP" sz="2400" b="1" u="sng" dirty="0">
                <a:solidFill>
                  <a:schemeClr val="accent2"/>
                </a:solidFill>
                <a:latin typeface="あずきフォント" panose="02000609000000000000" pitchFamily="1" charset="-128"/>
                <a:ea typeface="あずきフォント" panose="02000609000000000000" pitchFamily="1" charset="-128"/>
              </a:rPr>
              <a:t>Positive</a:t>
            </a:r>
          </a:p>
          <a:p>
            <a:pPr algn="ctr"/>
            <a:r>
              <a:rPr kumimoji="1" lang="en-US" altLang="ja-JP" sz="2400" b="0" u="sng"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b="0" u="sng" dirty="0">
                <a:solidFill>
                  <a:sysClr val="windowText" lastClr="000000"/>
                </a:solidFill>
                <a:latin typeface="あずきフォント" panose="02000609000000000000" pitchFamily="1" charset="-128"/>
                <a:ea typeface="あずきフォント" panose="02000609000000000000" pitchFamily="1" charset="-128"/>
              </a:rPr>
              <a:t>真</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陽性</a:t>
            </a:r>
            <a:r>
              <a:rPr kumimoji="1" lang="en-US" altLang="ja-JP" sz="2400" b="0" u="sng" dirty="0">
                <a:solidFill>
                  <a:sysClr val="windowText" lastClr="000000"/>
                </a:solidFill>
                <a:latin typeface="あずきフォント" panose="02000609000000000000" pitchFamily="1" charset="-128"/>
                <a:ea typeface="あずきフォント" panose="02000609000000000000" pitchFamily="1" charset="-128"/>
              </a:rPr>
              <a:t>)</a:t>
            </a:r>
          </a:p>
        </p:txBody>
      </p:sp>
      <p:sp>
        <p:nvSpPr>
          <p:cNvPr id="201" name="テキスト ボックス 529">
            <a:extLst>
              <a:ext uri="{FF2B5EF4-FFF2-40B4-BE49-F238E27FC236}">
                <a16:creationId xmlns:a16="http://schemas.microsoft.com/office/drawing/2014/main" id="{8B00E42C-B88A-40E2-BF74-5299215A3D70}"/>
              </a:ext>
            </a:extLst>
          </p:cNvPr>
          <p:cNvSpPr txBox="1"/>
          <p:nvPr/>
        </p:nvSpPr>
        <p:spPr>
          <a:xfrm>
            <a:off x="9015520" y="7930895"/>
            <a:ext cx="3120504" cy="7530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400" b="1" u="sng" dirty="0" err="1">
                <a:solidFill>
                  <a:sysClr val="windowText" lastClr="000000"/>
                </a:solidFill>
                <a:latin typeface="あずきフォント" panose="02000609000000000000" pitchFamily="1" charset="-128"/>
                <a:ea typeface="あずきフォント" panose="02000609000000000000" pitchFamily="1" charset="-128"/>
              </a:rPr>
              <a:t>FP:</a:t>
            </a:r>
            <a:r>
              <a:rPr kumimoji="1" lang="en-US" altLang="ja-JP" sz="2400" b="1" u="sng" baseline="0" dirty="0" err="1">
                <a:solidFill>
                  <a:sysClr val="windowText" lastClr="000000"/>
                </a:solidFill>
                <a:latin typeface="あずきフォント" panose="02000609000000000000" pitchFamily="1" charset="-128"/>
                <a:ea typeface="あずきフォント" panose="02000609000000000000" pitchFamily="1" charset="-128"/>
              </a:rPr>
              <a:t>False</a:t>
            </a:r>
            <a:r>
              <a:rPr kumimoji="1" lang="en-US" altLang="ja-JP" sz="2400" b="1" u="sng" baseline="0" dirty="0">
                <a:solidFill>
                  <a:sysClr val="windowText" lastClr="000000"/>
                </a:solidFill>
                <a:latin typeface="あずきフォント" panose="02000609000000000000" pitchFamily="1" charset="-128"/>
                <a:ea typeface="あずきフォント" panose="02000609000000000000" pitchFamily="1" charset="-128"/>
              </a:rPr>
              <a:t> </a:t>
            </a:r>
            <a:r>
              <a:rPr kumimoji="1" lang="en-US" altLang="ja-JP" sz="2400" b="1" u="sng" baseline="0" dirty="0">
                <a:solidFill>
                  <a:schemeClr val="accent2"/>
                </a:solidFill>
                <a:latin typeface="あずきフォント" panose="02000609000000000000" pitchFamily="1" charset="-128"/>
                <a:ea typeface="あずきフォント" panose="02000609000000000000" pitchFamily="1" charset="-128"/>
              </a:rPr>
              <a:t>Positive</a:t>
            </a:r>
          </a:p>
          <a:p>
            <a:pPr algn="ctr"/>
            <a:r>
              <a:rPr kumimoji="1" lang="en-US" altLang="ja-JP" sz="2400" b="0" u="sng"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b="0" u="sng" dirty="0">
                <a:solidFill>
                  <a:sysClr val="windowText" lastClr="000000"/>
                </a:solidFill>
                <a:latin typeface="あずきフォント" panose="02000609000000000000" pitchFamily="1" charset="-128"/>
                <a:ea typeface="あずきフォント" panose="02000609000000000000" pitchFamily="1" charset="-128"/>
              </a:rPr>
              <a:t>偽</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陽性</a:t>
            </a:r>
            <a:r>
              <a:rPr kumimoji="1" lang="en-US" altLang="ja-JP" sz="2400" b="0" u="sng" dirty="0">
                <a:solidFill>
                  <a:sysClr val="windowText" lastClr="000000"/>
                </a:solidFill>
                <a:latin typeface="あずきフォント" panose="02000609000000000000" pitchFamily="1" charset="-128"/>
                <a:ea typeface="あずきフォント" panose="02000609000000000000" pitchFamily="1" charset="-128"/>
              </a:rPr>
              <a:t>)</a:t>
            </a:r>
            <a:endParaRPr kumimoji="1" lang="ja-JP" altLang="en-US" sz="2400" b="0" u="sng"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202" name="テキスト ボックス 530">
            <a:extLst>
              <a:ext uri="{FF2B5EF4-FFF2-40B4-BE49-F238E27FC236}">
                <a16:creationId xmlns:a16="http://schemas.microsoft.com/office/drawing/2014/main" id="{44805BF5-2BC3-4DC6-93B2-70A31231C36B}"/>
              </a:ext>
            </a:extLst>
          </p:cNvPr>
          <p:cNvSpPr txBox="1"/>
          <p:nvPr/>
        </p:nvSpPr>
        <p:spPr>
          <a:xfrm>
            <a:off x="4871399" y="9668137"/>
            <a:ext cx="3043126" cy="7235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400" b="1" u="sng" dirty="0" err="1">
                <a:solidFill>
                  <a:sysClr val="windowText" lastClr="000000"/>
                </a:solidFill>
                <a:latin typeface="あずきフォント" panose="02000609000000000000" pitchFamily="1" charset="-128"/>
                <a:ea typeface="あずきフォント" panose="02000609000000000000" pitchFamily="1" charset="-128"/>
              </a:rPr>
              <a:t>FN:</a:t>
            </a:r>
            <a:r>
              <a:rPr kumimoji="1" lang="en-US" altLang="ja-JP" sz="2400" b="1" u="sng" baseline="0" dirty="0" err="1">
                <a:solidFill>
                  <a:sysClr val="windowText" lastClr="000000"/>
                </a:solidFill>
                <a:latin typeface="あずきフォント" panose="02000609000000000000" pitchFamily="1" charset="-128"/>
                <a:ea typeface="あずきフォント" panose="02000609000000000000" pitchFamily="1" charset="-128"/>
              </a:rPr>
              <a:t>False</a:t>
            </a:r>
            <a:r>
              <a:rPr kumimoji="1" lang="en-US" altLang="ja-JP" sz="2400" b="1" u="sng" baseline="0" dirty="0">
                <a:solidFill>
                  <a:sysClr val="windowText" lastClr="000000"/>
                </a:solidFill>
                <a:latin typeface="あずきフォント" panose="02000609000000000000" pitchFamily="1" charset="-128"/>
                <a:ea typeface="あずきフォント" panose="02000609000000000000" pitchFamily="1" charset="-128"/>
              </a:rPr>
              <a:t> </a:t>
            </a:r>
            <a:r>
              <a:rPr kumimoji="1" lang="en-US" altLang="ja-JP" sz="2400" b="1" u="sng" baseline="0" dirty="0">
                <a:solidFill>
                  <a:schemeClr val="accent1"/>
                </a:solidFill>
                <a:latin typeface="あずきフォント" panose="02000609000000000000" pitchFamily="1" charset="-128"/>
                <a:ea typeface="あずきフォント" panose="02000609000000000000" pitchFamily="1" charset="-128"/>
              </a:rPr>
              <a:t>Negative</a:t>
            </a:r>
          </a:p>
          <a:p>
            <a:pPr algn="ctr"/>
            <a:r>
              <a:rPr kumimoji="1" lang="en-US" altLang="ja-JP" sz="2400" b="0" u="sng" baseline="0"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b="0" u="sng" baseline="0" dirty="0">
                <a:solidFill>
                  <a:sysClr val="windowText" lastClr="000000"/>
                </a:solidFill>
                <a:latin typeface="あずきフォント" panose="02000609000000000000" pitchFamily="1" charset="-128"/>
                <a:ea typeface="あずきフォント" panose="02000609000000000000" pitchFamily="1" charset="-128"/>
              </a:rPr>
              <a:t>偽</a:t>
            </a:r>
            <a:r>
              <a:rPr kumimoji="1" lang="ja-JP" altLang="en-US" sz="2400" b="1" u="sng" baseline="0" dirty="0">
                <a:solidFill>
                  <a:schemeClr val="accent1"/>
                </a:solidFill>
                <a:latin typeface="あずきフォント" panose="02000609000000000000" pitchFamily="1" charset="-128"/>
                <a:ea typeface="あずきフォント" panose="02000609000000000000" pitchFamily="1" charset="-128"/>
              </a:rPr>
              <a:t>陰性</a:t>
            </a:r>
            <a:r>
              <a:rPr kumimoji="1" lang="en-US" altLang="ja-JP" sz="2400" b="0" u="sng" baseline="0" dirty="0">
                <a:solidFill>
                  <a:sysClr val="windowText" lastClr="000000"/>
                </a:solidFill>
                <a:latin typeface="あずきフォント" panose="02000609000000000000" pitchFamily="1" charset="-128"/>
                <a:ea typeface="あずきフォント" panose="02000609000000000000" pitchFamily="1" charset="-128"/>
              </a:rPr>
              <a:t>)</a:t>
            </a:r>
            <a:endParaRPr kumimoji="1" lang="ja-JP" altLang="en-US" sz="2400" b="0" u="sng"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203" name="テキスト ボックス 531">
            <a:extLst>
              <a:ext uri="{FF2B5EF4-FFF2-40B4-BE49-F238E27FC236}">
                <a16:creationId xmlns:a16="http://schemas.microsoft.com/office/drawing/2014/main" id="{C3E5DE0E-1400-4BB9-8AC7-24007140872A}"/>
              </a:ext>
            </a:extLst>
          </p:cNvPr>
          <p:cNvSpPr txBox="1"/>
          <p:nvPr/>
        </p:nvSpPr>
        <p:spPr>
          <a:xfrm>
            <a:off x="9148146" y="9661131"/>
            <a:ext cx="2855253" cy="6401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400" b="1" u="sng" dirty="0" err="1">
                <a:solidFill>
                  <a:sysClr val="windowText" lastClr="000000"/>
                </a:solidFill>
                <a:latin typeface="あずきフォント" panose="02000609000000000000" pitchFamily="1" charset="-128"/>
                <a:ea typeface="あずきフォント" panose="02000609000000000000" pitchFamily="1" charset="-128"/>
              </a:rPr>
              <a:t>TN:True</a:t>
            </a:r>
            <a:r>
              <a:rPr kumimoji="1" lang="en-US" altLang="ja-JP" sz="2400" b="1" u="sng" dirty="0">
                <a:solidFill>
                  <a:sysClr val="windowText" lastClr="000000"/>
                </a:solidFill>
                <a:latin typeface="あずきフォント" panose="02000609000000000000" pitchFamily="1" charset="-128"/>
                <a:ea typeface="あずきフォント" panose="02000609000000000000" pitchFamily="1" charset="-128"/>
              </a:rPr>
              <a:t> </a:t>
            </a:r>
            <a:r>
              <a:rPr kumimoji="1" lang="en-US" altLang="ja-JP" sz="2400" b="1" u="sng" dirty="0">
                <a:solidFill>
                  <a:schemeClr val="accent1"/>
                </a:solidFill>
                <a:latin typeface="あずきフォント" panose="02000609000000000000" pitchFamily="1" charset="-128"/>
                <a:ea typeface="あずきフォント" panose="02000609000000000000" pitchFamily="1" charset="-128"/>
              </a:rPr>
              <a:t>Negative</a:t>
            </a:r>
          </a:p>
          <a:p>
            <a:pPr algn="ctr"/>
            <a:r>
              <a:rPr kumimoji="1" lang="en-US" altLang="ja-JP" sz="2400" b="1" u="sng"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b="0" u="sng" dirty="0">
                <a:solidFill>
                  <a:sysClr val="windowText" lastClr="000000"/>
                </a:solidFill>
                <a:latin typeface="あずきフォント" panose="02000609000000000000" pitchFamily="1" charset="-128"/>
                <a:ea typeface="あずきフォント" panose="02000609000000000000" pitchFamily="1" charset="-128"/>
              </a:rPr>
              <a:t>偽</a:t>
            </a:r>
            <a:r>
              <a:rPr kumimoji="1" lang="ja-JP" altLang="en-US" sz="2400" b="1" u="sng" dirty="0">
                <a:solidFill>
                  <a:schemeClr val="accent1"/>
                </a:solidFill>
                <a:latin typeface="あずきフォント" panose="02000609000000000000" pitchFamily="1" charset="-128"/>
                <a:ea typeface="あずきフォント" panose="02000609000000000000" pitchFamily="1" charset="-128"/>
              </a:rPr>
              <a:t>陰性</a:t>
            </a:r>
            <a:r>
              <a:rPr kumimoji="1" lang="en-US" altLang="ja-JP" sz="2400" b="0" u="sng" dirty="0">
                <a:solidFill>
                  <a:sysClr val="windowText" lastClr="000000"/>
                </a:solidFill>
                <a:latin typeface="あずきフォント" panose="02000609000000000000" pitchFamily="1" charset="-128"/>
                <a:ea typeface="あずきフォント" panose="02000609000000000000" pitchFamily="1" charset="-128"/>
              </a:rPr>
              <a:t>)</a:t>
            </a:r>
            <a:endParaRPr kumimoji="1" lang="ja-JP" altLang="en-US" sz="2400" b="0" u="sng"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204" name="四角形: 角を丸くする 203">
            <a:extLst>
              <a:ext uri="{FF2B5EF4-FFF2-40B4-BE49-F238E27FC236}">
                <a16:creationId xmlns:a16="http://schemas.microsoft.com/office/drawing/2014/main" id="{3314365A-A845-4A31-A889-C24BF380E2F5}"/>
              </a:ext>
            </a:extLst>
          </p:cNvPr>
          <p:cNvSpPr/>
          <p:nvPr/>
        </p:nvSpPr>
        <p:spPr>
          <a:xfrm>
            <a:off x="11217922" y="5842216"/>
            <a:ext cx="1587864" cy="509540"/>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400" b="1">
                <a:solidFill>
                  <a:schemeClr val="accent2"/>
                </a:solidFill>
                <a:latin typeface="あずきフォント" panose="02000609000000000000" pitchFamily="1" charset="-128"/>
                <a:ea typeface="あずきフォント" panose="02000609000000000000" pitchFamily="1" charset="-128"/>
              </a:rPr>
              <a:t>適合率</a:t>
            </a:r>
          </a:p>
        </p:txBody>
      </p:sp>
      <mc:AlternateContent xmlns:mc="http://schemas.openxmlformats.org/markup-compatibility/2006" xmlns:a14="http://schemas.microsoft.com/office/drawing/2010/main">
        <mc:Choice Requires="a14">
          <p:sp>
            <p:nvSpPr>
              <p:cNvPr id="205" name="テキスト ボックス 540">
                <a:extLst>
                  <a:ext uri="{FF2B5EF4-FFF2-40B4-BE49-F238E27FC236}">
                    <a16:creationId xmlns:a16="http://schemas.microsoft.com/office/drawing/2014/main" id="{E604CF38-8C3A-43A1-B381-2E2EBAA54786}"/>
                  </a:ext>
                </a:extLst>
              </p:cNvPr>
              <p:cNvSpPr txBox="1"/>
              <p:nvPr/>
            </p:nvSpPr>
            <p:spPr>
              <a:xfrm>
                <a:off x="11073763" y="7344011"/>
                <a:ext cx="1800236" cy="6976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sz="2400" b="0" i="1">
                          <a:latin typeface="Cambria Math" panose="02040503050406030204" pitchFamily="18" charset="0"/>
                        </a:rPr>
                        <m:t>𝑃</m:t>
                      </m:r>
                      <m:r>
                        <a:rPr kumimoji="1" lang="en-US" altLang="ja-JP" sz="2400" b="0" i="1">
                          <a:latin typeface="Cambria Math" panose="02040503050406030204" pitchFamily="18" charset="0"/>
                        </a:rPr>
                        <m:t>=</m:t>
                      </m:r>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𝑇𝑃</m:t>
                          </m:r>
                        </m:num>
                        <m:den>
                          <m:r>
                            <a:rPr kumimoji="1" lang="en-US" altLang="ja-JP" sz="2400" b="0" i="1">
                              <a:latin typeface="Cambria Math" panose="02040503050406030204" pitchFamily="18" charset="0"/>
                            </a:rPr>
                            <m:t>𝑇𝑃</m:t>
                          </m:r>
                          <m:r>
                            <a:rPr kumimoji="1" lang="en-US" altLang="ja-JP" sz="2400" b="0" i="1">
                              <a:latin typeface="Cambria Math" panose="02040503050406030204" pitchFamily="18" charset="0"/>
                            </a:rPr>
                            <m:t>+</m:t>
                          </m:r>
                          <m:r>
                            <a:rPr kumimoji="1" lang="en-US" altLang="ja-JP" sz="2400" b="0" i="1">
                              <a:latin typeface="Cambria Math" panose="02040503050406030204" pitchFamily="18" charset="0"/>
                            </a:rPr>
                            <m:t>𝐹𝑃</m:t>
                          </m:r>
                        </m:den>
                      </m:f>
                    </m:oMath>
                  </m:oMathPara>
                </a14:m>
                <a:endParaRPr kumimoji="1" lang="ja-JP" altLang="en-US" sz="2400" dirty="0"/>
              </a:p>
            </p:txBody>
          </p:sp>
        </mc:Choice>
        <mc:Fallback xmlns="">
          <p:sp>
            <p:nvSpPr>
              <p:cNvPr id="205" name="テキスト ボックス 540">
                <a:extLst>
                  <a:ext uri="{FF2B5EF4-FFF2-40B4-BE49-F238E27FC236}">
                    <a16:creationId xmlns:a16="http://schemas.microsoft.com/office/drawing/2014/main" id="{E604CF38-8C3A-43A1-B381-2E2EBAA54786}"/>
                  </a:ext>
                </a:extLst>
              </p:cNvPr>
              <p:cNvSpPr txBox="1">
                <a:spLocks noRot="1" noChangeAspect="1" noMove="1" noResize="1" noEditPoints="1" noAdjustHandles="1" noChangeArrowheads="1" noChangeShapeType="1" noTextEdit="1"/>
              </p:cNvSpPr>
              <p:nvPr/>
            </p:nvSpPr>
            <p:spPr>
              <a:xfrm>
                <a:off x="11073763" y="7344011"/>
                <a:ext cx="1800236" cy="697627"/>
              </a:xfrm>
              <a:prstGeom prst="rect">
                <a:avLst/>
              </a:prstGeom>
              <a:blipFill>
                <a:blip r:embed="rId6"/>
                <a:stretch>
                  <a:fillRect/>
                </a:stretch>
              </a:blipFill>
            </p:spPr>
            <p:txBody>
              <a:bodyPr/>
              <a:lstStyle/>
              <a:p>
                <a:r>
                  <a:rPr lang="ja-JP" altLang="en-US">
                    <a:noFill/>
                  </a:rPr>
                  <a:t> </a:t>
                </a:r>
              </a:p>
            </p:txBody>
          </p:sp>
        </mc:Fallback>
      </mc:AlternateContent>
      <p:sp>
        <p:nvSpPr>
          <p:cNvPr id="206" name="テキスト ボックス 541">
            <a:extLst>
              <a:ext uri="{FF2B5EF4-FFF2-40B4-BE49-F238E27FC236}">
                <a16:creationId xmlns:a16="http://schemas.microsoft.com/office/drawing/2014/main" id="{A23353D4-5960-4E24-B6C5-1DED3C7DB537}"/>
              </a:ext>
            </a:extLst>
          </p:cNvPr>
          <p:cNvSpPr txBox="1"/>
          <p:nvPr/>
        </p:nvSpPr>
        <p:spPr>
          <a:xfrm>
            <a:off x="10865219" y="6572260"/>
            <a:ext cx="2293270" cy="551247"/>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2000" dirty="0">
                <a:effectLst/>
                <a:latin typeface="あずきフォント" panose="02000609000000000000" pitchFamily="1" charset="-128"/>
                <a:ea typeface="あずきフォント" panose="02000609000000000000" pitchFamily="1" charset="-128"/>
              </a:rPr>
              <a:t>モデル目線の</a:t>
            </a:r>
            <a:endParaRPr lang="en-US" altLang="ja-JP" sz="2000" dirty="0">
              <a:effectLst/>
              <a:latin typeface="あずきフォント" panose="02000609000000000000" pitchFamily="1" charset="-128"/>
              <a:ea typeface="あずきフォント" panose="02000609000000000000" pitchFamily="1" charset="-128"/>
            </a:endParaRPr>
          </a:p>
          <a:p>
            <a:pPr algn="ctr"/>
            <a:r>
              <a:rPr lang="ja-JP" altLang="en-US" sz="2000" dirty="0">
                <a:effectLst/>
                <a:latin typeface="あずきフォント" panose="02000609000000000000" pitchFamily="1" charset="-128"/>
                <a:ea typeface="あずきフォント" panose="02000609000000000000" pitchFamily="1" charset="-128"/>
              </a:rPr>
              <a:t>正解率</a:t>
            </a:r>
            <a:endParaRPr lang="ja-JP" altLang="ja-JP" sz="2000" dirty="0">
              <a:effectLst/>
              <a:latin typeface="あずきフォント" panose="02000609000000000000" pitchFamily="1" charset="-128"/>
              <a:ea typeface="あずきフォント" panose="02000609000000000000" pitchFamily="1" charset="-128"/>
            </a:endParaRPr>
          </a:p>
        </p:txBody>
      </p:sp>
      <p:sp>
        <p:nvSpPr>
          <p:cNvPr id="207" name="四角形: 角を丸くする 206">
            <a:extLst>
              <a:ext uri="{FF2B5EF4-FFF2-40B4-BE49-F238E27FC236}">
                <a16:creationId xmlns:a16="http://schemas.microsoft.com/office/drawing/2014/main" id="{0C70202A-3208-46A4-8DDF-7C68490A5DF2}"/>
              </a:ext>
            </a:extLst>
          </p:cNvPr>
          <p:cNvSpPr/>
          <p:nvPr/>
        </p:nvSpPr>
        <p:spPr>
          <a:xfrm>
            <a:off x="3842547" y="10800128"/>
            <a:ext cx="1317812" cy="541261"/>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再現率</a:t>
            </a:r>
          </a:p>
        </p:txBody>
      </p:sp>
      <mc:AlternateContent xmlns:mc="http://schemas.openxmlformats.org/markup-compatibility/2006" xmlns:a14="http://schemas.microsoft.com/office/drawing/2010/main">
        <mc:Choice Requires="a14">
          <p:sp>
            <p:nvSpPr>
              <p:cNvPr id="208" name="テキスト ボックス 544">
                <a:extLst>
                  <a:ext uri="{FF2B5EF4-FFF2-40B4-BE49-F238E27FC236}">
                    <a16:creationId xmlns:a16="http://schemas.microsoft.com/office/drawing/2014/main" id="{73CBB3C9-E415-4509-90AB-AAC6369AA23E}"/>
                  </a:ext>
                </a:extLst>
              </p:cNvPr>
              <p:cNvSpPr txBox="1"/>
              <p:nvPr/>
            </p:nvSpPr>
            <p:spPr>
              <a:xfrm>
                <a:off x="3580528" y="11827335"/>
                <a:ext cx="1841851" cy="6976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sz="2400" b="0" i="1">
                          <a:latin typeface="Cambria Math" panose="02040503050406030204" pitchFamily="18" charset="0"/>
                        </a:rPr>
                        <m:t>𝑅</m:t>
                      </m:r>
                      <m:r>
                        <a:rPr kumimoji="1" lang="en-US" altLang="ja-JP" sz="2400" b="0" i="1">
                          <a:latin typeface="Cambria Math" panose="02040503050406030204" pitchFamily="18" charset="0"/>
                        </a:rPr>
                        <m:t>=</m:t>
                      </m:r>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𝑇𝑃</m:t>
                          </m:r>
                        </m:num>
                        <m:den>
                          <m:r>
                            <a:rPr kumimoji="1" lang="en-US" altLang="ja-JP" sz="2400" b="0" i="1">
                              <a:latin typeface="Cambria Math" panose="02040503050406030204" pitchFamily="18" charset="0"/>
                            </a:rPr>
                            <m:t>𝑇𝑃</m:t>
                          </m:r>
                          <m:r>
                            <a:rPr kumimoji="1" lang="en-US" altLang="ja-JP" sz="2400" b="0" i="1">
                              <a:latin typeface="Cambria Math" panose="02040503050406030204" pitchFamily="18" charset="0"/>
                            </a:rPr>
                            <m:t>+</m:t>
                          </m:r>
                          <m:r>
                            <a:rPr kumimoji="1" lang="en-US" altLang="ja-JP" sz="2400" b="0" i="1">
                              <a:latin typeface="Cambria Math" panose="02040503050406030204" pitchFamily="18" charset="0"/>
                            </a:rPr>
                            <m:t>𝐹𝑁</m:t>
                          </m:r>
                        </m:den>
                      </m:f>
                    </m:oMath>
                  </m:oMathPara>
                </a14:m>
                <a:endParaRPr kumimoji="1" lang="ja-JP" altLang="en-US" sz="2400" dirty="0"/>
              </a:p>
            </p:txBody>
          </p:sp>
        </mc:Choice>
        <mc:Fallback xmlns="">
          <p:sp>
            <p:nvSpPr>
              <p:cNvPr id="208" name="テキスト ボックス 544">
                <a:extLst>
                  <a:ext uri="{FF2B5EF4-FFF2-40B4-BE49-F238E27FC236}">
                    <a16:creationId xmlns:a16="http://schemas.microsoft.com/office/drawing/2014/main" id="{73CBB3C9-E415-4509-90AB-AAC6369AA23E}"/>
                  </a:ext>
                </a:extLst>
              </p:cNvPr>
              <p:cNvSpPr txBox="1">
                <a:spLocks noRot="1" noChangeAspect="1" noMove="1" noResize="1" noEditPoints="1" noAdjustHandles="1" noChangeArrowheads="1" noChangeShapeType="1" noTextEdit="1"/>
              </p:cNvSpPr>
              <p:nvPr/>
            </p:nvSpPr>
            <p:spPr>
              <a:xfrm>
                <a:off x="3580528" y="11827335"/>
                <a:ext cx="1841851" cy="697627"/>
              </a:xfrm>
              <a:prstGeom prst="rect">
                <a:avLst/>
              </a:prstGeom>
              <a:blipFill>
                <a:blip r:embed="rId7"/>
                <a:stretch>
                  <a:fillRect/>
                </a:stretch>
              </a:blipFill>
            </p:spPr>
            <p:txBody>
              <a:bodyPr/>
              <a:lstStyle/>
              <a:p>
                <a:r>
                  <a:rPr lang="ja-JP" altLang="en-US">
                    <a:noFill/>
                  </a:rPr>
                  <a:t> </a:t>
                </a:r>
              </a:p>
            </p:txBody>
          </p:sp>
        </mc:Fallback>
      </mc:AlternateContent>
      <p:sp>
        <p:nvSpPr>
          <p:cNvPr id="209" name="テキスト ボックス 545">
            <a:extLst>
              <a:ext uri="{FF2B5EF4-FFF2-40B4-BE49-F238E27FC236}">
                <a16:creationId xmlns:a16="http://schemas.microsoft.com/office/drawing/2014/main" id="{10713244-60C5-481C-AA48-DEF86C7E3FC7}"/>
              </a:ext>
            </a:extLst>
          </p:cNvPr>
          <p:cNvSpPr txBox="1"/>
          <p:nvPr/>
        </p:nvSpPr>
        <p:spPr>
          <a:xfrm>
            <a:off x="3223764" y="11303771"/>
            <a:ext cx="2733346" cy="555812"/>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2000" dirty="0">
                <a:effectLst/>
                <a:latin typeface="あずきフォント" panose="02000609000000000000" pitchFamily="1" charset="-128"/>
                <a:ea typeface="あずきフォント" panose="02000609000000000000" pitchFamily="1" charset="-128"/>
              </a:rPr>
              <a:t>正例目線の正解率</a:t>
            </a:r>
            <a:endParaRPr lang="ja-JP" altLang="ja-JP" sz="2000" dirty="0">
              <a:effectLst/>
              <a:latin typeface="あずきフォント" panose="02000609000000000000" pitchFamily="1" charset="-128"/>
              <a:ea typeface="あずきフォント" panose="02000609000000000000" pitchFamily="1" charset="-128"/>
            </a:endParaRPr>
          </a:p>
        </p:txBody>
      </p:sp>
      <p:sp>
        <p:nvSpPr>
          <p:cNvPr id="210" name="四角形: 角を丸くする 209">
            <a:extLst>
              <a:ext uri="{FF2B5EF4-FFF2-40B4-BE49-F238E27FC236}">
                <a16:creationId xmlns:a16="http://schemas.microsoft.com/office/drawing/2014/main" id="{256382C8-73E1-4CCD-8855-E360E94220CC}"/>
              </a:ext>
            </a:extLst>
          </p:cNvPr>
          <p:cNvSpPr/>
          <p:nvPr/>
        </p:nvSpPr>
        <p:spPr>
          <a:xfrm>
            <a:off x="279256" y="12981362"/>
            <a:ext cx="1317812" cy="541261"/>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400" b="1">
                <a:solidFill>
                  <a:schemeClr val="accent2"/>
                </a:solidFill>
                <a:latin typeface="あずきフォント" panose="02000609000000000000" pitchFamily="1" charset="-128"/>
                <a:ea typeface="あずきフォント" panose="02000609000000000000" pitchFamily="1" charset="-128"/>
              </a:rPr>
              <a:t>精度</a:t>
            </a:r>
          </a:p>
        </p:txBody>
      </p:sp>
      <p:sp>
        <p:nvSpPr>
          <p:cNvPr id="211" name="テキスト ボックス 549">
            <a:extLst>
              <a:ext uri="{FF2B5EF4-FFF2-40B4-BE49-F238E27FC236}">
                <a16:creationId xmlns:a16="http://schemas.microsoft.com/office/drawing/2014/main" id="{CEFFA74C-A872-4B24-9A2B-D5C0445BBAB7}"/>
              </a:ext>
            </a:extLst>
          </p:cNvPr>
          <p:cNvSpPr txBox="1"/>
          <p:nvPr/>
        </p:nvSpPr>
        <p:spPr>
          <a:xfrm>
            <a:off x="1631842" y="13068906"/>
            <a:ext cx="3404662" cy="442153"/>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2000" dirty="0">
                <a:effectLst/>
                <a:latin typeface="あずきフォント" panose="02000609000000000000" pitchFamily="1" charset="-128"/>
                <a:ea typeface="あずきフォント" panose="02000609000000000000" pitchFamily="1" charset="-128"/>
              </a:rPr>
              <a:t>データセットの正解率</a:t>
            </a:r>
            <a:endParaRPr lang="ja-JP" altLang="ja-JP" sz="2000" dirty="0">
              <a:effectLst/>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212" name="テキスト ボックス 550">
                <a:extLst>
                  <a:ext uri="{FF2B5EF4-FFF2-40B4-BE49-F238E27FC236}">
                    <a16:creationId xmlns:a16="http://schemas.microsoft.com/office/drawing/2014/main" id="{BDD9F0A6-92C8-4FD7-B017-D628E8CDFAC4}"/>
                  </a:ext>
                </a:extLst>
              </p:cNvPr>
              <p:cNvSpPr txBox="1"/>
              <p:nvPr/>
            </p:nvSpPr>
            <p:spPr>
              <a:xfrm>
                <a:off x="5161736" y="12859352"/>
                <a:ext cx="3437351" cy="6976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sz="2400" b="0" i="1">
                          <a:latin typeface="Cambria Math" panose="02040503050406030204" pitchFamily="18" charset="0"/>
                        </a:rPr>
                        <m:t>𝐴</m:t>
                      </m:r>
                      <m:r>
                        <a:rPr kumimoji="1" lang="en-US" altLang="ja-JP" sz="2400" b="0" i="1">
                          <a:latin typeface="Cambria Math" panose="02040503050406030204" pitchFamily="18" charset="0"/>
                        </a:rPr>
                        <m:t>=</m:t>
                      </m:r>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𝑇𝑃</m:t>
                          </m:r>
                          <m:r>
                            <a:rPr kumimoji="1" lang="en-US" altLang="ja-JP" sz="2400" b="0" i="1">
                              <a:latin typeface="Cambria Math" panose="02040503050406030204" pitchFamily="18" charset="0"/>
                            </a:rPr>
                            <m:t>+</m:t>
                          </m:r>
                          <m:r>
                            <a:rPr kumimoji="1" lang="en-US" altLang="ja-JP" sz="2400" b="0" i="1">
                              <a:latin typeface="Cambria Math" panose="02040503050406030204" pitchFamily="18" charset="0"/>
                            </a:rPr>
                            <m:t>𝑇𝑁</m:t>
                          </m:r>
                        </m:num>
                        <m:den>
                          <m:r>
                            <a:rPr kumimoji="1" lang="en-US" altLang="ja-JP" sz="2400" b="0" i="1">
                              <a:latin typeface="Cambria Math" panose="02040503050406030204" pitchFamily="18" charset="0"/>
                            </a:rPr>
                            <m:t>𝑇𝑃</m:t>
                          </m:r>
                          <m:r>
                            <a:rPr kumimoji="1" lang="en-US" altLang="ja-JP" sz="2400" b="0" i="1">
                              <a:latin typeface="Cambria Math" panose="02040503050406030204" pitchFamily="18" charset="0"/>
                            </a:rPr>
                            <m:t>+</m:t>
                          </m:r>
                          <m:r>
                            <a:rPr kumimoji="1" lang="en-US" altLang="ja-JP" sz="2400" b="0" i="1">
                              <a:latin typeface="Cambria Math" panose="02040503050406030204" pitchFamily="18" charset="0"/>
                            </a:rPr>
                            <m:t>𝑇𝑁</m:t>
                          </m:r>
                          <m:r>
                            <a:rPr kumimoji="1" lang="en-US" altLang="ja-JP" sz="2400" b="0" i="1">
                              <a:solidFill>
                                <a:schemeClr val="tx1"/>
                              </a:solidFill>
                              <a:effectLst/>
                              <a:latin typeface="Cambria Math" panose="02040503050406030204" pitchFamily="18" charset="0"/>
                              <a:ea typeface="+mn-ea"/>
                              <a:cs typeface="+mn-cs"/>
                            </a:rPr>
                            <m:t>+</m:t>
                          </m:r>
                          <m:r>
                            <a:rPr kumimoji="1" lang="en-US" altLang="ja-JP" sz="2400" b="0" i="1">
                              <a:solidFill>
                                <a:schemeClr val="tx1"/>
                              </a:solidFill>
                              <a:effectLst/>
                              <a:latin typeface="Cambria Math" panose="02040503050406030204" pitchFamily="18" charset="0"/>
                              <a:ea typeface="+mn-ea"/>
                              <a:cs typeface="+mn-cs"/>
                            </a:rPr>
                            <m:t>𝐹𝑃</m:t>
                          </m:r>
                          <m:r>
                            <a:rPr kumimoji="1" lang="en-US" altLang="ja-JP" sz="2400" b="0" i="1">
                              <a:solidFill>
                                <a:schemeClr val="tx1"/>
                              </a:solidFill>
                              <a:effectLst/>
                              <a:latin typeface="Cambria Math" panose="02040503050406030204" pitchFamily="18" charset="0"/>
                              <a:ea typeface="+mn-ea"/>
                              <a:cs typeface="+mn-cs"/>
                            </a:rPr>
                            <m:t> +</m:t>
                          </m:r>
                          <m:r>
                            <a:rPr kumimoji="1" lang="en-US" altLang="ja-JP" sz="2400" b="0" i="1">
                              <a:solidFill>
                                <a:schemeClr val="tx1"/>
                              </a:solidFill>
                              <a:effectLst/>
                              <a:latin typeface="Cambria Math" panose="02040503050406030204" pitchFamily="18" charset="0"/>
                              <a:ea typeface="+mn-ea"/>
                              <a:cs typeface="+mn-cs"/>
                            </a:rPr>
                            <m:t>𝐹𝑁</m:t>
                          </m:r>
                        </m:den>
                      </m:f>
                    </m:oMath>
                  </m:oMathPara>
                </a14:m>
                <a:endParaRPr kumimoji="1" lang="ja-JP" altLang="en-US" sz="2400" dirty="0"/>
              </a:p>
            </p:txBody>
          </p:sp>
        </mc:Choice>
        <mc:Fallback xmlns="">
          <p:sp>
            <p:nvSpPr>
              <p:cNvPr id="212" name="テキスト ボックス 550">
                <a:extLst>
                  <a:ext uri="{FF2B5EF4-FFF2-40B4-BE49-F238E27FC236}">
                    <a16:creationId xmlns:a16="http://schemas.microsoft.com/office/drawing/2014/main" id="{BDD9F0A6-92C8-4FD7-B017-D628E8CDFAC4}"/>
                  </a:ext>
                </a:extLst>
              </p:cNvPr>
              <p:cNvSpPr txBox="1">
                <a:spLocks noRot="1" noChangeAspect="1" noMove="1" noResize="1" noEditPoints="1" noAdjustHandles="1" noChangeArrowheads="1" noChangeShapeType="1" noTextEdit="1"/>
              </p:cNvSpPr>
              <p:nvPr/>
            </p:nvSpPr>
            <p:spPr>
              <a:xfrm>
                <a:off x="5161736" y="12859352"/>
                <a:ext cx="3437351" cy="697627"/>
              </a:xfrm>
              <a:prstGeom prst="rect">
                <a:avLst/>
              </a:prstGeom>
              <a:blipFill>
                <a:blip r:embed="rId8"/>
                <a:stretch>
                  <a:fillRect/>
                </a:stretch>
              </a:blipFill>
            </p:spPr>
            <p:txBody>
              <a:bodyPr/>
              <a:lstStyle/>
              <a:p>
                <a:r>
                  <a:rPr lang="ja-JP" altLang="en-US">
                    <a:noFill/>
                  </a:rPr>
                  <a:t> </a:t>
                </a:r>
              </a:p>
            </p:txBody>
          </p:sp>
        </mc:Fallback>
      </mc:AlternateContent>
      <p:sp>
        <p:nvSpPr>
          <p:cNvPr id="213" name="四角形: 角を丸くする 212">
            <a:extLst>
              <a:ext uri="{FF2B5EF4-FFF2-40B4-BE49-F238E27FC236}">
                <a16:creationId xmlns:a16="http://schemas.microsoft.com/office/drawing/2014/main" id="{F2FDF5E1-4651-4868-85DA-09A5D67C73E8}"/>
              </a:ext>
            </a:extLst>
          </p:cNvPr>
          <p:cNvSpPr/>
          <p:nvPr/>
        </p:nvSpPr>
        <p:spPr>
          <a:xfrm>
            <a:off x="10951922" y="10726524"/>
            <a:ext cx="1564731" cy="534460"/>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400" b="1">
                <a:solidFill>
                  <a:schemeClr val="accent2"/>
                </a:solidFill>
                <a:latin typeface="あずきフォント" panose="02000609000000000000" pitchFamily="1" charset="-128"/>
                <a:ea typeface="あずきフォント" panose="02000609000000000000" pitchFamily="1" charset="-128"/>
              </a:rPr>
              <a:t>F1</a:t>
            </a:r>
            <a:endParaRPr kumimoji="1" lang="ja-JP" altLang="en-US" sz="2400" b="1">
              <a:solidFill>
                <a:schemeClr val="accent2"/>
              </a:solidFill>
              <a:latin typeface="あずきフォント" panose="02000609000000000000" pitchFamily="1" charset="-128"/>
              <a:ea typeface="あずきフォント" panose="02000609000000000000" pitchFamily="1" charset="-128"/>
            </a:endParaRPr>
          </a:p>
        </p:txBody>
      </p:sp>
      <p:sp>
        <p:nvSpPr>
          <p:cNvPr id="214" name="テキスト ボックス 558">
            <a:extLst>
              <a:ext uri="{FF2B5EF4-FFF2-40B4-BE49-F238E27FC236}">
                <a16:creationId xmlns:a16="http://schemas.microsoft.com/office/drawing/2014/main" id="{E3A9D779-E0D2-41A6-AD46-C7BFADB4C381}"/>
              </a:ext>
            </a:extLst>
          </p:cNvPr>
          <p:cNvSpPr txBox="1"/>
          <p:nvPr/>
        </p:nvSpPr>
        <p:spPr>
          <a:xfrm>
            <a:off x="10097478" y="11260984"/>
            <a:ext cx="3273619" cy="641386"/>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2000" dirty="0">
                <a:effectLst/>
                <a:latin typeface="あずきフォント" panose="02000609000000000000" pitchFamily="1" charset="-128"/>
                <a:ea typeface="あずきフォント" panose="02000609000000000000" pitchFamily="1" charset="-128"/>
              </a:rPr>
              <a:t>適合率と再現率の</a:t>
            </a:r>
            <a:endParaRPr lang="en-US" altLang="ja-JP" sz="2000" dirty="0">
              <a:effectLst/>
              <a:latin typeface="あずきフォント" panose="02000609000000000000" pitchFamily="1" charset="-128"/>
              <a:ea typeface="あずきフォント" panose="02000609000000000000" pitchFamily="1" charset="-128"/>
            </a:endParaRPr>
          </a:p>
          <a:p>
            <a:pPr algn="ctr"/>
            <a:r>
              <a:rPr lang="ja-JP" altLang="en-US" sz="2000" dirty="0">
                <a:effectLst/>
                <a:latin typeface="あずきフォント" panose="02000609000000000000" pitchFamily="1" charset="-128"/>
                <a:ea typeface="あずきフォント" panose="02000609000000000000" pitchFamily="1" charset="-128"/>
              </a:rPr>
              <a:t>調和平均</a:t>
            </a:r>
            <a:endParaRPr lang="ja-JP" altLang="ja-JP" sz="2000" dirty="0">
              <a:effectLst/>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215" name="テキスト ボックス 559">
                <a:extLst>
                  <a:ext uri="{FF2B5EF4-FFF2-40B4-BE49-F238E27FC236}">
                    <a16:creationId xmlns:a16="http://schemas.microsoft.com/office/drawing/2014/main" id="{8E8B8A8D-0821-4D03-9F3C-BE48447AB682}"/>
                  </a:ext>
                </a:extLst>
              </p:cNvPr>
              <p:cNvSpPr txBox="1"/>
              <p:nvPr/>
            </p:nvSpPr>
            <p:spPr>
              <a:xfrm>
                <a:off x="11354413" y="12044724"/>
                <a:ext cx="837858" cy="700063"/>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ja-JP" sz="2400" b="0" i="1">
                              <a:latin typeface="Cambria Math" panose="02040503050406030204" pitchFamily="18" charset="0"/>
                            </a:rPr>
                          </m:ctrlPr>
                        </m:fPr>
                        <m:num>
                          <m:r>
                            <a:rPr kumimoji="1" lang="en-US" altLang="ja-JP" sz="2400" b="0" i="1">
                              <a:latin typeface="Cambria Math" panose="02040503050406030204" pitchFamily="18" charset="0"/>
                            </a:rPr>
                            <m:t>2</m:t>
                          </m:r>
                          <m:r>
                            <a:rPr kumimoji="1" lang="en-US" altLang="ja-JP" sz="2400" b="0" i="1">
                              <a:latin typeface="Cambria Math" panose="02040503050406030204" pitchFamily="18" charset="0"/>
                            </a:rPr>
                            <m:t>𝑃𝑅</m:t>
                          </m:r>
                        </m:num>
                        <m:den>
                          <m:r>
                            <a:rPr kumimoji="1" lang="en-US" altLang="ja-JP" sz="2400" b="0" i="1">
                              <a:latin typeface="Cambria Math" panose="02040503050406030204" pitchFamily="18" charset="0"/>
                            </a:rPr>
                            <m:t>𝑃</m:t>
                          </m:r>
                          <m:r>
                            <a:rPr kumimoji="1" lang="en-US" altLang="ja-JP" sz="2400" b="0" i="1">
                              <a:latin typeface="Cambria Math" panose="02040503050406030204" pitchFamily="18" charset="0"/>
                            </a:rPr>
                            <m:t>+</m:t>
                          </m:r>
                          <m:r>
                            <a:rPr kumimoji="1" lang="en-US" altLang="ja-JP" sz="2400" b="0" i="1">
                              <a:latin typeface="Cambria Math" panose="02040503050406030204" pitchFamily="18" charset="0"/>
                            </a:rPr>
                            <m:t>𝑅</m:t>
                          </m:r>
                        </m:den>
                      </m:f>
                    </m:oMath>
                  </m:oMathPara>
                </a14:m>
                <a:endParaRPr kumimoji="1" lang="ja-JP" altLang="en-US" sz="2400" dirty="0"/>
              </a:p>
            </p:txBody>
          </p:sp>
        </mc:Choice>
        <mc:Fallback xmlns="">
          <p:sp>
            <p:nvSpPr>
              <p:cNvPr id="215" name="テキスト ボックス 559">
                <a:extLst>
                  <a:ext uri="{FF2B5EF4-FFF2-40B4-BE49-F238E27FC236}">
                    <a16:creationId xmlns:a16="http://schemas.microsoft.com/office/drawing/2014/main" id="{8E8B8A8D-0821-4D03-9F3C-BE48447AB682}"/>
                  </a:ext>
                </a:extLst>
              </p:cNvPr>
              <p:cNvSpPr txBox="1">
                <a:spLocks noRot="1" noChangeAspect="1" noMove="1" noResize="1" noEditPoints="1" noAdjustHandles="1" noChangeArrowheads="1" noChangeShapeType="1" noTextEdit="1"/>
              </p:cNvSpPr>
              <p:nvPr/>
            </p:nvSpPr>
            <p:spPr>
              <a:xfrm>
                <a:off x="11354413" y="12044724"/>
                <a:ext cx="837858" cy="700063"/>
              </a:xfrm>
              <a:prstGeom prst="rect">
                <a:avLst/>
              </a:prstGeom>
              <a:blipFill>
                <a:blip r:embed="rId9"/>
                <a:stretch>
                  <a:fillRect/>
                </a:stretch>
              </a:blipFill>
            </p:spPr>
            <p:txBody>
              <a:bodyPr/>
              <a:lstStyle/>
              <a:p>
                <a:r>
                  <a:rPr lang="ja-JP" altLang="en-US">
                    <a:noFill/>
                  </a:rPr>
                  <a:t> </a:t>
                </a:r>
              </a:p>
            </p:txBody>
          </p:sp>
        </mc:Fallback>
      </mc:AlternateContent>
      <p:cxnSp>
        <p:nvCxnSpPr>
          <p:cNvPr id="217" name="コネクタ: 曲線 216">
            <a:extLst>
              <a:ext uri="{FF2B5EF4-FFF2-40B4-BE49-F238E27FC236}">
                <a16:creationId xmlns:a16="http://schemas.microsoft.com/office/drawing/2014/main" id="{7199A3C0-8E91-4A65-958A-5F0450CDFD6B}"/>
              </a:ext>
            </a:extLst>
          </p:cNvPr>
          <p:cNvCxnSpPr>
            <a:cxnSpLocks/>
            <a:stCxn id="204" idx="3"/>
            <a:endCxn id="213" idx="3"/>
          </p:cNvCxnSpPr>
          <p:nvPr/>
        </p:nvCxnSpPr>
        <p:spPr>
          <a:xfrm flipH="1">
            <a:off x="12516653" y="6096986"/>
            <a:ext cx="289133" cy="4896768"/>
          </a:xfrm>
          <a:prstGeom prst="curvedConnector3">
            <a:avLst>
              <a:gd name="adj1" fmla="val -79064"/>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8" name="正方形/長方形 217">
            <a:extLst>
              <a:ext uri="{FF2B5EF4-FFF2-40B4-BE49-F238E27FC236}">
                <a16:creationId xmlns:a16="http://schemas.microsoft.com/office/drawing/2014/main" id="{E89A34BA-CB35-4AB5-8BAF-C802B4E2608A}"/>
              </a:ext>
            </a:extLst>
          </p:cNvPr>
          <p:cNvSpPr/>
          <p:nvPr/>
        </p:nvSpPr>
        <p:spPr>
          <a:xfrm>
            <a:off x="344689" y="4473468"/>
            <a:ext cx="12339951" cy="439271"/>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ja-JP" altLang="ja-JP" sz="2400" dirty="0">
                <a:solidFill>
                  <a:sysClr val="windowText" lastClr="000000"/>
                </a:solidFill>
                <a:effectLst/>
                <a:latin typeface="あずきフォント" panose="02000609000000000000" pitchFamily="1" charset="-128"/>
                <a:ea typeface="あずきフォント" panose="02000609000000000000" pitchFamily="1" charset="-128"/>
                <a:cs typeface="+mn-cs"/>
              </a:rPr>
              <a:t>モデルの予測とデータセットの正負のクロス表を</a:t>
            </a:r>
            <a:r>
              <a:rPr lang="ja-JP" altLang="ja-JP" sz="2400" b="1" dirty="0">
                <a:solidFill>
                  <a:sysClr val="windowText" lastClr="000000"/>
                </a:solidFill>
                <a:effectLst/>
                <a:latin typeface="あずきフォント" panose="02000609000000000000" pitchFamily="1" charset="-128"/>
                <a:ea typeface="あずきフォント" panose="02000609000000000000" pitchFamily="1" charset="-128"/>
                <a:cs typeface="+mn-cs"/>
              </a:rPr>
              <a:t>混同行列</a:t>
            </a:r>
            <a:r>
              <a:rPr lang="ja-JP" altLang="ja-JP" sz="2400" dirty="0">
                <a:solidFill>
                  <a:sysClr val="windowText" lastClr="000000"/>
                </a:solidFill>
                <a:effectLst/>
                <a:latin typeface="あずきフォント" panose="02000609000000000000" pitchFamily="1" charset="-128"/>
                <a:ea typeface="あずきフォント" panose="02000609000000000000" pitchFamily="1" charset="-128"/>
                <a:cs typeface="+mn-cs"/>
              </a:rPr>
              <a:t>と呼ぶ。</a:t>
            </a:r>
            <a:endParaRPr lang="ja-JP" altLang="ja-JP" sz="2400" dirty="0">
              <a:solidFill>
                <a:sysClr val="windowText" lastClr="000000"/>
              </a:solidFill>
              <a:effectLst/>
              <a:latin typeface="あずきフォント" panose="02000609000000000000" pitchFamily="1" charset="-128"/>
              <a:ea typeface="あずきフォント" panose="02000609000000000000" pitchFamily="1" charset="-128"/>
            </a:endParaRPr>
          </a:p>
          <a:p>
            <a:pPr algn="l"/>
            <a:endPar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219" name="正方形/長方形 218">
            <a:extLst>
              <a:ext uri="{FF2B5EF4-FFF2-40B4-BE49-F238E27FC236}">
                <a16:creationId xmlns:a16="http://schemas.microsoft.com/office/drawing/2014/main" id="{467B5E00-19F8-4300-863C-8DF2B333F252}"/>
              </a:ext>
            </a:extLst>
          </p:cNvPr>
          <p:cNvSpPr/>
          <p:nvPr/>
        </p:nvSpPr>
        <p:spPr>
          <a:xfrm>
            <a:off x="6313874" y="11866738"/>
            <a:ext cx="4546024" cy="780657"/>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ja-JP" sz="2000" dirty="0">
                <a:solidFill>
                  <a:sysClr val="windowText" lastClr="000000"/>
                </a:solidFill>
                <a:effectLst/>
                <a:latin typeface="+mn-lt"/>
                <a:ea typeface="+mn-ea"/>
                <a:cs typeface="+mn-cs"/>
              </a:rPr>
              <a:t>適合率と再現率はトレードオフの関係にあるため、双方の尺度を考慮</a:t>
            </a:r>
            <a:endParaRPr lang="en-US" altLang="ja-JP" sz="2000" dirty="0">
              <a:solidFill>
                <a:sysClr val="windowText" lastClr="000000"/>
              </a:solidFill>
              <a:effectLst/>
              <a:latin typeface="+mn-lt"/>
              <a:ea typeface="+mn-ea"/>
              <a:cs typeface="+mn-cs"/>
            </a:endParaRPr>
          </a:p>
        </p:txBody>
      </p:sp>
      <p:sp>
        <p:nvSpPr>
          <p:cNvPr id="189" name="吹き出し: 円形 188">
            <a:extLst>
              <a:ext uri="{FF2B5EF4-FFF2-40B4-BE49-F238E27FC236}">
                <a16:creationId xmlns:a16="http://schemas.microsoft.com/office/drawing/2014/main" id="{6D45A6B3-A662-4EC4-9CE0-A073839AE5B8}"/>
              </a:ext>
            </a:extLst>
          </p:cNvPr>
          <p:cNvSpPr/>
          <p:nvPr/>
        </p:nvSpPr>
        <p:spPr>
          <a:xfrm>
            <a:off x="5247700" y="7010300"/>
            <a:ext cx="1418820" cy="430188"/>
          </a:xfrm>
          <a:prstGeom prst="wedgeEllipseCallout">
            <a:avLst>
              <a:gd name="adj1" fmla="val -46606"/>
              <a:gd name="adj2" fmla="val 76786"/>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400" b="1">
                <a:solidFill>
                  <a:sysClr val="windowText" lastClr="000000"/>
                </a:solidFill>
                <a:latin typeface="あずきフォント" panose="02000609000000000000" pitchFamily="1" charset="-128"/>
                <a:ea typeface="あずきフォント" panose="02000609000000000000" pitchFamily="1" charset="-128"/>
              </a:rPr>
              <a:t>True</a:t>
            </a:r>
            <a:endParaRPr kumimoji="1" lang="ja-JP" altLang="en-US" sz="2400" b="1">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194" name="吹き出し: 円形 193">
            <a:extLst>
              <a:ext uri="{FF2B5EF4-FFF2-40B4-BE49-F238E27FC236}">
                <a16:creationId xmlns:a16="http://schemas.microsoft.com/office/drawing/2014/main" id="{3AD2117D-82AF-4059-96D9-7BE51F18E4CE}"/>
              </a:ext>
            </a:extLst>
          </p:cNvPr>
          <p:cNvSpPr/>
          <p:nvPr/>
        </p:nvSpPr>
        <p:spPr>
          <a:xfrm>
            <a:off x="5217029" y="8815294"/>
            <a:ext cx="1480163" cy="531938"/>
          </a:xfrm>
          <a:prstGeom prst="wedgeEllipseCallout">
            <a:avLst>
              <a:gd name="adj1" fmla="val -46606"/>
              <a:gd name="adj2" fmla="val 76786"/>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2400" b="1">
                <a:solidFill>
                  <a:sysClr val="windowText" lastClr="000000"/>
                </a:solidFill>
                <a:latin typeface="あずきフォント" panose="02000609000000000000" pitchFamily="1" charset="-128"/>
                <a:ea typeface="あずきフォント" panose="02000609000000000000" pitchFamily="1" charset="-128"/>
              </a:rPr>
              <a:t>False</a:t>
            </a:r>
            <a:endParaRPr kumimoji="1" lang="ja-JP" altLang="en-US" sz="2400" b="1">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257" name="直線矢印コネクタ 256">
            <a:extLst>
              <a:ext uri="{FF2B5EF4-FFF2-40B4-BE49-F238E27FC236}">
                <a16:creationId xmlns:a16="http://schemas.microsoft.com/office/drawing/2014/main" id="{7B2BC3A1-978E-40CF-865F-BBD235E9EAE7}"/>
              </a:ext>
            </a:extLst>
          </p:cNvPr>
          <p:cNvCxnSpPr>
            <a:cxnSpLocks/>
            <a:stCxn id="207" idx="3"/>
            <a:endCxn id="213" idx="1"/>
          </p:cNvCxnSpPr>
          <p:nvPr/>
        </p:nvCxnSpPr>
        <p:spPr>
          <a:xfrm flipV="1">
            <a:off x="5160359" y="10993754"/>
            <a:ext cx="5791563" cy="77005"/>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84" name="図 183" descr="ピンポン">
            <a:extLst>
              <a:ext uri="{FF2B5EF4-FFF2-40B4-BE49-F238E27FC236}">
                <a16:creationId xmlns:a16="http://schemas.microsoft.com/office/drawing/2014/main" id="{617BC1FF-C6DD-4289-9D64-5B2F11DFA3C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9530" y="7027103"/>
            <a:ext cx="658329" cy="1503163"/>
          </a:xfrm>
          <a:prstGeom prst="rect">
            <a:avLst/>
          </a:prstGeom>
          <a:noFill/>
          <a:extLst>
            <a:ext uri="{909E8E84-426E-40DD-AFC4-6F175D3DCCD1}">
              <a14:hiddenFill xmlns:a14="http://schemas.microsoft.com/office/drawing/2010/main">
                <a:solidFill>
                  <a:srgbClr val="FFFFFF"/>
                </a:solidFill>
              </a14:hiddenFill>
            </a:ext>
          </a:extLst>
        </p:spPr>
      </p:pic>
      <p:pic>
        <p:nvPicPr>
          <p:cNvPr id="192" name="図 191" descr="ブー">
            <a:extLst>
              <a:ext uri="{FF2B5EF4-FFF2-40B4-BE49-F238E27FC236}">
                <a16:creationId xmlns:a16="http://schemas.microsoft.com/office/drawing/2014/main" id="{E53840B4-1D36-4300-BB7E-660EB5AF0D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7811" y="8867957"/>
            <a:ext cx="901767" cy="1607554"/>
          </a:xfrm>
          <a:prstGeom prst="rect">
            <a:avLst/>
          </a:prstGeom>
          <a:noFill/>
          <a:extLst>
            <a:ext uri="{909E8E84-426E-40DD-AFC4-6F175D3DCCD1}">
              <a14:hiddenFill xmlns:a14="http://schemas.microsoft.com/office/drawing/2010/main">
                <a:solidFill>
                  <a:srgbClr val="FFFFFF"/>
                </a:solidFill>
              </a14:hiddenFill>
            </a:ext>
          </a:extLst>
        </p:spPr>
      </p:pic>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1240782" y="-2114"/>
            <a:ext cx="2340575"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5.8</a:t>
            </a:r>
            <a:endParaRPr kumimoji="1" lang="ja-JP" altLang="en-US" dirty="0">
              <a:latin typeface="あずきフォント" panose="02000609000000000000" pitchFamily="1" charset="-128"/>
              <a:ea typeface="あずきフォント" panose="02000609000000000000" pitchFamily="1" charset="-128"/>
            </a:endParaRPr>
          </a:p>
        </p:txBody>
      </p:sp>
    </p:spTree>
    <p:extLst>
      <p:ext uri="{BB962C8B-B14F-4D97-AF65-F5344CB8AC3E}">
        <p14:creationId xmlns:p14="http://schemas.microsoft.com/office/powerpoint/2010/main" val="1446536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3034552" y="371745"/>
            <a:ext cx="7646895" cy="5199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多クラスの分類モデルを作るには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123" name="テキスト ボックス 360">
            <a:extLst>
              <a:ext uri="{FF2B5EF4-FFF2-40B4-BE49-F238E27FC236}">
                <a16:creationId xmlns:a16="http://schemas.microsoft.com/office/drawing/2014/main" id="{68A592EC-B703-4487-977A-354D013ED533}"/>
              </a:ext>
            </a:extLst>
          </p:cNvPr>
          <p:cNvSpPr txBox="1"/>
          <p:nvPr/>
        </p:nvSpPr>
        <p:spPr>
          <a:xfrm>
            <a:off x="344689" y="1151660"/>
            <a:ext cx="13069649"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正例・負例の</a:t>
            </a:r>
            <a:r>
              <a:rPr kumimoji="1" lang="en-US" altLang="ja-JP" sz="2800" b="1" u="sng" dirty="0">
                <a:solidFill>
                  <a:schemeClr val="accent1"/>
                </a:solidFill>
                <a:latin typeface="あずきフォント" panose="02000609000000000000" pitchFamily="1" charset="-128"/>
                <a:ea typeface="あずきフォント" panose="02000609000000000000" pitchFamily="1" charset="-128"/>
              </a:rPr>
              <a:t>2</a:t>
            </a:r>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値分類では</a:t>
            </a:r>
            <a:r>
              <a:rPr kumimoji="1" lang="en-US" altLang="ja-JP" sz="2800" b="1" u="sng" dirty="0">
                <a:solidFill>
                  <a:schemeClr val="accent1"/>
                </a:solidFill>
                <a:latin typeface="あずきフォント" panose="02000609000000000000" pitchFamily="1" charset="-128"/>
                <a:ea typeface="あずきフォント" panose="02000609000000000000" pitchFamily="1" charset="-128"/>
              </a:rPr>
              <a:t>3</a:t>
            </a:r>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つ以上のクラスに対応できない。</a:t>
            </a: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1155680" y="-2115"/>
            <a:ext cx="2425677" cy="373859"/>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6.1~6.6</a:t>
            </a:r>
            <a:endParaRPr kumimoji="1" lang="ja-JP" altLang="en-US" dirty="0">
              <a:latin typeface="あずきフォント" panose="02000609000000000000" pitchFamily="1" charset="-128"/>
              <a:ea typeface="あずきフォント" panose="02000609000000000000" pitchFamily="1" charset="-128"/>
            </a:endParaRPr>
          </a:p>
        </p:txBody>
      </p:sp>
      <p:grpSp>
        <p:nvGrpSpPr>
          <p:cNvPr id="4" name="グループ化 3">
            <a:extLst>
              <a:ext uri="{FF2B5EF4-FFF2-40B4-BE49-F238E27FC236}">
                <a16:creationId xmlns:a16="http://schemas.microsoft.com/office/drawing/2014/main" id="{C67B56CB-151C-48BA-BC32-850EAEAAA3CE}"/>
              </a:ext>
            </a:extLst>
          </p:cNvPr>
          <p:cNvGrpSpPr/>
          <p:nvPr/>
        </p:nvGrpSpPr>
        <p:grpSpPr>
          <a:xfrm>
            <a:off x="47245" y="1767048"/>
            <a:ext cx="13559463" cy="5074427"/>
            <a:chOff x="47245" y="1767048"/>
            <a:chExt cx="13559463" cy="5074427"/>
          </a:xfrm>
        </p:grpSpPr>
        <mc:AlternateContent xmlns:mc="http://schemas.openxmlformats.org/markup-compatibility/2006" xmlns:a14="http://schemas.microsoft.com/office/drawing/2010/main">
          <mc:Choice Requires="a14">
            <p:sp>
              <p:nvSpPr>
                <p:cNvPr id="58" name="テキスト ボックス 447">
                  <a:extLst>
                    <a:ext uri="{FF2B5EF4-FFF2-40B4-BE49-F238E27FC236}">
                      <a16:creationId xmlns:a16="http://schemas.microsoft.com/office/drawing/2014/main" id="{AB68DB96-CE3D-48C0-AF06-006168D29362}"/>
                    </a:ext>
                  </a:extLst>
                </p:cNvPr>
                <p:cNvSpPr txBox="1"/>
                <p:nvPr/>
              </p:nvSpPr>
              <p:spPr>
                <a:xfrm>
                  <a:off x="402962" y="1985370"/>
                  <a:ext cx="12485505"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入力ベクトル</a:t>
                  </a:r>
                  <a14:m>
                    <m:oMath xmlns:m="http://schemas.openxmlformats.org/officeDocument/2006/math">
                      <m:r>
                        <a:rPr kumimoji="1" lang="en-US" altLang="ja-JP" sz="2400" b="1" i="1" u="sng" smtClean="0">
                          <a:solidFill>
                            <a:schemeClr val="accent2"/>
                          </a:solidFill>
                          <a:latin typeface="Cambria Math" panose="02040503050406030204" pitchFamily="18" charset="0"/>
                          <a:ea typeface="あずきフォント" panose="02000609000000000000" pitchFamily="1" charset="-128"/>
                        </a:rPr>
                        <m:t>𝒙</m:t>
                      </m:r>
                    </m:oMath>
                  </a14:m>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とクラスごとの重み</a:t>
                  </a:r>
                  <a14:m>
                    <m:oMath xmlns:m="http://schemas.openxmlformats.org/officeDocument/2006/math">
                      <m:sSub>
                        <m:sSubPr>
                          <m:ctrlPr>
                            <a:rPr kumimoji="1" lang="en-US" altLang="ja-JP" sz="2400" b="1" i="1" u="sng" smtClean="0">
                              <a:solidFill>
                                <a:schemeClr val="accent2"/>
                              </a:solidFill>
                              <a:latin typeface="Cambria Math" panose="02040503050406030204" pitchFamily="18" charset="0"/>
                              <a:ea typeface="あずきフォント" panose="02000609000000000000" pitchFamily="1" charset="-128"/>
                            </a:rPr>
                          </m:ctrlPr>
                        </m:sSubPr>
                        <m:e>
                          <m:r>
                            <a:rPr kumimoji="1" lang="en-US" altLang="ja-JP" sz="2400" b="1" i="1" u="sng" smtClean="0">
                              <a:solidFill>
                                <a:schemeClr val="accent2"/>
                              </a:solidFill>
                              <a:latin typeface="Cambria Math" panose="02040503050406030204" pitchFamily="18" charset="0"/>
                              <a:ea typeface="あずきフォント" panose="02000609000000000000" pitchFamily="1" charset="-128"/>
                            </a:rPr>
                            <m:t>𝒘</m:t>
                          </m:r>
                        </m:e>
                        <m:sub>
                          <m:r>
                            <a:rPr kumimoji="1" lang="en-US" altLang="ja-JP" sz="2400" b="1" i="1" u="sng" smtClean="0">
                              <a:solidFill>
                                <a:schemeClr val="accent2"/>
                              </a:solidFill>
                              <a:latin typeface="Cambria Math" panose="02040503050406030204" pitchFamily="18" charset="0"/>
                              <a:ea typeface="あずきフォント" panose="02000609000000000000" pitchFamily="1" charset="-128"/>
                            </a:rPr>
                            <m:t>𝒚</m:t>
                          </m:r>
                        </m:sub>
                      </m:sSub>
                    </m:oMath>
                  </a14:m>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から計算したスコアで、</a:t>
                  </a:r>
                  <a14:m>
                    <m:oMath xmlns:m="http://schemas.openxmlformats.org/officeDocument/2006/math">
                      <m:acc>
                        <m:accPr>
                          <m:chr m:val="̂"/>
                          <m:ctrlPr>
                            <a:rPr kumimoji="1" lang="en-US" altLang="ja-JP" sz="2400" b="1" i="1" u="sng" dirty="0" smtClean="0">
                              <a:solidFill>
                                <a:schemeClr val="accent2"/>
                              </a:solidFill>
                              <a:latin typeface="Cambria Math" panose="02040503050406030204" pitchFamily="18" charset="0"/>
                              <a:ea typeface="あずきフォント" panose="02000609000000000000" pitchFamily="1" charset="-128"/>
                            </a:rPr>
                          </m:ctrlPr>
                        </m:accPr>
                        <m:e>
                          <m:r>
                            <a:rPr kumimoji="1" lang="en-US" altLang="ja-JP" sz="2400" b="1" i="1" u="sng" dirty="0" smtClean="0">
                              <a:solidFill>
                                <a:schemeClr val="accent2"/>
                              </a:solidFill>
                              <a:latin typeface="Cambria Math" panose="02040503050406030204" pitchFamily="18" charset="0"/>
                              <a:ea typeface="あずきフォント" panose="02000609000000000000" pitchFamily="1" charset="-128"/>
                            </a:rPr>
                            <m:t>𝒚</m:t>
                          </m:r>
                        </m:e>
                      </m:acc>
                    </m:oMath>
                  </a14:m>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を予測する。</a:t>
                  </a:r>
                  <a:endParaRPr kumimoji="1" lang="en-US" altLang="ja-JP" sz="2400" b="1" u="sng"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58" name="テキスト ボックス 447">
                  <a:extLst>
                    <a:ext uri="{FF2B5EF4-FFF2-40B4-BE49-F238E27FC236}">
                      <a16:creationId xmlns:a16="http://schemas.microsoft.com/office/drawing/2014/main" id="{AB68DB96-CE3D-48C0-AF06-006168D29362}"/>
                    </a:ext>
                  </a:extLst>
                </p:cNvPr>
                <p:cNvSpPr txBox="1">
                  <a:spLocks noRot="1" noChangeAspect="1" noMove="1" noResize="1" noEditPoints="1" noAdjustHandles="1" noChangeArrowheads="1" noChangeShapeType="1" noTextEdit="1"/>
                </p:cNvSpPr>
                <p:nvPr/>
              </p:nvSpPr>
              <p:spPr>
                <a:xfrm>
                  <a:off x="402962" y="1985370"/>
                  <a:ext cx="12485505" cy="528934"/>
                </a:xfrm>
                <a:prstGeom prst="rect">
                  <a:avLst/>
                </a:prstGeom>
                <a:blipFill>
                  <a:blip r:embed="rId2"/>
                  <a:stretch>
                    <a:fillRect l="-732" t="-12791" b="-10465"/>
                  </a:stretch>
                </a:blipFill>
                <a:ln w="9525" cmpd="sng">
                  <a:noFill/>
                </a:ln>
              </p:spPr>
              <p:txBody>
                <a:bodyPr/>
                <a:lstStyle/>
                <a:p>
                  <a:r>
                    <a:rPr lang="ja-JP" altLang="en-US">
                      <a:noFill/>
                    </a:rPr>
                    <a:t> </a:t>
                  </a:r>
                </a:p>
              </p:txBody>
            </p:sp>
          </mc:Fallback>
        </mc:AlternateContent>
        <p:pic>
          <p:nvPicPr>
            <p:cNvPr id="2" name="図 1">
              <a:extLst>
                <a:ext uri="{FF2B5EF4-FFF2-40B4-BE49-F238E27FC236}">
                  <a16:creationId xmlns:a16="http://schemas.microsoft.com/office/drawing/2014/main" id="{8D8236C1-0136-4B5C-B3FF-314F2C51F887}"/>
                </a:ext>
              </a:extLst>
            </p:cNvPr>
            <p:cNvPicPr>
              <a:picLocks noChangeAspect="1"/>
            </p:cNvPicPr>
            <p:nvPr/>
          </p:nvPicPr>
          <p:blipFill>
            <a:blip r:embed="rId3"/>
            <a:stretch>
              <a:fillRect/>
            </a:stretch>
          </p:blipFill>
          <p:spPr>
            <a:xfrm>
              <a:off x="532639" y="3623632"/>
              <a:ext cx="876300" cy="895350"/>
            </a:xfrm>
            <a:prstGeom prst="rect">
              <a:avLst/>
            </a:prstGeom>
          </p:spPr>
        </p:pic>
        <p:sp>
          <p:nvSpPr>
            <p:cNvPr id="70" name="テキスト ボックス 446">
              <a:extLst>
                <a:ext uri="{FF2B5EF4-FFF2-40B4-BE49-F238E27FC236}">
                  <a16:creationId xmlns:a16="http://schemas.microsoft.com/office/drawing/2014/main" id="{D3360670-EC2D-4415-BCBA-9C9B5F62CB9C}"/>
                </a:ext>
              </a:extLst>
            </p:cNvPr>
            <p:cNvSpPr txBox="1"/>
            <p:nvPr/>
          </p:nvSpPr>
          <p:spPr>
            <a:xfrm>
              <a:off x="47245" y="5617497"/>
              <a:ext cx="1847088"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入力</a:t>
              </a:r>
            </a:p>
          </p:txBody>
        </p:sp>
        <p:sp>
          <p:nvSpPr>
            <p:cNvPr id="71" name="テキスト ボックス 446">
              <a:extLst>
                <a:ext uri="{FF2B5EF4-FFF2-40B4-BE49-F238E27FC236}">
                  <a16:creationId xmlns:a16="http://schemas.microsoft.com/office/drawing/2014/main" id="{F6273CDF-B7D5-4A4A-A7C1-028B9E212D73}"/>
                </a:ext>
              </a:extLst>
            </p:cNvPr>
            <p:cNvSpPr txBox="1"/>
            <p:nvPr/>
          </p:nvSpPr>
          <p:spPr>
            <a:xfrm>
              <a:off x="2461406" y="5617497"/>
              <a:ext cx="1847088"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入力ベクトル</a:t>
              </a:r>
            </a:p>
          </p:txBody>
        </p:sp>
        <p:grpSp>
          <p:nvGrpSpPr>
            <p:cNvPr id="7" name="グループ化 6">
              <a:extLst>
                <a:ext uri="{FF2B5EF4-FFF2-40B4-BE49-F238E27FC236}">
                  <a16:creationId xmlns:a16="http://schemas.microsoft.com/office/drawing/2014/main" id="{87A66A7B-C529-420F-B9E7-BB546E6DD4F6}"/>
                </a:ext>
              </a:extLst>
            </p:cNvPr>
            <p:cNvGrpSpPr/>
            <p:nvPr/>
          </p:nvGrpSpPr>
          <p:grpSpPr>
            <a:xfrm>
              <a:off x="1932211" y="3212023"/>
              <a:ext cx="2905478" cy="1718569"/>
              <a:chOff x="2108601" y="2588435"/>
              <a:chExt cx="2905478" cy="1718569"/>
            </a:xfrm>
          </p:grpSpPr>
          <p:pic>
            <p:nvPicPr>
              <p:cNvPr id="3" name="図 2">
                <a:extLst>
                  <a:ext uri="{FF2B5EF4-FFF2-40B4-BE49-F238E27FC236}">
                    <a16:creationId xmlns:a16="http://schemas.microsoft.com/office/drawing/2014/main" id="{9257ADE2-7AD8-4036-BBAA-75F3EA7038B9}"/>
                  </a:ext>
                </a:extLst>
              </p:cNvPr>
              <p:cNvPicPr>
                <a:picLocks noChangeAspect="1"/>
              </p:cNvPicPr>
              <p:nvPr/>
            </p:nvPicPr>
            <p:blipFill>
              <a:blip r:embed="rId4"/>
              <a:stretch>
                <a:fillRect/>
              </a:stretch>
            </p:blipFill>
            <p:spPr>
              <a:xfrm>
                <a:off x="2681597" y="3100113"/>
                <a:ext cx="1434375" cy="932344"/>
              </a:xfrm>
              <a:prstGeom prst="rect">
                <a:avLst/>
              </a:prstGeom>
            </p:spPr>
          </p:pic>
          <p:cxnSp>
            <p:nvCxnSpPr>
              <p:cNvPr id="5" name="直線矢印コネクタ 4">
                <a:extLst>
                  <a:ext uri="{FF2B5EF4-FFF2-40B4-BE49-F238E27FC236}">
                    <a16:creationId xmlns:a16="http://schemas.microsoft.com/office/drawing/2014/main" id="{DA8A3284-2E22-43E3-8FCE-FB38E0195669}"/>
                  </a:ext>
                </a:extLst>
              </p:cNvPr>
              <p:cNvCxnSpPr/>
              <p:nvPr/>
            </p:nvCxnSpPr>
            <p:spPr>
              <a:xfrm>
                <a:off x="2475241" y="4032457"/>
                <a:ext cx="1847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67FA9287-C5EC-44AC-8580-4B82DCDDE4F4}"/>
                  </a:ext>
                </a:extLst>
              </p:cNvPr>
              <p:cNvCxnSpPr>
                <a:cxnSpLocks/>
              </p:cNvCxnSpPr>
              <p:nvPr/>
            </p:nvCxnSpPr>
            <p:spPr>
              <a:xfrm flipV="1">
                <a:off x="2475241" y="3100113"/>
                <a:ext cx="0" cy="83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446">
                <a:extLst>
                  <a:ext uri="{FF2B5EF4-FFF2-40B4-BE49-F238E27FC236}">
                    <a16:creationId xmlns:a16="http://schemas.microsoft.com/office/drawing/2014/main" id="{5571E5BF-A749-4A0F-BB2D-2E1DA9B43537}"/>
                  </a:ext>
                </a:extLst>
              </p:cNvPr>
              <p:cNvSpPr txBox="1"/>
              <p:nvPr/>
            </p:nvSpPr>
            <p:spPr>
              <a:xfrm>
                <a:off x="4280799" y="3778083"/>
                <a:ext cx="733280" cy="52892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b="0" u="none" dirty="0">
                    <a:solidFill>
                      <a:sysClr val="windowText" lastClr="000000"/>
                    </a:solidFill>
                    <a:latin typeface="あずきフォント" panose="02000609000000000000" pitchFamily="1" charset="-128"/>
                    <a:ea typeface="あずきフォント" panose="02000609000000000000" pitchFamily="1" charset="-128"/>
                  </a:rPr>
                  <a:t>位置</a:t>
                </a:r>
              </a:p>
            </p:txBody>
          </p:sp>
          <p:sp>
            <p:nvSpPr>
              <p:cNvPr id="78" name="テキスト ボックス 446">
                <a:extLst>
                  <a:ext uri="{FF2B5EF4-FFF2-40B4-BE49-F238E27FC236}">
                    <a16:creationId xmlns:a16="http://schemas.microsoft.com/office/drawing/2014/main" id="{CDEA8150-EEB5-49A4-A421-16BE07E43F7F}"/>
                  </a:ext>
                </a:extLst>
              </p:cNvPr>
              <p:cNvSpPr txBox="1"/>
              <p:nvPr/>
            </p:nvSpPr>
            <p:spPr>
              <a:xfrm>
                <a:off x="2108601" y="2588435"/>
                <a:ext cx="733280" cy="52892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400" b="0" u="none" dirty="0">
                    <a:solidFill>
                      <a:sysClr val="windowText" lastClr="000000"/>
                    </a:solidFill>
                    <a:latin typeface="あずきフォント" panose="02000609000000000000" pitchFamily="1" charset="-128"/>
                    <a:ea typeface="あずきフォント" panose="02000609000000000000" pitchFamily="1" charset="-128"/>
                  </a:rPr>
                  <a:t>明るさ</a:t>
                </a:r>
              </a:p>
            </p:txBody>
          </p:sp>
        </p:grpSp>
        <p:sp>
          <p:nvSpPr>
            <p:cNvPr id="80" name="テキスト ボックス 446">
              <a:extLst>
                <a:ext uri="{FF2B5EF4-FFF2-40B4-BE49-F238E27FC236}">
                  <a16:creationId xmlns:a16="http://schemas.microsoft.com/office/drawing/2014/main" id="{6DD6FE7C-5656-4885-99C5-E568274A4634}"/>
                </a:ext>
              </a:extLst>
            </p:cNvPr>
            <p:cNvSpPr txBox="1"/>
            <p:nvPr/>
          </p:nvSpPr>
          <p:spPr>
            <a:xfrm>
              <a:off x="5625521" y="5617497"/>
              <a:ext cx="1847088"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分類</a:t>
              </a: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モデル</a:t>
              </a:r>
            </a:p>
          </p:txBody>
        </p:sp>
        <p:sp>
          <p:nvSpPr>
            <p:cNvPr id="81" name="テキスト ボックス 446">
              <a:extLst>
                <a:ext uri="{FF2B5EF4-FFF2-40B4-BE49-F238E27FC236}">
                  <a16:creationId xmlns:a16="http://schemas.microsoft.com/office/drawing/2014/main" id="{77CB5096-4C86-4202-A6DF-C44021602779}"/>
                </a:ext>
              </a:extLst>
            </p:cNvPr>
            <p:cNvSpPr txBox="1"/>
            <p:nvPr/>
          </p:nvSpPr>
          <p:spPr>
            <a:xfrm>
              <a:off x="8990777" y="5636260"/>
              <a:ext cx="2272164" cy="491408"/>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クラス別スコア</a:t>
              </a:r>
            </a:p>
          </p:txBody>
        </p:sp>
        <p:sp>
          <p:nvSpPr>
            <p:cNvPr id="82" name="テキスト ボックス 446">
              <a:extLst>
                <a:ext uri="{FF2B5EF4-FFF2-40B4-BE49-F238E27FC236}">
                  <a16:creationId xmlns:a16="http://schemas.microsoft.com/office/drawing/2014/main" id="{61E6DAA3-20CA-44BC-B931-4277D571063A}"/>
                </a:ext>
              </a:extLst>
            </p:cNvPr>
            <p:cNvSpPr txBox="1"/>
            <p:nvPr/>
          </p:nvSpPr>
          <p:spPr>
            <a:xfrm>
              <a:off x="11821667" y="5636260"/>
              <a:ext cx="1684649" cy="491408"/>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予測クラス</a:t>
              </a:r>
            </a:p>
          </p:txBody>
        </p:sp>
        <mc:AlternateContent xmlns:mc="http://schemas.openxmlformats.org/markup-compatibility/2006" xmlns:a14="http://schemas.microsoft.com/office/drawing/2010/main">
          <mc:Choice Requires="a14">
            <p:sp>
              <p:nvSpPr>
                <p:cNvPr id="8" name="四角形: 角を丸くする 7">
                  <a:extLst>
                    <a:ext uri="{FF2B5EF4-FFF2-40B4-BE49-F238E27FC236}">
                      <a16:creationId xmlns:a16="http://schemas.microsoft.com/office/drawing/2014/main" id="{CEEB4636-1284-4D5A-964C-BB42BCEAD5A3}"/>
                    </a:ext>
                  </a:extLst>
                </p:cNvPr>
                <p:cNvSpPr/>
                <p:nvPr/>
              </p:nvSpPr>
              <p:spPr>
                <a:xfrm>
                  <a:off x="5168321" y="3470048"/>
                  <a:ext cx="2761489" cy="120251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400" b="0" i="1" smtClean="0">
                            <a:solidFill>
                              <a:schemeClr val="tx1"/>
                            </a:solidFill>
                            <a:latin typeface="Cambria Math" panose="02040503050406030204" pitchFamily="18" charset="0"/>
                          </a:rPr>
                          <m:t>𝑠𝑐𝑜𝑟</m:t>
                        </m:r>
                        <m:sSub>
                          <m:sSubPr>
                            <m:ctrlPr>
                              <a:rPr kumimoji="1" lang="en-US" altLang="ja-JP" sz="2400" b="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𝑒</m:t>
                            </m:r>
                          </m:e>
                          <m:sub>
                            <m:r>
                              <a:rPr kumimoji="1" lang="en-US" altLang="ja-JP" sz="2400" b="0" i="1" smtClean="0">
                                <a:solidFill>
                                  <a:schemeClr val="tx1"/>
                                </a:solidFill>
                                <a:latin typeface="Cambria Math" panose="02040503050406030204" pitchFamily="18" charset="0"/>
                              </a:rPr>
                              <m:t>𝑦</m:t>
                            </m:r>
                          </m:sub>
                        </m:sSub>
                        <m:r>
                          <a:rPr kumimoji="1" lang="en-US" altLang="ja-JP" sz="2400" b="0" i="1" smtClean="0">
                            <a:solidFill>
                              <a:schemeClr val="tx1"/>
                            </a:solidFill>
                            <a:latin typeface="Cambria Math" panose="02040503050406030204" pitchFamily="18" charset="0"/>
                          </a:rPr>
                          <m:t>=</m:t>
                        </m:r>
                        <m:sSub>
                          <m:sSubPr>
                            <m:ctrlPr>
                              <a:rPr kumimoji="1" lang="en-US" altLang="ja-JP" sz="2400" b="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𝑓</m:t>
                            </m:r>
                          </m:e>
                          <m:sub>
                            <m:sSub>
                              <m:sSubPr>
                                <m:ctrlPr>
                                  <a:rPr kumimoji="1" lang="en-US" altLang="ja-JP" sz="2400" b="1" i="1" smtClean="0">
                                    <a:solidFill>
                                      <a:schemeClr val="tx1"/>
                                    </a:solidFill>
                                    <a:latin typeface="Cambria Math" panose="02040503050406030204" pitchFamily="18" charset="0"/>
                                  </a:rPr>
                                </m:ctrlPr>
                              </m:sSubPr>
                              <m:e>
                                <m:r>
                                  <a:rPr kumimoji="1" lang="en-US" altLang="ja-JP" sz="2400" b="1" i="1" smtClean="0">
                                    <a:solidFill>
                                      <a:schemeClr val="tx1"/>
                                    </a:solidFill>
                                    <a:latin typeface="Cambria Math" panose="02040503050406030204" pitchFamily="18" charset="0"/>
                                  </a:rPr>
                                  <m:t>𝒘</m:t>
                                </m:r>
                              </m:e>
                              <m:sub>
                                <m:r>
                                  <a:rPr kumimoji="1" lang="en-US" altLang="ja-JP" sz="2400" b="0" i="1" smtClean="0">
                                    <a:solidFill>
                                      <a:schemeClr val="tx1"/>
                                    </a:solidFill>
                                    <a:latin typeface="Cambria Math" panose="02040503050406030204" pitchFamily="18" charset="0"/>
                                  </a:rPr>
                                  <m:t>𝑦</m:t>
                                </m:r>
                              </m:sub>
                            </m:sSub>
                          </m:sub>
                        </m:sSub>
                        <m:r>
                          <a:rPr kumimoji="1" lang="en-US" altLang="ja-JP" sz="2400" b="0" i="1" smtClean="0">
                            <a:solidFill>
                              <a:schemeClr val="tx1"/>
                            </a:solidFill>
                            <a:latin typeface="Cambria Math" panose="02040503050406030204" pitchFamily="18" charset="0"/>
                          </a:rPr>
                          <m:t>(</m:t>
                        </m:r>
                        <m:r>
                          <a:rPr kumimoji="1" lang="en-US" altLang="ja-JP" sz="2400" b="0" i="1" smtClean="0">
                            <a:solidFill>
                              <a:schemeClr val="tx1"/>
                            </a:solidFill>
                            <a:latin typeface="Cambria Math" panose="02040503050406030204" pitchFamily="18" charset="0"/>
                          </a:rPr>
                          <m:t>𝑥</m:t>
                        </m:r>
                        <m:r>
                          <a:rPr kumimoji="1" lang="en-US" altLang="ja-JP" sz="2400" b="0" i="1" smtClean="0">
                            <a:solidFill>
                              <a:schemeClr val="tx1"/>
                            </a:solidFill>
                            <a:latin typeface="Cambria Math" panose="02040503050406030204" pitchFamily="18" charset="0"/>
                          </a:rPr>
                          <m:t>)</m:t>
                        </m:r>
                      </m:oMath>
                    </m:oMathPara>
                  </a14:m>
                  <a:endParaRPr kumimoji="1" lang="ja-JP" altLang="en-US" sz="2400" dirty="0">
                    <a:solidFill>
                      <a:schemeClr val="tx1"/>
                    </a:solidFill>
                  </a:endParaRPr>
                </a:p>
              </p:txBody>
            </p:sp>
          </mc:Choice>
          <mc:Fallback xmlns="">
            <p:sp>
              <p:nvSpPr>
                <p:cNvPr id="8" name="四角形: 角を丸くする 7">
                  <a:extLst>
                    <a:ext uri="{FF2B5EF4-FFF2-40B4-BE49-F238E27FC236}">
                      <a16:creationId xmlns:a16="http://schemas.microsoft.com/office/drawing/2014/main" id="{CEEB4636-1284-4D5A-964C-BB42BCEAD5A3}"/>
                    </a:ext>
                  </a:extLst>
                </p:cNvPr>
                <p:cNvSpPr>
                  <a:spLocks noRot="1" noChangeAspect="1" noMove="1" noResize="1" noEditPoints="1" noAdjustHandles="1" noChangeArrowheads="1" noChangeShapeType="1" noTextEdit="1"/>
                </p:cNvSpPr>
                <p:nvPr/>
              </p:nvSpPr>
              <p:spPr>
                <a:xfrm>
                  <a:off x="5168321" y="3470048"/>
                  <a:ext cx="2761489" cy="1202519"/>
                </a:xfrm>
                <a:prstGeom prst="roundRect">
                  <a:avLst/>
                </a:prstGeom>
                <a:blipFill>
                  <a:blip r:embed="rId5"/>
                  <a:stretch>
                    <a:fillRect/>
                  </a:stretch>
                </a:blipFill>
                <a:ln>
                  <a:solidFill>
                    <a:schemeClr val="accent2"/>
                  </a:solidFill>
                </a:ln>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151567C9-BF9D-4A7F-8180-265C93BEFAD8}"/>
                </a:ext>
              </a:extLst>
            </p:cNvPr>
            <p:cNvPicPr>
              <a:picLocks noChangeAspect="1"/>
            </p:cNvPicPr>
            <p:nvPr/>
          </p:nvPicPr>
          <p:blipFill>
            <a:blip r:embed="rId6"/>
            <a:stretch>
              <a:fillRect/>
            </a:stretch>
          </p:blipFill>
          <p:spPr>
            <a:xfrm>
              <a:off x="8673177" y="2639932"/>
              <a:ext cx="2907365" cy="2862750"/>
            </a:xfrm>
            <a:prstGeom prst="rect">
              <a:avLst/>
            </a:prstGeom>
          </p:spPr>
        </p:pic>
        <p:pic>
          <p:nvPicPr>
            <p:cNvPr id="10" name="図 9">
              <a:extLst>
                <a:ext uri="{FF2B5EF4-FFF2-40B4-BE49-F238E27FC236}">
                  <a16:creationId xmlns:a16="http://schemas.microsoft.com/office/drawing/2014/main" id="{788428F8-3BD3-4110-80B6-BCBA18E5BA18}"/>
                </a:ext>
              </a:extLst>
            </p:cNvPr>
            <p:cNvPicPr>
              <a:picLocks noChangeAspect="1"/>
            </p:cNvPicPr>
            <p:nvPr/>
          </p:nvPicPr>
          <p:blipFill>
            <a:blip r:embed="rId7"/>
            <a:stretch>
              <a:fillRect/>
            </a:stretch>
          </p:blipFill>
          <p:spPr>
            <a:xfrm>
              <a:off x="12233951" y="3809370"/>
              <a:ext cx="847725" cy="523875"/>
            </a:xfrm>
            <a:prstGeom prst="rect">
              <a:avLst/>
            </a:prstGeom>
          </p:spPr>
        </p:pic>
        <p:sp>
          <p:nvSpPr>
            <p:cNvPr id="11" name="矢印: 右 10">
              <a:extLst>
                <a:ext uri="{FF2B5EF4-FFF2-40B4-BE49-F238E27FC236}">
                  <a16:creationId xmlns:a16="http://schemas.microsoft.com/office/drawing/2014/main" id="{A32E82CD-2770-4752-9B1E-D70B638D0C5E}"/>
                </a:ext>
              </a:extLst>
            </p:cNvPr>
            <p:cNvSpPr/>
            <p:nvPr/>
          </p:nvSpPr>
          <p:spPr>
            <a:xfrm>
              <a:off x="1630021" y="3823104"/>
              <a:ext cx="485394" cy="49640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矢印: 右 86">
              <a:extLst>
                <a:ext uri="{FF2B5EF4-FFF2-40B4-BE49-F238E27FC236}">
                  <a16:creationId xmlns:a16="http://schemas.microsoft.com/office/drawing/2014/main" id="{385A8553-84A9-4BFB-A03B-AA51621A4F15}"/>
                </a:ext>
              </a:extLst>
            </p:cNvPr>
            <p:cNvSpPr/>
            <p:nvPr/>
          </p:nvSpPr>
          <p:spPr>
            <a:xfrm>
              <a:off x="4572297" y="3823104"/>
              <a:ext cx="485394" cy="49640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矢印: 右 87">
              <a:extLst>
                <a:ext uri="{FF2B5EF4-FFF2-40B4-BE49-F238E27FC236}">
                  <a16:creationId xmlns:a16="http://schemas.microsoft.com/office/drawing/2014/main" id="{89764495-78C9-49FA-86DF-6F7F2EC49C5C}"/>
                </a:ext>
              </a:extLst>
            </p:cNvPr>
            <p:cNvSpPr/>
            <p:nvPr/>
          </p:nvSpPr>
          <p:spPr>
            <a:xfrm>
              <a:off x="8126681" y="3823104"/>
              <a:ext cx="485394" cy="49640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矢印: 右 88">
              <a:extLst>
                <a:ext uri="{FF2B5EF4-FFF2-40B4-BE49-F238E27FC236}">
                  <a16:creationId xmlns:a16="http://schemas.microsoft.com/office/drawing/2014/main" id="{CD5C830F-2027-42C2-B9C3-6E467E6551CF}"/>
                </a:ext>
              </a:extLst>
            </p:cNvPr>
            <p:cNvSpPr/>
            <p:nvPr/>
          </p:nvSpPr>
          <p:spPr>
            <a:xfrm>
              <a:off x="11631771" y="3823104"/>
              <a:ext cx="485394" cy="49640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四角形: 角を丸くする 89">
              <a:extLst>
                <a:ext uri="{FF2B5EF4-FFF2-40B4-BE49-F238E27FC236}">
                  <a16:creationId xmlns:a16="http://schemas.microsoft.com/office/drawing/2014/main" id="{8F6EEF06-85FE-41D4-9E81-D6F97CC439C8}"/>
                </a:ext>
              </a:extLst>
            </p:cNvPr>
            <p:cNvSpPr/>
            <p:nvPr/>
          </p:nvSpPr>
          <p:spPr>
            <a:xfrm>
              <a:off x="301738" y="1767048"/>
              <a:ext cx="13112599" cy="5074427"/>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cxnSp>
          <p:nvCxnSpPr>
            <p:cNvPr id="13" name="直線コネクタ 12">
              <a:extLst>
                <a:ext uri="{FF2B5EF4-FFF2-40B4-BE49-F238E27FC236}">
                  <a16:creationId xmlns:a16="http://schemas.microsoft.com/office/drawing/2014/main" id="{29FBD8D2-764C-4ACD-A474-B9F5900C294C}"/>
                </a:ext>
              </a:extLst>
            </p:cNvPr>
            <p:cNvCxnSpPr/>
            <p:nvPr/>
          </p:nvCxnSpPr>
          <p:spPr>
            <a:xfrm>
              <a:off x="532639" y="6292735"/>
              <a:ext cx="3864772"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D2F16F85-3D72-4239-BA30-9947B2F0C8A7}"/>
                </a:ext>
              </a:extLst>
            </p:cNvPr>
            <p:cNvCxnSpPr>
              <a:cxnSpLocks/>
            </p:cNvCxnSpPr>
            <p:nvPr/>
          </p:nvCxnSpPr>
          <p:spPr>
            <a:xfrm>
              <a:off x="4810124" y="6292735"/>
              <a:ext cx="6770418"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C8A4A583-A50F-4CCE-8AE9-6E582A8D0028}"/>
                </a:ext>
              </a:extLst>
            </p:cNvPr>
            <p:cNvCxnSpPr>
              <a:cxnSpLocks/>
            </p:cNvCxnSpPr>
            <p:nvPr/>
          </p:nvCxnSpPr>
          <p:spPr>
            <a:xfrm>
              <a:off x="12117165" y="6292735"/>
              <a:ext cx="1208644"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7" name="テキスト ボックス 446">
              <a:extLst>
                <a:ext uri="{FF2B5EF4-FFF2-40B4-BE49-F238E27FC236}">
                  <a16:creationId xmlns:a16="http://schemas.microsoft.com/office/drawing/2014/main" id="{01B95D26-75C0-4E34-83E1-96E2030BB3EB}"/>
                </a:ext>
              </a:extLst>
            </p:cNvPr>
            <p:cNvSpPr txBox="1"/>
            <p:nvPr/>
          </p:nvSpPr>
          <p:spPr>
            <a:xfrm>
              <a:off x="1581663" y="6276401"/>
              <a:ext cx="1847088" cy="5289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u="none" dirty="0">
                  <a:solidFill>
                    <a:schemeClr val="accent2"/>
                  </a:solidFill>
                  <a:latin typeface="あずきフォント" panose="02000609000000000000" pitchFamily="1" charset="-128"/>
                  <a:ea typeface="あずきフォント" panose="02000609000000000000" pitchFamily="1" charset="-128"/>
                </a:rPr>
                <a:t>①</a:t>
              </a:r>
            </a:p>
          </p:txBody>
        </p:sp>
        <p:sp>
          <p:nvSpPr>
            <p:cNvPr id="98" name="テキスト ボックス 446">
              <a:extLst>
                <a:ext uri="{FF2B5EF4-FFF2-40B4-BE49-F238E27FC236}">
                  <a16:creationId xmlns:a16="http://schemas.microsoft.com/office/drawing/2014/main" id="{9E21746E-3B7A-4464-9B1F-1CD42A5B0CEF}"/>
                </a:ext>
              </a:extLst>
            </p:cNvPr>
            <p:cNvSpPr txBox="1"/>
            <p:nvPr/>
          </p:nvSpPr>
          <p:spPr>
            <a:xfrm>
              <a:off x="7271789" y="6276401"/>
              <a:ext cx="1847088" cy="5289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u="none" dirty="0">
                  <a:solidFill>
                    <a:schemeClr val="accent2"/>
                  </a:solidFill>
                  <a:latin typeface="あずきフォント" panose="02000609000000000000" pitchFamily="1" charset="-128"/>
                  <a:ea typeface="あずきフォント" panose="02000609000000000000" pitchFamily="1" charset="-128"/>
                </a:rPr>
                <a:t>②</a:t>
              </a:r>
            </a:p>
          </p:txBody>
        </p:sp>
        <p:sp>
          <p:nvSpPr>
            <p:cNvPr id="99" name="テキスト ボックス 446">
              <a:extLst>
                <a:ext uri="{FF2B5EF4-FFF2-40B4-BE49-F238E27FC236}">
                  <a16:creationId xmlns:a16="http://schemas.microsoft.com/office/drawing/2014/main" id="{7C95CC03-7B7A-45A1-9D41-671D4B554D90}"/>
                </a:ext>
              </a:extLst>
            </p:cNvPr>
            <p:cNvSpPr txBox="1"/>
            <p:nvPr/>
          </p:nvSpPr>
          <p:spPr>
            <a:xfrm>
              <a:off x="11759620" y="6285981"/>
              <a:ext cx="1847088" cy="5289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③</a:t>
              </a:r>
              <a:endParaRPr kumimoji="1" lang="ja-JP" altLang="en-US" sz="2400" b="1" u="none" dirty="0">
                <a:solidFill>
                  <a:schemeClr val="accent2"/>
                </a:solidFill>
                <a:latin typeface="あずきフォント" panose="02000609000000000000" pitchFamily="1" charset="-128"/>
                <a:ea typeface="あずきフォント" panose="02000609000000000000" pitchFamily="1" charset="-128"/>
              </a:endParaRPr>
            </a:p>
          </p:txBody>
        </p:sp>
      </p:grpSp>
      <p:grpSp>
        <p:nvGrpSpPr>
          <p:cNvPr id="6" name="グループ化 5">
            <a:extLst>
              <a:ext uri="{FF2B5EF4-FFF2-40B4-BE49-F238E27FC236}">
                <a16:creationId xmlns:a16="http://schemas.microsoft.com/office/drawing/2014/main" id="{FD0C438D-D2FB-4152-8E83-52F303EF0B6B}"/>
              </a:ext>
            </a:extLst>
          </p:cNvPr>
          <p:cNvGrpSpPr/>
          <p:nvPr/>
        </p:nvGrpSpPr>
        <p:grpSpPr>
          <a:xfrm>
            <a:off x="243099" y="7028065"/>
            <a:ext cx="4154312" cy="3170391"/>
            <a:chOff x="243099" y="7028065"/>
            <a:chExt cx="4154312" cy="3170391"/>
          </a:xfrm>
        </p:grpSpPr>
        <p:sp>
          <p:nvSpPr>
            <p:cNvPr id="61" name="正方形/長方形 60">
              <a:extLst>
                <a:ext uri="{FF2B5EF4-FFF2-40B4-BE49-F238E27FC236}">
                  <a16:creationId xmlns:a16="http://schemas.microsoft.com/office/drawing/2014/main" id="{EBB3513C-E242-46A1-A831-2642267BF922}"/>
                </a:ext>
              </a:extLst>
            </p:cNvPr>
            <p:cNvSpPr/>
            <p:nvPr/>
          </p:nvSpPr>
          <p:spPr>
            <a:xfrm>
              <a:off x="301661" y="7028065"/>
              <a:ext cx="4095750" cy="78065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①入力をベクトル化する</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01" name="テキスト ボックス 446">
                  <a:extLst>
                    <a:ext uri="{FF2B5EF4-FFF2-40B4-BE49-F238E27FC236}">
                      <a16:creationId xmlns:a16="http://schemas.microsoft.com/office/drawing/2014/main" id="{71982140-B651-4F1A-A32E-FCD036178FB1}"/>
                    </a:ext>
                  </a:extLst>
                </p:cNvPr>
                <p:cNvSpPr txBox="1"/>
                <p:nvPr/>
              </p:nvSpPr>
              <p:spPr>
                <a:xfrm>
                  <a:off x="243099" y="7886605"/>
                  <a:ext cx="4154312" cy="2311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2</a:t>
                  </a: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次元の行列</a:t>
                  </a: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値は明るさ</a:t>
                  </a: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で表される画像を</a:t>
                  </a: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a:t>
                  </a: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次元のベクトルにならす。</a:t>
                  </a:r>
                  <a:endPar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endParaRPr>
                </a:p>
                <a:p>
                  <a:endPar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endParaRPr>
                </a:p>
                <a:p>
                  <a14:m>
                    <m:oMath xmlns:m="http://schemas.openxmlformats.org/officeDocument/2006/math">
                      <m:r>
                        <a:rPr kumimoji="1" lang="en-US" altLang="ja-JP" sz="2000">
                          <a:solidFill>
                            <a:sysClr val="windowText" lastClr="000000"/>
                          </a:solidFill>
                          <a:latin typeface="Cambria Math" panose="02040503050406030204" pitchFamily="18" charset="0"/>
                          <a:ea typeface="あずきフォント" panose="02000609000000000000" pitchFamily="1" charset="-128"/>
                        </a:rPr>
                        <m:t>2</m:t>
                      </m:r>
                      <m:r>
                        <a:rPr kumimoji="1" lang="en-US" altLang="ja-JP" sz="2000" b="0" i="0" smtClean="0">
                          <a:solidFill>
                            <a:sysClr val="windowText" lastClr="000000"/>
                          </a:solidFill>
                          <a:latin typeface="Cambria Math" panose="02040503050406030204" pitchFamily="18" charset="0"/>
                          <a:ea typeface="あずきフォント" panose="02000609000000000000" pitchFamily="1" charset="-128"/>
                        </a:rPr>
                        <m:t>8</m:t>
                      </m:r>
                      <m:r>
                        <a:rPr kumimoji="1" lang="en-US" altLang="ja-JP" sz="2000" b="0" i="0" smtClean="0">
                          <a:solidFill>
                            <a:sysClr val="windowText" lastClr="000000"/>
                          </a:solidFill>
                          <a:latin typeface="Cambria Math" panose="02040503050406030204" pitchFamily="18" charset="0"/>
                          <a:ea typeface="あずきフォント" panose="02000609000000000000" pitchFamily="1" charset="-128"/>
                        </a:rPr>
                        <m:t> </m:t>
                      </m:r>
                      <m:r>
                        <m:rPr>
                          <m:sty m:val="p"/>
                        </m:rPr>
                        <a:rPr kumimoji="1" lang="en-US" altLang="ja-JP" sz="2000" b="0" i="0" smtClean="0">
                          <a:solidFill>
                            <a:sysClr val="windowText" lastClr="000000"/>
                          </a:solidFill>
                          <a:latin typeface="Cambria Math" panose="02040503050406030204" pitchFamily="18" charset="0"/>
                          <a:ea typeface="あずきフォント" panose="02000609000000000000" pitchFamily="1" charset="-128"/>
                        </a:rPr>
                        <m:t>x</m:t>
                      </m:r>
                      <m:r>
                        <a:rPr kumimoji="1" lang="en-US" altLang="ja-JP" sz="2000" b="0" i="0" smtClean="0">
                          <a:solidFill>
                            <a:sysClr val="windowText" lastClr="000000"/>
                          </a:solidFill>
                          <a:latin typeface="Cambria Math" panose="02040503050406030204" pitchFamily="18" charset="0"/>
                          <a:ea typeface="あずきフォント" panose="02000609000000000000" pitchFamily="1" charset="-128"/>
                        </a:rPr>
                        <m:t> </m:t>
                      </m:r>
                      <m:r>
                        <a:rPr kumimoji="1" lang="en-US" altLang="ja-JP" sz="2000" b="0" i="0" smtClean="0">
                          <a:solidFill>
                            <a:sysClr val="windowText" lastClr="000000"/>
                          </a:solidFill>
                          <a:latin typeface="Cambria Math" panose="02040503050406030204" pitchFamily="18" charset="0"/>
                          <a:ea typeface="あずきフォント" panose="02000609000000000000" pitchFamily="1" charset="-128"/>
                        </a:rPr>
                        <m:t>28</m:t>
                      </m:r>
                    </m:oMath>
                  </a14:m>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の大きさとすると、左上から縦に</a:t>
                  </a:r>
                  <a14:m>
                    <m:oMath xmlns:m="http://schemas.openxmlformats.org/officeDocument/2006/math">
                      <m:r>
                        <m:rPr>
                          <m:sty m:val="p"/>
                        </m:rPr>
                        <a:rPr kumimoji="1" lang="en-US" altLang="ja-JP" sz="2000" b="0" i="0" smtClean="0">
                          <a:solidFill>
                            <a:sysClr val="windowText" lastClr="000000"/>
                          </a:solidFill>
                          <a:latin typeface="Cambria Math" panose="02040503050406030204" pitchFamily="18" charset="0"/>
                          <a:ea typeface="あずきフォント" panose="02000609000000000000" pitchFamily="1" charset="-128"/>
                        </a:rPr>
                        <m:t>b</m:t>
                      </m:r>
                    </m:oMath>
                  </a14:m>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、横に</a:t>
                  </a:r>
                  <a14:m>
                    <m:oMath xmlns:m="http://schemas.openxmlformats.org/officeDocument/2006/math">
                      <m:r>
                        <a:rPr kumimoji="1" lang="en-US" altLang="ja-JP" sz="2000" b="0" i="1" u="none" smtClean="0">
                          <a:solidFill>
                            <a:sysClr val="windowText" lastClr="000000"/>
                          </a:solidFill>
                          <a:latin typeface="Cambria Math" panose="02040503050406030204" pitchFamily="18" charset="0"/>
                          <a:ea typeface="あずきフォント" panose="02000609000000000000" pitchFamily="1" charset="-128"/>
                        </a:rPr>
                        <m:t>𝑎</m:t>
                      </m:r>
                    </m:oMath>
                  </a14:m>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の値はベクトル上</a:t>
                  </a:r>
                  <a14:m>
                    <m:oMath xmlns:m="http://schemas.openxmlformats.org/officeDocument/2006/math">
                      <m:r>
                        <a:rPr kumimoji="1" lang="en-US" altLang="ja-JP" sz="2000" b="0" i="0" u="none" smtClean="0">
                          <a:solidFill>
                            <a:sysClr val="windowText" lastClr="000000"/>
                          </a:solidFill>
                          <a:latin typeface="Cambria Math" panose="02040503050406030204" pitchFamily="18" charset="0"/>
                          <a:ea typeface="あずきフォント" panose="02000609000000000000" pitchFamily="1" charset="-128"/>
                        </a:rPr>
                        <m:t>28</m:t>
                      </m:r>
                      <m:r>
                        <m:rPr>
                          <m:sty m:val="p"/>
                        </m:rPr>
                        <a:rPr kumimoji="1" lang="en-US" altLang="ja-JP" sz="2000" b="0" i="0" u="none" smtClean="0">
                          <a:solidFill>
                            <a:sysClr val="windowText" lastClr="000000"/>
                          </a:solidFill>
                          <a:latin typeface="Cambria Math" panose="02040503050406030204" pitchFamily="18" charset="0"/>
                          <a:ea typeface="あずきフォント" panose="02000609000000000000" pitchFamily="1" charset="-128"/>
                        </a:rPr>
                        <m:t>b</m:t>
                      </m:r>
                      <m:r>
                        <a:rPr kumimoji="1" lang="en-US" altLang="ja-JP" sz="2000" b="0" i="0" u="none" smtClean="0">
                          <a:solidFill>
                            <a:sysClr val="windowText" lastClr="000000"/>
                          </a:solidFill>
                          <a:latin typeface="Cambria Math" panose="02040503050406030204" pitchFamily="18" charset="0"/>
                          <a:ea typeface="あずきフォント" panose="02000609000000000000" pitchFamily="1" charset="-128"/>
                        </a:rPr>
                        <m:t>+</m:t>
                      </m:r>
                      <m:r>
                        <m:rPr>
                          <m:sty m:val="p"/>
                        </m:rPr>
                        <a:rPr kumimoji="1" lang="en-US" altLang="ja-JP" sz="2000" b="0" i="0" u="none" smtClean="0">
                          <a:solidFill>
                            <a:sysClr val="windowText" lastClr="000000"/>
                          </a:solidFill>
                          <a:latin typeface="Cambria Math" panose="02040503050406030204" pitchFamily="18" charset="0"/>
                          <a:ea typeface="あずきフォント" panose="02000609000000000000" pitchFamily="1" charset="-128"/>
                        </a:rPr>
                        <m:t>a</m:t>
                      </m:r>
                      <m:r>
                        <a:rPr kumimoji="1" lang="en-US" altLang="ja-JP" sz="2000" b="0" i="1" u="none" smtClean="0">
                          <a:solidFill>
                            <a:sysClr val="windowText" lastClr="000000"/>
                          </a:solidFill>
                          <a:latin typeface="Cambria Math" panose="02040503050406030204" pitchFamily="18" charset="0"/>
                          <a:ea typeface="あずきフォント" panose="02000609000000000000" pitchFamily="1" charset="-128"/>
                        </a:rPr>
                        <m:t> </m:t>
                      </m:r>
                    </m:oMath>
                  </a14:m>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に位置する。</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Choice>
          <mc:Fallback xmlns="">
            <p:sp>
              <p:nvSpPr>
                <p:cNvPr id="101" name="テキスト ボックス 446">
                  <a:extLst>
                    <a:ext uri="{FF2B5EF4-FFF2-40B4-BE49-F238E27FC236}">
                      <a16:creationId xmlns:a16="http://schemas.microsoft.com/office/drawing/2014/main" id="{71982140-B651-4F1A-A32E-FCD036178FB1}"/>
                    </a:ext>
                  </a:extLst>
                </p:cNvPr>
                <p:cNvSpPr txBox="1">
                  <a:spLocks noRot="1" noChangeAspect="1" noMove="1" noResize="1" noEditPoints="1" noAdjustHandles="1" noChangeArrowheads="1" noChangeShapeType="1" noTextEdit="1"/>
                </p:cNvSpPr>
                <p:nvPr/>
              </p:nvSpPr>
              <p:spPr>
                <a:xfrm>
                  <a:off x="243099" y="7886605"/>
                  <a:ext cx="4154312" cy="2311851"/>
                </a:xfrm>
                <a:prstGeom prst="rect">
                  <a:avLst/>
                </a:prstGeom>
                <a:blipFill>
                  <a:blip r:embed="rId8"/>
                  <a:stretch>
                    <a:fillRect l="-1615" t="-1583" r="-6755"/>
                  </a:stretch>
                </a:blipFill>
                <a:ln w="9525" cmpd="sng">
                  <a:noFill/>
                </a:ln>
              </p:spPr>
              <p:txBody>
                <a:bodyPr/>
                <a:lstStyle/>
                <a:p>
                  <a:r>
                    <a:rPr lang="ja-JP" altLang="en-US">
                      <a:noFill/>
                    </a:rPr>
                    <a:t> </a:t>
                  </a:r>
                </a:p>
              </p:txBody>
            </p:sp>
          </mc:Fallback>
        </mc:AlternateContent>
      </p:grpSp>
      <p:grpSp>
        <p:nvGrpSpPr>
          <p:cNvPr id="12" name="グループ化 11">
            <a:extLst>
              <a:ext uri="{FF2B5EF4-FFF2-40B4-BE49-F238E27FC236}">
                <a16:creationId xmlns:a16="http://schemas.microsoft.com/office/drawing/2014/main" id="{4E9B55B2-FC29-4BDC-A24D-AC8C6AC9DAE3}"/>
              </a:ext>
            </a:extLst>
          </p:cNvPr>
          <p:cNvGrpSpPr/>
          <p:nvPr/>
        </p:nvGrpSpPr>
        <p:grpSpPr>
          <a:xfrm>
            <a:off x="9318588" y="7028065"/>
            <a:ext cx="4095750" cy="2153867"/>
            <a:chOff x="9318588" y="7028065"/>
            <a:chExt cx="4095750" cy="2153867"/>
          </a:xfrm>
        </p:grpSpPr>
        <p:sp>
          <p:nvSpPr>
            <p:cNvPr id="63" name="正方形/長方形 62">
              <a:extLst>
                <a:ext uri="{FF2B5EF4-FFF2-40B4-BE49-F238E27FC236}">
                  <a16:creationId xmlns:a16="http://schemas.microsoft.com/office/drawing/2014/main" id="{55C39239-DEA3-45BB-B849-B11D9E9EF274}"/>
                </a:ext>
              </a:extLst>
            </p:cNvPr>
            <p:cNvSpPr/>
            <p:nvPr/>
          </p:nvSpPr>
          <p:spPr>
            <a:xfrm>
              <a:off x="9318588" y="7028065"/>
              <a:ext cx="4095750" cy="78065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③スコアが最大となる</a:t>
              </a:r>
              <a:br>
                <a:rPr lang="en-US" altLang="ja-JP" sz="2400" b="1" dirty="0">
                  <a:solidFill>
                    <a:schemeClr val="accent2"/>
                  </a:solidFill>
                  <a:effectLst/>
                  <a:latin typeface="あずきフォント" panose="02000609000000000000" pitchFamily="1" charset="-128"/>
                  <a:ea typeface="あずきフォント" panose="02000609000000000000" pitchFamily="1" charset="-128"/>
                </a:rPr>
              </a:b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クラスを選択する</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13" name="四角形: 角を丸くする 112">
                  <a:extLst>
                    <a:ext uri="{FF2B5EF4-FFF2-40B4-BE49-F238E27FC236}">
                      <a16:creationId xmlns:a16="http://schemas.microsoft.com/office/drawing/2014/main" id="{9ADD4042-ABD4-49F2-AB5E-66BDC7854F87}"/>
                    </a:ext>
                  </a:extLst>
                </p:cNvPr>
                <p:cNvSpPr/>
                <p:nvPr/>
              </p:nvSpPr>
              <p:spPr>
                <a:xfrm>
                  <a:off x="9451879" y="7954571"/>
                  <a:ext cx="3829168" cy="122736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400" b="0" i="1" smtClean="0">
                                <a:solidFill>
                                  <a:schemeClr val="tx1"/>
                                </a:solidFill>
                                <a:latin typeface="Cambria Math" panose="02040503050406030204" pitchFamily="18" charset="0"/>
                              </a:rPr>
                            </m:ctrlPr>
                          </m:accPr>
                          <m:e>
                            <m:r>
                              <a:rPr kumimoji="1" lang="en-US" altLang="ja-JP" sz="2400" b="0" i="1" smtClean="0">
                                <a:solidFill>
                                  <a:schemeClr val="tx1"/>
                                </a:solidFill>
                                <a:latin typeface="Cambria Math" panose="02040503050406030204" pitchFamily="18" charset="0"/>
                              </a:rPr>
                              <m:t>𝑦</m:t>
                            </m:r>
                          </m:e>
                        </m:acc>
                        <m:r>
                          <a:rPr kumimoji="1" lang="en-US" altLang="ja-JP" sz="2400" i="1">
                            <a:solidFill>
                              <a:schemeClr val="tx1"/>
                            </a:solidFill>
                            <a:latin typeface="Cambria Math" panose="02040503050406030204" pitchFamily="18" charset="0"/>
                          </a:rPr>
                          <m:t>=</m:t>
                        </m:r>
                        <m:sSub>
                          <m:sSubPr>
                            <m:ctrlPr>
                              <a:rPr kumimoji="1" lang="en-US" altLang="ja-JP" sz="2400" b="0" i="1" smtClean="0">
                                <a:solidFill>
                                  <a:schemeClr val="tx1"/>
                                </a:solidFill>
                                <a:latin typeface="Cambria Math" panose="02040503050406030204" pitchFamily="18" charset="0"/>
                              </a:rPr>
                            </m:ctrlPr>
                          </m:sSubPr>
                          <m:e>
                            <m:r>
                              <m:rPr>
                                <m:sty m:val="p"/>
                              </m:rPr>
                              <a:rPr kumimoji="1" lang="en-US" altLang="ja-JP" sz="2400" b="0" i="0" smtClean="0">
                                <a:solidFill>
                                  <a:schemeClr val="tx1"/>
                                </a:solidFill>
                                <a:latin typeface="Cambria Math" panose="02040503050406030204" pitchFamily="18" charset="0"/>
                              </a:rPr>
                              <m:t>argmax</m:t>
                            </m:r>
                          </m:e>
                          <m:sub>
                            <m:r>
                              <a:rPr kumimoji="1" lang="en-US" altLang="ja-JP" sz="2400" b="0" i="1" smtClean="0">
                                <a:solidFill>
                                  <a:schemeClr val="tx1"/>
                                </a:solidFill>
                                <a:latin typeface="Cambria Math" panose="02040503050406030204" pitchFamily="18" charset="0"/>
                              </a:rPr>
                              <m:t>𝑦</m:t>
                            </m:r>
                            <m:r>
                              <a:rPr kumimoji="1" lang="en-US" altLang="ja-JP" sz="2400" b="0" i="1" smtClean="0">
                                <a:solidFill>
                                  <a:schemeClr val="tx1"/>
                                </a:solidFill>
                                <a:latin typeface="Cambria Math" panose="02040503050406030204" pitchFamily="18" charset="0"/>
                              </a:rPr>
                              <m:t>∈</m:t>
                            </m:r>
                            <m:r>
                              <a:rPr kumimoji="1" lang="ja-JP" altLang="en-US" sz="2400" b="0" i="1" smtClean="0">
                                <a:solidFill>
                                  <a:schemeClr val="tx1"/>
                                </a:solidFill>
                                <a:latin typeface="Cambria Math" panose="02040503050406030204" pitchFamily="18" charset="0"/>
                              </a:rPr>
                              <m:t>𝒴</m:t>
                            </m:r>
                          </m:sub>
                        </m:sSub>
                        <m:r>
                          <a:rPr kumimoji="1" lang="en-US" altLang="ja-JP" sz="2400" b="0" i="1" smtClean="0">
                            <a:solidFill>
                              <a:schemeClr val="tx1"/>
                            </a:solidFill>
                            <a:latin typeface="Cambria Math" panose="02040503050406030204" pitchFamily="18" charset="0"/>
                          </a:rPr>
                          <m:t> </m:t>
                        </m:r>
                        <m:sSub>
                          <m:sSubPr>
                            <m:ctrlPr>
                              <a:rPr kumimoji="1" lang="en-US" altLang="ja-JP" sz="2400" b="0" i="1" smtClean="0">
                                <a:solidFill>
                                  <a:schemeClr val="tx1"/>
                                </a:solidFill>
                                <a:latin typeface="Cambria Math" panose="02040503050406030204" pitchFamily="18" charset="0"/>
                              </a:rPr>
                            </m:ctrlPr>
                          </m:sSubPr>
                          <m:e>
                            <m:r>
                              <a:rPr kumimoji="1" lang="en-US" altLang="ja-JP" sz="2400" i="1">
                                <a:solidFill>
                                  <a:schemeClr val="tx1"/>
                                </a:solidFill>
                                <a:latin typeface="Cambria Math" panose="02040503050406030204" pitchFamily="18" charset="0"/>
                              </a:rPr>
                              <m:t>𝑓</m:t>
                            </m:r>
                          </m:e>
                          <m:sub>
                            <m:sSub>
                              <m:sSubPr>
                                <m:ctrlPr>
                                  <a:rPr kumimoji="1" lang="en-US" altLang="ja-JP" sz="2400" b="1" i="1" smtClean="0">
                                    <a:solidFill>
                                      <a:schemeClr val="tx1"/>
                                    </a:solidFill>
                                    <a:latin typeface="Cambria Math" panose="02040503050406030204" pitchFamily="18" charset="0"/>
                                  </a:rPr>
                                </m:ctrlPr>
                              </m:sSubPr>
                              <m:e>
                                <m:r>
                                  <a:rPr kumimoji="1" lang="en-US" altLang="ja-JP" sz="2400" b="1" i="1" smtClean="0">
                                    <a:solidFill>
                                      <a:schemeClr val="tx1"/>
                                    </a:solidFill>
                                    <a:latin typeface="Cambria Math" panose="02040503050406030204" pitchFamily="18" charset="0"/>
                                  </a:rPr>
                                  <m:t>𝒘</m:t>
                                </m:r>
                              </m:e>
                              <m:sub>
                                <m:r>
                                  <a:rPr kumimoji="1" lang="en-US" altLang="ja-JP" sz="2400" b="1" i="1" smtClean="0">
                                    <a:solidFill>
                                      <a:schemeClr val="tx1"/>
                                    </a:solidFill>
                                    <a:latin typeface="Cambria Math" panose="02040503050406030204" pitchFamily="18" charset="0"/>
                                  </a:rPr>
                                  <m:t>𝒚</m:t>
                                </m:r>
                              </m:sub>
                            </m:sSub>
                          </m:sub>
                        </m:sSub>
                        <m:r>
                          <a:rPr kumimoji="1" lang="en-US" altLang="ja-JP" sz="2400" i="1">
                            <a:solidFill>
                              <a:schemeClr val="tx1"/>
                            </a:solidFill>
                            <a:latin typeface="Cambria Math" panose="02040503050406030204" pitchFamily="18" charset="0"/>
                          </a:rPr>
                          <m:t>(</m:t>
                        </m:r>
                        <m:r>
                          <a:rPr kumimoji="1" lang="en-US" altLang="ja-JP" sz="2400" b="1" i="1">
                            <a:solidFill>
                              <a:schemeClr val="tx1"/>
                            </a:solidFill>
                            <a:latin typeface="Cambria Math" panose="02040503050406030204" pitchFamily="18" charset="0"/>
                          </a:rPr>
                          <m:t>𝒙</m:t>
                        </m:r>
                        <m:r>
                          <a:rPr kumimoji="1" lang="en-US" altLang="ja-JP" sz="2400" i="1">
                            <a:solidFill>
                              <a:schemeClr val="tx1"/>
                            </a:solidFill>
                            <a:latin typeface="Cambria Math" panose="02040503050406030204" pitchFamily="18" charset="0"/>
                          </a:rPr>
                          <m:t>)</m:t>
                        </m:r>
                      </m:oMath>
                    </m:oMathPara>
                  </a14:m>
                  <a:endParaRPr kumimoji="1" lang="ja-JP" altLang="en-US" sz="2400" dirty="0">
                    <a:solidFill>
                      <a:schemeClr val="tx1"/>
                    </a:solidFill>
                  </a:endParaRPr>
                </a:p>
              </p:txBody>
            </p:sp>
          </mc:Choice>
          <mc:Fallback xmlns="">
            <p:sp>
              <p:nvSpPr>
                <p:cNvPr id="113" name="四角形: 角を丸くする 112">
                  <a:extLst>
                    <a:ext uri="{FF2B5EF4-FFF2-40B4-BE49-F238E27FC236}">
                      <a16:creationId xmlns:a16="http://schemas.microsoft.com/office/drawing/2014/main" id="{9ADD4042-ABD4-49F2-AB5E-66BDC7854F87}"/>
                    </a:ext>
                  </a:extLst>
                </p:cNvPr>
                <p:cNvSpPr>
                  <a:spLocks noRot="1" noChangeAspect="1" noMove="1" noResize="1" noEditPoints="1" noAdjustHandles="1" noChangeArrowheads="1" noChangeShapeType="1" noTextEdit="1"/>
                </p:cNvSpPr>
                <p:nvPr/>
              </p:nvSpPr>
              <p:spPr>
                <a:xfrm>
                  <a:off x="9451879" y="7954571"/>
                  <a:ext cx="3829168" cy="1227361"/>
                </a:xfrm>
                <a:prstGeom prst="roundRect">
                  <a:avLst/>
                </a:prstGeom>
                <a:blipFill>
                  <a:blip r:embed="rId9"/>
                  <a:stretch>
                    <a:fillRect/>
                  </a:stretch>
                </a:blipFill>
                <a:ln>
                  <a:noFill/>
                </a:ln>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3BDA6F97-2DC9-43DA-901E-4BF570FA75D8}"/>
              </a:ext>
            </a:extLst>
          </p:cNvPr>
          <p:cNvGrpSpPr/>
          <p:nvPr/>
        </p:nvGrpSpPr>
        <p:grpSpPr>
          <a:xfrm>
            <a:off x="4751562" y="7028065"/>
            <a:ext cx="4411549" cy="3762342"/>
            <a:chOff x="4751562" y="7028065"/>
            <a:chExt cx="4411549" cy="3762342"/>
          </a:xfrm>
        </p:grpSpPr>
        <p:sp>
          <p:nvSpPr>
            <p:cNvPr id="62" name="正方形/長方形 61">
              <a:extLst>
                <a:ext uri="{FF2B5EF4-FFF2-40B4-BE49-F238E27FC236}">
                  <a16:creationId xmlns:a16="http://schemas.microsoft.com/office/drawing/2014/main" id="{663356B0-81E6-4A36-A146-F4F987563ADC}"/>
                </a:ext>
              </a:extLst>
            </p:cNvPr>
            <p:cNvSpPr/>
            <p:nvPr/>
          </p:nvSpPr>
          <p:spPr>
            <a:xfrm>
              <a:off x="4810124" y="7028065"/>
              <a:ext cx="4095750" cy="78065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②クラスごとのスコアを</a:t>
              </a:r>
              <a:br>
                <a:rPr lang="en-US" altLang="ja-JP" sz="2400" b="1" dirty="0">
                  <a:solidFill>
                    <a:schemeClr val="accent2"/>
                  </a:solidFill>
                  <a:effectLst/>
                  <a:latin typeface="あずきフォント" panose="02000609000000000000" pitchFamily="1" charset="-128"/>
                  <a:ea typeface="あずきフォント" panose="02000609000000000000" pitchFamily="1" charset="-128"/>
                </a:rPr>
              </a:b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計算する</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sp>
          <p:nvSpPr>
            <p:cNvPr id="102" name="テキスト ボックス 446">
              <a:extLst>
                <a:ext uri="{FF2B5EF4-FFF2-40B4-BE49-F238E27FC236}">
                  <a16:creationId xmlns:a16="http://schemas.microsoft.com/office/drawing/2014/main" id="{42108CBC-7AE1-4474-84E3-F699B8792778}"/>
                </a:ext>
              </a:extLst>
            </p:cNvPr>
            <p:cNvSpPr txBox="1"/>
            <p:nvPr/>
          </p:nvSpPr>
          <p:spPr>
            <a:xfrm>
              <a:off x="4751562" y="7886605"/>
              <a:ext cx="4154312" cy="23118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1" u="sng" dirty="0">
                  <a:solidFill>
                    <a:schemeClr val="accent2"/>
                  </a:solidFill>
                  <a:latin typeface="あずきフォント" panose="02000609000000000000" pitchFamily="1" charset="-128"/>
                  <a:ea typeface="あずきフォント" panose="02000609000000000000" pitchFamily="1" charset="-128"/>
                </a:rPr>
                <a:t>線形多クラス分類</a:t>
              </a:r>
              <a:endParaRPr kumimoji="1" lang="en-US" altLang="ja-JP" sz="2000" b="1" u="sng" dirty="0">
                <a:solidFill>
                  <a:schemeClr val="accent2"/>
                </a:solidFill>
                <a:latin typeface="あずきフォント" panose="02000609000000000000" pitchFamily="1" charset="-128"/>
                <a:ea typeface="あずきフォント" panose="02000609000000000000" pitchFamily="1" charset="-128"/>
              </a:endParaRPr>
            </a:p>
            <a:p>
              <a:endParaRPr kumimoji="1" lang="en-US" altLang="ja-JP" sz="2000" dirty="0">
                <a:solidFill>
                  <a:sysClr val="windowText" lastClr="000000"/>
                </a:solidFill>
                <a:latin typeface="あずきフォント" panose="02000609000000000000" pitchFamily="1" charset="-128"/>
                <a:ea typeface="あずきフォント" panose="02000609000000000000" pitchFamily="1" charset="-128"/>
              </a:endParaRPr>
            </a:p>
            <a:p>
              <a:endPar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endParaRPr>
            </a:p>
            <a:p>
              <a:endParaRPr kumimoji="1" lang="en-US" altLang="ja-JP" sz="2000" u="sng" dirty="0">
                <a:solidFill>
                  <a:sysClr val="windowText" lastClr="000000"/>
                </a:solidFill>
                <a:latin typeface="あずきフォント" panose="02000609000000000000" pitchFamily="1" charset="-128"/>
                <a:ea typeface="あずきフォント" panose="02000609000000000000" pitchFamily="1" charset="-128"/>
              </a:endParaRPr>
            </a:p>
            <a:p>
              <a:r>
                <a:rPr kumimoji="1" lang="ja-JP" altLang="en-US" sz="2000" b="1" u="sng" dirty="0">
                  <a:solidFill>
                    <a:schemeClr val="accent2"/>
                  </a:solidFill>
                  <a:latin typeface="あずきフォント" panose="02000609000000000000" pitchFamily="1" charset="-128"/>
                  <a:ea typeface="あずきフォント" panose="02000609000000000000" pitchFamily="1" charset="-128"/>
                </a:rPr>
                <a:t>多クラスロジスティック回帰</a:t>
              </a:r>
            </a:p>
          </p:txBody>
        </p:sp>
        <mc:AlternateContent xmlns:mc="http://schemas.openxmlformats.org/markup-compatibility/2006" xmlns:a14="http://schemas.microsoft.com/office/drawing/2010/main">
          <mc:Choice Requires="a14">
            <p:sp>
              <p:nvSpPr>
                <p:cNvPr id="103" name="四角形: 角を丸くする 102">
                  <a:extLst>
                    <a:ext uri="{FF2B5EF4-FFF2-40B4-BE49-F238E27FC236}">
                      <a16:creationId xmlns:a16="http://schemas.microsoft.com/office/drawing/2014/main" id="{68D7000F-B43F-41FD-B687-DE2AEFF78366}"/>
                    </a:ext>
                  </a:extLst>
                </p:cNvPr>
                <p:cNvSpPr/>
                <p:nvPr/>
              </p:nvSpPr>
              <p:spPr>
                <a:xfrm>
                  <a:off x="6094121" y="7954571"/>
                  <a:ext cx="3068990" cy="122736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400" b="0" i="1" smtClean="0">
                            <a:solidFill>
                              <a:schemeClr val="tx1"/>
                            </a:solidFill>
                            <a:latin typeface="Cambria Math" panose="02040503050406030204" pitchFamily="18" charset="0"/>
                          </a:rPr>
                          <m:t>𝑠𝑐𝑜𝑟</m:t>
                        </m:r>
                        <m:sSub>
                          <m:sSubPr>
                            <m:ctrlPr>
                              <a:rPr kumimoji="1" lang="en-US" altLang="ja-JP" sz="2400" b="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𝑒</m:t>
                            </m:r>
                          </m:e>
                          <m:sub>
                            <m:r>
                              <a:rPr kumimoji="1" lang="en-US" altLang="ja-JP" sz="2400" b="0" i="1" smtClean="0">
                                <a:solidFill>
                                  <a:schemeClr val="tx1"/>
                                </a:solidFill>
                                <a:latin typeface="Cambria Math" panose="02040503050406030204" pitchFamily="18" charset="0"/>
                              </a:rPr>
                              <m:t>𝑦</m:t>
                            </m:r>
                          </m:sub>
                        </m:sSub>
                        <m:r>
                          <a:rPr kumimoji="1" lang="en-US" altLang="ja-JP" sz="2400" b="0" i="1" smtClean="0">
                            <a:solidFill>
                              <a:schemeClr val="tx1"/>
                            </a:solidFill>
                            <a:latin typeface="Cambria Math" panose="02040503050406030204" pitchFamily="18" charset="0"/>
                          </a:rPr>
                          <m:t>=</m:t>
                        </m:r>
                        <m:sSubSup>
                          <m:sSubSupPr>
                            <m:ctrlPr>
                              <a:rPr kumimoji="1" lang="en-US" altLang="ja-JP" sz="2400" b="0" i="1" smtClean="0">
                                <a:solidFill>
                                  <a:schemeClr val="tx1"/>
                                </a:solidFill>
                                <a:latin typeface="Cambria Math" panose="02040503050406030204" pitchFamily="18" charset="0"/>
                              </a:rPr>
                            </m:ctrlPr>
                          </m:sSubSupPr>
                          <m:e>
                            <m:r>
                              <a:rPr kumimoji="1" lang="en-US" altLang="ja-JP" sz="2400" b="1" i="1" smtClean="0">
                                <a:solidFill>
                                  <a:schemeClr val="tx1"/>
                                </a:solidFill>
                                <a:latin typeface="Cambria Math" panose="02040503050406030204" pitchFamily="18" charset="0"/>
                              </a:rPr>
                              <m:t>𝒘</m:t>
                            </m:r>
                          </m:e>
                          <m:sub>
                            <m:r>
                              <a:rPr kumimoji="1" lang="en-US" altLang="ja-JP" sz="2400" b="0" i="1" smtClean="0">
                                <a:solidFill>
                                  <a:schemeClr val="tx1"/>
                                </a:solidFill>
                                <a:latin typeface="Cambria Math" panose="02040503050406030204" pitchFamily="18" charset="0"/>
                              </a:rPr>
                              <m:t>𝑦</m:t>
                            </m:r>
                          </m:sub>
                          <m:sup>
                            <m:r>
                              <a:rPr kumimoji="1" lang="en-US" altLang="ja-JP" sz="2400" b="0" i="1" smtClean="0">
                                <a:solidFill>
                                  <a:schemeClr val="tx1"/>
                                </a:solidFill>
                                <a:latin typeface="Cambria Math" panose="02040503050406030204" pitchFamily="18" charset="0"/>
                                <a:ea typeface="Cambria Math" panose="02040503050406030204" pitchFamily="18" charset="0"/>
                              </a:rPr>
                              <m:t>⊺</m:t>
                            </m:r>
                          </m:sup>
                        </m:sSubSup>
                        <m:r>
                          <a:rPr kumimoji="1" lang="en-US" altLang="ja-JP" sz="2400" b="1" i="1" smtClean="0">
                            <a:solidFill>
                              <a:schemeClr val="tx1"/>
                            </a:solidFill>
                            <a:latin typeface="Cambria Math" panose="02040503050406030204" pitchFamily="18" charset="0"/>
                          </a:rPr>
                          <m:t>𝒙</m:t>
                        </m:r>
                      </m:oMath>
                    </m:oMathPara>
                  </a14:m>
                  <a:endParaRPr kumimoji="1" lang="ja-JP" altLang="en-US" sz="2400" b="1" dirty="0">
                    <a:solidFill>
                      <a:schemeClr val="tx1"/>
                    </a:solidFill>
                  </a:endParaRPr>
                </a:p>
              </p:txBody>
            </p:sp>
          </mc:Choice>
          <mc:Fallback xmlns="">
            <p:sp>
              <p:nvSpPr>
                <p:cNvPr id="103" name="四角形: 角を丸くする 102">
                  <a:extLst>
                    <a:ext uri="{FF2B5EF4-FFF2-40B4-BE49-F238E27FC236}">
                      <a16:creationId xmlns:a16="http://schemas.microsoft.com/office/drawing/2014/main" id="{68D7000F-B43F-41FD-B687-DE2AEFF78366}"/>
                    </a:ext>
                  </a:extLst>
                </p:cNvPr>
                <p:cNvSpPr>
                  <a:spLocks noRot="1" noChangeAspect="1" noMove="1" noResize="1" noEditPoints="1" noAdjustHandles="1" noChangeArrowheads="1" noChangeShapeType="1" noTextEdit="1"/>
                </p:cNvSpPr>
                <p:nvPr/>
              </p:nvSpPr>
              <p:spPr>
                <a:xfrm>
                  <a:off x="6094121" y="7954571"/>
                  <a:ext cx="3068990" cy="1227361"/>
                </a:xfrm>
                <a:prstGeom prst="roundRect">
                  <a:avLst/>
                </a:prstGeom>
                <a:blipFill>
                  <a:blip r:embed="rId10"/>
                  <a:stretch>
                    <a:fillRect/>
                  </a:stretch>
                </a:blipFill>
                <a:ln>
                  <a:noFill/>
                </a:ln>
              </p:spPr>
              <p:txBody>
                <a:bodyPr/>
                <a:lstStyle/>
                <a:p>
                  <a:r>
                    <a:rPr lang="ja-JP" altLang="en-US">
                      <a:noFill/>
                    </a:rPr>
                    <a:t> </a:t>
                  </a:r>
                </a:p>
              </p:txBody>
            </p:sp>
          </mc:Fallback>
        </mc:AlternateContent>
        <p:sp>
          <p:nvSpPr>
            <p:cNvPr id="104" name="テキスト ボックス 446">
              <a:extLst>
                <a:ext uri="{FF2B5EF4-FFF2-40B4-BE49-F238E27FC236}">
                  <a16:creationId xmlns:a16="http://schemas.microsoft.com/office/drawing/2014/main" id="{D6782BCE-4669-4630-B818-47127867E77E}"/>
                </a:ext>
              </a:extLst>
            </p:cNvPr>
            <p:cNvSpPr txBox="1"/>
            <p:nvPr/>
          </p:nvSpPr>
          <p:spPr>
            <a:xfrm>
              <a:off x="4791389" y="8303784"/>
              <a:ext cx="1847088" cy="5289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内積</a:t>
              </a: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08" name="四角形: 角を丸くする 107">
                  <a:extLst>
                    <a:ext uri="{FF2B5EF4-FFF2-40B4-BE49-F238E27FC236}">
                      <a16:creationId xmlns:a16="http://schemas.microsoft.com/office/drawing/2014/main" id="{DB157AB1-E2D0-4FE9-865E-A528AE6F5407}"/>
                    </a:ext>
                  </a:extLst>
                </p:cNvPr>
                <p:cNvSpPr/>
                <p:nvPr/>
              </p:nvSpPr>
              <p:spPr>
                <a:xfrm>
                  <a:off x="5140839" y="9474573"/>
                  <a:ext cx="4022272" cy="122736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400" i="1">
                            <a:solidFill>
                              <a:schemeClr val="tx1"/>
                            </a:solidFill>
                            <a:latin typeface="Cambria Math" panose="02040503050406030204" pitchFamily="18" charset="0"/>
                          </a:rPr>
                          <m:t>𝑠𝑐𝑜𝑟</m:t>
                        </m:r>
                        <m:sSub>
                          <m:sSubPr>
                            <m:ctrlPr>
                              <a:rPr kumimoji="1" lang="en-US" altLang="ja-JP" sz="2400" i="1">
                                <a:solidFill>
                                  <a:schemeClr val="tx1"/>
                                </a:solidFill>
                                <a:latin typeface="Cambria Math" panose="02040503050406030204" pitchFamily="18" charset="0"/>
                              </a:rPr>
                            </m:ctrlPr>
                          </m:sSubPr>
                          <m:e>
                            <m:r>
                              <a:rPr kumimoji="1" lang="en-US" altLang="ja-JP" sz="2400" i="1">
                                <a:solidFill>
                                  <a:schemeClr val="tx1"/>
                                </a:solidFill>
                                <a:latin typeface="Cambria Math" panose="02040503050406030204" pitchFamily="18" charset="0"/>
                              </a:rPr>
                              <m:t>𝑒</m:t>
                            </m:r>
                          </m:e>
                          <m:sub>
                            <m:r>
                              <a:rPr kumimoji="1" lang="en-US" altLang="ja-JP" sz="2400" i="1">
                                <a:solidFill>
                                  <a:schemeClr val="tx1"/>
                                </a:solidFill>
                                <a:latin typeface="Cambria Math" panose="02040503050406030204" pitchFamily="18" charset="0"/>
                              </a:rPr>
                              <m:t>𝑦</m:t>
                            </m:r>
                          </m:sub>
                        </m:sSub>
                        <m:r>
                          <a:rPr kumimoji="1" lang="en-US" altLang="ja-JP" sz="2400" i="1">
                            <a:solidFill>
                              <a:schemeClr val="tx1"/>
                            </a:solidFill>
                            <a:latin typeface="Cambria Math" panose="02040503050406030204" pitchFamily="18" charset="0"/>
                          </a:rPr>
                          <m:t>=</m:t>
                        </m:r>
                        <m:f>
                          <m:fPr>
                            <m:ctrlPr>
                              <a:rPr kumimoji="1" lang="en-US" altLang="ja-JP" sz="2400" i="1">
                                <a:solidFill>
                                  <a:schemeClr val="tx1"/>
                                </a:solidFill>
                                <a:latin typeface="Cambria Math" panose="02040503050406030204" pitchFamily="18" charset="0"/>
                              </a:rPr>
                            </m:ctrlPr>
                          </m:fPr>
                          <m:num>
                            <m:r>
                              <m:rPr>
                                <m:sty m:val="p"/>
                              </m:rPr>
                              <a:rPr kumimoji="1" lang="en-US" altLang="ja-JP" sz="2400">
                                <a:solidFill>
                                  <a:schemeClr val="tx1"/>
                                </a:solidFill>
                                <a:latin typeface="Cambria Math" panose="02040503050406030204" pitchFamily="18" charset="0"/>
                              </a:rPr>
                              <m:t>exp</m:t>
                            </m:r>
                            <m:r>
                              <a:rPr kumimoji="1" lang="en-US" altLang="ja-JP" sz="2400" i="1">
                                <a:solidFill>
                                  <a:schemeClr val="tx1"/>
                                </a:solidFill>
                                <a:latin typeface="Cambria Math" panose="02040503050406030204" pitchFamily="18" charset="0"/>
                              </a:rPr>
                              <m:t>⁡(</m:t>
                            </m:r>
                            <m:sSubSup>
                              <m:sSubSupPr>
                                <m:ctrlPr>
                                  <a:rPr kumimoji="1" lang="en-US" altLang="ja-JP" sz="2400" i="1">
                                    <a:solidFill>
                                      <a:schemeClr val="tx1"/>
                                    </a:solidFill>
                                    <a:latin typeface="Cambria Math" panose="02040503050406030204" pitchFamily="18" charset="0"/>
                                  </a:rPr>
                                </m:ctrlPr>
                              </m:sSubSupPr>
                              <m:e>
                                <m:r>
                                  <a:rPr kumimoji="1" lang="en-US" altLang="ja-JP" sz="2400" b="1" i="1">
                                    <a:solidFill>
                                      <a:schemeClr val="tx1"/>
                                    </a:solidFill>
                                    <a:latin typeface="Cambria Math" panose="02040503050406030204" pitchFamily="18" charset="0"/>
                                  </a:rPr>
                                  <m:t>𝒘</m:t>
                                </m:r>
                              </m:e>
                              <m:sub>
                                <m:r>
                                  <a:rPr kumimoji="1" lang="en-US" altLang="ja-JP" sz="2400" i="1">
                                    <a:solidFill>
                                      <a:schemeClr val="tx1"/>
                                    </a:solidFill>
                                    <a:latin typeface="Cambria Math" panose="02040503050406030204" pitchFamily="18" charset="0"/>
                                  </a:rPr>
                                  <m:t>𝑦</m:t>
                                </m:r>
                              </m:sub>
                              <m:sup>
                                <m:r>
                                  <a:rPr kumimoji="1" lang="en-US" altLang="ja-JP" sz="2400" i="1">
                                    <a:solidFill>
                                      <a:schemeClr val="tx1"/>
                                    </a:solidFill>
                                    <a:latin typeface="Cambria Math" panose="02040503050406030204" pitchFamily="18" charset="0"/>
                                    <a:ea typeface="Cambria Math" panose="02040503050406030204" pitchFamily="18" charset="0"/>
                                  </a:rPr>
                                  <m:t>⊺</m:t>
                                </m:r>
                              </m:sup>
                            </m:sSubSup>
                            <m:r>
                              <a:rPr kumimoji="1" lang="en-US" altLang="ja-JP" sz="2400" i="1">
                                <a:solidFill>
                                  <a:schemeClr val="tx1"/>
                                </a:solidFill>
                                <a:latin typeface="Cambria Math" panose="02040503050406030204" pitchFamily="18" charset="0"/>
                              </a:rPr>
                              <m:t>𝑥</m:t>
                            </m:r>
                            <m:r>
                              <a:rPr kumimoji="1" lang="en-US" altLang="ja-JP" sz="2400" i="1">
                                <a:solidFill>
                                  <a:schemeClr val="tx1"/>
                                </a:solidFill>
                                <a:latin typeface="Cambria Math" panose="02040503050406030204" pitchFamily="18" charset="0"/>
                              </a:rPr>
                              <m:t>)</m:t>
                            </m:r>
                          </m:num>
                          <m:den>
                            <m:nary>
                              <m:naryPr>
                                <m:chr m:val="∑"/>
                                <m:supHide m:val="on"/>
                                <m:ctrlPr>
                                  <a:rPr kumimoji="1" lang="en-US" altLang="ja-JP" sz="2400" i="1">
                                    <a:solidFill>
                                      <a:schemeClr val="tx1"/>
                                    </a:solidFill>
                                    <a:latin typeface="Cambria Math" panose="02040503050406030204" pitchFamily="18" charset="0"/>
                                  </a:rPr>
                                </m:ctrlPr>
                              </m:naryPr>
                              <m:sub>
                                <m:r>
                                  <a:rPr kumimoji="1" lang="en-US" altLang="ja-JP" sz="2400" i="1">
                                    <a:solidFill>
                                      <a:schemeClr val="tx1"/>
                                    </a:solidFill>
                                    <a:latin typeface="Cambria Math" panose="02040503050406030204" pitchFamily="18" charset="0"/>
                                  </a:rPr>
                                  <m:t>𝑦</m:t>
                                </m:r>
                                <m:r>
                                  <a:rPr kumimoji="1" lang="en-US" altLang="ja-JP" sz="2400" i="1">
                                    <a:solidFill>
                                      <a:schemeClr val="tx1"/>
                                    </a:solidFill>
                                    <a:latin typeface="Cambria Math" panose="02040503050406030204" pitchFamily="18" charset="0"/>
                                  </a:rPr>
                                  <m:t>′</m:t>
                                </m:r>
                                <m:r>
                                  <a:rPr kumimoji="1" lang="en-US" altLang="ja-JP" sz="2400" i="1">
                                    <a:solidFill>
                                      <a:schemeClr val="tx1"/>
                                    </a:solidFill>
                                    <a:latin typeface="Cambria Math" panose="02040503050406030204" pitchFamily="18" charset="0"/>
                                  </a:rPr>
                                  <m:t>∈</m:t>
                                </m:r>
                                <m:r>
                                  <a:rPr kumimoji="1" lang="ja-JP" altLang="en-US" sz="2400" i="1">
                                    <a:solidFill>
                                      <a:schemeClr val="tx1"/>
                                    </a:solidFill>
                                    <a:latin typeface="Cambria Math" panose="02040503050406030204" pitchFamily="18" charset="0"/>
                                  </a:rPr>
                                  <m:t>𝒴</m:t>
                                </m:r>
                              </m:sub>
                              <m:sup/>
                              <m:e>
                                <m:r>
                                  <m:rPr>
                                    <m:sty m:val="p"/>
                                  </m:rPr>
                                  <a:rPr kumimoji="1" lang="en-US" altLang="ja-JP" sz="2400">
                                    <a:solidFill>
                                      <a:schemeClr val="tx1"/>
                                    </a:solidFill>
                                    <a:latin typeface="Cambria Math" panose="02040503050406030204" pitchFamily="18" charset="0"/>
                                  </a:rPr>
                                  <m:t>exp</m:t>
                                </m:r>
                                <m:r>
                                  <a:rPr kumimoji="1" lang="en-US" altLang="ja-JP" sz="2400" i="1">
                                    <a:solidFill>
                                      <a:schemeClr val="tx1"/>
                                    </a:solidFill>
                                    <a:latin typeface="Cambria Math" panose="02040503050406030204" pitchFamily="18" charset="0"/>
                                  </a:rPr>
                                  <m:t>⁡(</m:t>
                                </m:r>
                                <m:sSubSup>
                                  <m:sSubSupPr>
                                    <m:ctrlPr>
                                      <a:rPr kumimoji="1" lang="en-US" altLang="ja-JP" sz="2400" i="1">
                                        <a:solidFill>
                                          <a:schemeClr val="tx1"/>
                                        </a:solidFill>
                                        <a:latin typeface="Cambria Math" panose="02040503050406030204" pitchFamily="18" charset="0"/>
                                      </a:rPr>
                                    </m:ctrlPr>
                                  </m:sSubSupPr>
                                  <m:e>
                                    <m:r>
                                      <a:rPr kumimoji="1" lang="en-US" altLang="ja-JP" sz="2400" b="1" i="1">
                                        <a:solidFill>
                                          <a:schemeClr val="tx1"/>
                                        </a:solidFill>
                                        <a:latin typeface="Cambria Math" panose="02040503050406030204" pitchFamily="18" charset="0"/>
                                      </a:rPr>
                                      <m:t>𝒘</m:t>
                                    </m:r>
                                  </m:e>
                                  <m:sub>
                                    <m:r>
                                      <a:rPr kumimoji="1" lang="en-US" altLang="ja-JP" sz="2400" i="1">
                                        <a:solidFill>
                                          <a:schemeClr val="tx1"/>
                                        </a:solidFill>
                                        <a:latin typeface="Cambria Math" panose="02040503050406030204" pitchFamily="18" charset="0"/>
                                      </a:rPr>
                                      <m:t>𝑦</m:t>
                                    </m:r>
                                    <m:r>
                                      <a:rPr kumimoji="1" lang="en-US" altLang="ja-JP" sz="2400" i="1">
                                        <a:solidFill>
                                          <a:schemeClr val="tx1"/>
                                        </a:solidFill>
                                        <a:latin typeface="Cambria Math" panose="02040503050406030204" pitchFamily="18" charset="0"/>
                                      </a:rPr>
                                      <m:t>′</m:t>
                                    </m:r>
                                  </m:sub>
                                  <m:sup>
                                    <m:r>
                                      <a:rPr kumimoji="1" lang="en-US" altLang="ja-JP" sz="2400" i="1">
                                        <a:solidFill>
                                          <a:schemeClr val="tx1"/>
                                        </a:solidFill>
                                        <a:latin typeface="Cambria Math" panose="02040503050406030204" pitchFamily="18" charset="0"/>
                                        <a:ea typeface="Cambria Math" panose="02040503050406030204" pitchFamily="18" charset="0"/>
                                      </a:rPr>
                                      <m:t>⊺</m:t>
                                    </m:r>
                                  </m:sup>
                                </m:sSubSup>
                                <m:r>
                                  <a:rPr kumimoji="1" lang="en-US" altLang="ja-JP" sz="2400" b="1" i="1">
                                    <a:solidFill>
                                      <a:schemeClr val="tx1"/>
                                    </a:solidFill>
                                    <a:latin typeface="Cambria Math" panose="02040503050406030204" pitchFamily="18" charset="0"/>
                                  </a:rPr>
                                  <m:t>𝒙</m:t>
                                </m:r>
                                <m:r>
                                  <a:rPr kumimoji="1" lang="en-US" altLang="ja-JP" sz="2400" i="1">
                                    <a:solidFill>
                                      <a:schemeClr val="tx1"/>
                                    </a:solidFill>
                                    <a:latin typeface="Cambria Math" panose="02040503050406030204" pitchFamily="18" charset="0"/>
                                  </a:rPr>
                                  <m:t>)</m:t>
                                </m:r>
                              </m:e>
                            </m:nary>
                          </m:den>
                        </m:f>
                      </m:oMath>
                    </m:oMathPara>
                  </a14:m>
                  <a:endParaRPr kumimoji="1" lang="en-US" altLang="ja-JP" sz="2400" dirty="0">
                    <a:solidFill>
                      <a:schemeClr val="tx1"/>
                    </a:solidFill>
                  </a:endParaRPr>
                </a:p>
              </p:txBody>
            </p:sp>
          </mc:Choice>
          <mc:Fallback xmlns="">
            <p:sp>
              <p:nvSpPr>
                <p:cNvPr id="108" name="四角形: 角を丸くする 107">
                  <a:extLst>
                    <a:ext uri="{FF2B5EF4-FFF2-40B4-BE49-F238E27FC236}">
                      <a16:creationId xmlns:a16="http://schemas.microsoft.com/office/drawing/2014/main" id="{DB157AB1-E2D0-4FE9-865E-A528AE6F5407}"/>
                    </a:ext>
                  </a:extLst>
                </p:cNvPr>
                <p:cNvSpPr>
                  <a:spLocks noRot="1" noChangeAspect="1" noMove="1" noResize="1" noEditPoints="1" noAdjustHandles="1" noChangeArrowheads="1" noChangeShapeType="1" noTextEdit="1"/>
                </p:cNvSpPr>
                <p:nvPr/>
              </p:nvSpPr>
              <p:spPr>
                <a:xfrm>
                  <a:off x="5140839" y="9474573"/>
                  <a:ext cx="4022272" cy="1227361"/>
                </a:xfrm>
                <a:prstGeom prst="roundRect">
                  <a:avLst/>
                </a:prstGeom>
                <a:blipFill>
                  <a:blip r:embed="rId11"/>
                  <a:stretch>
                    <a:fillRect/>
                  </a:stretch>
                </a:blipFill>
                <a:ln>
                  <a:noFill/>
                </a:ln>
              </p:spPr>
              <p:txBody>
                <a:bodyPr/>
                <a:lstStyle/>
                <a:p>
                  <a:r>
                    <a:rPr lang="ja-JP" altLang="en-US">
                      <a:noFill/>
                    </a:rPr>
                    <a:t> </a:t>
                  </a:r>
                </a:p>
              </p:txBody>
            </p:sp>
          </mc:Fallback>
        </mc:AlternateContent>
        <p:sp>
          <p:nvSpPr>
            <p:cNvPr id="109" name="テキスト ボックス 446">
              <a:extLst>
                <a:ext uri="{FF2B5EF4-FFF2-40B4-BE49-F238E27FC236}">
                  <a16:creationId xmlns:a16="http://schemas.microsoft.com/office/drawing/2014/main" id="{917EA6FC-8FC6-43BD-BE8A-0D2303F65566}"/>
                </a:ext>
              </a:extLst>
            </p:cNvPr>
            <p:cNvSpPr txBox="1"/>
            <p:nvPr/>
          </p:nvSpPr>
          <p:spPr>
            <a:xfrm>
              <a:off x="4791389" y="9447683"/>
              <a:ext cx="1847088" cy="5289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確率</a:t>
              </a: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136" name="四角形: 角を丸くする 135">
              <a:extLst>
                <a:ext uri="{FF2B5EF4-FFF2-40B4-BE49-F238E27FC236}">
                  <a16:creationId xmlns:a16="http://schemas.microsoft.com/office/drawing/2014/main" id="{E8B9A27E-811E-4874-9257-72690CC47F14}"/>
                </a:ext>
              </a:extLst>
            </p:cNvPr>
            <p:cNvSpPr/>
            <p:nvPr/>
          </p:nvSpPr>
          <p:spPr>
            <a:xfrm>
              <a:off x="6590018" y="9563046"/>
              <a:ext cx="2480400" cy="1227361"/>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grpSp>
      <p:pic>
        <p:nvPicPr>
          <p:cNvPr id="9218" name="Picture 2" descr="重役会議">
            <a:extLst>
              <a:ext uri="{FF2B5EF4-FFF2-40B4-BE49-F238E27FC236}">
                <a16:creationId xmlns:a16="http://schemas.microsoft.com/office/drawing/2014/main" id="{85901C56-C21A-4C9F-95CA-92477EEEA0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04987" y="9385031"/>
            <a:ext cx="3515908" cy="248986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グループ化 14">
            <a:extLst>
              <a:ext uri="{FF2B5EF4-FFF2-40B4-BE49-F238E27FC236}">
                <a16:creationId xmlns:a16="http://schemas.microsoft.com/office/drawing/2014/main" id="{903DC2A7-404B-4B4E-BC49-812058FDB379}"/>
              </a:ext>
            </a:extLst>
          </p:cNvPr>
          <p:cNvGrpSpPr/>
          <p:nvPr/>
        </p:nvGrpSpPr>
        <p:grpSpPr>
          <a:xfrm>
            <a:off x="311819" y="10503976"/>
            <a:ext cx="13157763" cy="2926761"/>
            <a:chOff x="311819" y="10503976"/>
            <a:chExt cx="13157763" cy="2926761"/>
          </a:xfrm>
        </p:grpSpPr>
        <p:pic>
          <p:nvPicPr>
            <p:cNvPr id="18" name="図 17">
              <a:extLst>
                <a:ext uri="{FF2B5EF4-FFF2-40B4-BE49-F238E27FC236}">
                  <a16:creationId xmlns:a16="http://schemas.microsoft.com/office/drawing/2014/main" id="{CE1894F6-BDD0-419F-ADBE-1171F2B40E13}"/>
                </a:ext>
              </a:extLst>
            </p:cNvPr>
            <p:cNvPicPr>
              <a:picLocks noChangeAspect="1"/>
            </p:cNvPicPr>
            <p:nvPr/>
          </p:nvPicPr>
          <p:blipFill>
            <a:blip r:embed="rId13"/>
            <a:stretch>
              <a:fillRect/>
            </a:stretch>
          </p:blipFill>
          <p:spPr>
            <a:xfrm>
              <a:off x="429541" y="11351865"/>
              <a:ext cx="4589305" cy="1039088"/>
            </a:xfrm>
            <a:prstGeom prst="rect">
              <a:avLst/>
            </a:prstGeom>
          </p:spPr>
        </p:pic>
        <p:pic>
          <p:nvPicPr>
            <p:cNvPr id="19" name="図 18">
              <a:extLst>
                <a:ext uri="{FF2B5EF4-FFF2-40B4-BE49-F238E27FC236}">
                  <a16:creationId xmlns:a16="http://schemas.microsoft.com/office/drawing/2014/main" id="{427A1144-CFAB-409C-BF10-58F947385126}"/>
                </a:ext>
              </a:extLst>
            </p:cNvPr>
            <p:cNvPicPr>
              <a:picLocks noChangeAspect="1"/>
            </p:cNvPicPr>
            <p:nvPr/>
          </p:nvPicPr>
          <p:blipFill>
            <a:blip r:embed="rId14"/>
            <a:stretch>
              <a:fillRect/>
            </a:stretch>
          </p:blipFill>
          <p:spPr>
            <a:xfrm>
              <a:off x="5873012" y="11615823"/>
              <a:ext cx="1545403" cy="511172"/>
            </a:xfrm>
            <a:prstGeom prst="rect">
              <a:avLst/>
            </a:prstGeom>
          </p:spPr>
        </p:pic>
        <p:sp>
          <p:nvSpPr>
            <p:cNvPr id="129" name="テキスト ボックス 446">
              <a:extLst>
                <a:ext uri="{FF2B5EF4-FFF2-40B4-BE49-F238E27FC236}">
                  <a16:creationId xmlns:a16="http://schemas.microsoft.com/office/drawing/2014/main" id="{989D6E20-5DD2-4CB3-8F7D-4C486A0E8865}"/>
                </a:ext>
              </a:extLst>
            </p:cNvPr>
            <p:cNvSpPr txBox="1"/>
            <p:nvPr/>
          </p:nvSpPr>
          <p:spPr>
            <a:xfrm>
              <a:off x="7539300" y="11598995"/>
              <a:ext cx="914801" cy="5448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(6.3)</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131" name="テキスト ボックス 446">
              <a:extLst>
                <a:ext uri="{FF2B5EF4-FFF2-40B4-BE49-F238E27FC236}">
                  <a16:creationId xmlns:a16="http://schemas.microsoft.com/office/drawing/2014/main" id="{DAE04609-78F0-463A-8A44-D529FE94A1E1}"/>
                </a:ext>
              </a:extLst>
            </p:cNvPr>
            <p:cNvSpPr txBox="1"/>
            <p:nvPr/>
          </p:nvSpPr>
          <p:spPr>
            <a:xfrm>
              <a:off x="4958210" y="11598995"/>
              <a:ext cx="914801" cy="5448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(6.5)</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37" name="四角形: 角を丸くする 136">
                  <a:extLst>
                    <a:ext uri="{FF2B5EF4-FFF2-40B4-BE49-F238E27FC236}">
                      <a16:creationId xmlns:a16="http://schemas.microsoft.com/office/drawing/2014/main" id="{A83C5B77-3D58-41DE-B2BE-609E9E7525E2}"/>
                    </a:ext>
                  </a:extLst>
                </p:cNvPr>
                <p:cNvSpPr/>
                <p:nvPr/>
              </p:nvSpPr>
              <p:spPr>
                <a:xfrm>
                  <a:off x="427348" y="12947820"/>
                  <a:ext cx="7330343" cy="4829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kumimoji="1" lang="en-US" altLang="ja-JP" sz="2400" b="1" i="1" smtClean="0">
                            <a:solidFill>
                              <a:schemeClr val="tx1"/>
                            </a:solidFill>
                            <a:latin typeface="Cambria Math" panose="02040503050406030204" pitchFamily="18" charset="0"/>
                          </a:rPr>
                          <m:t>𝒑</m:t>
                        </m:r>
                        <m:r>
                          <a:rPr kumimoji="1" lang="en-US" altLang="ja-JP" sz="2400" b="0" i="1" smtClean="0">
                            <a:solidFill>
                              <a:schemeClr val="tx1"/>
                            </a:solidFill>
                            <a:latin typeface="Cambria Math" panose="02040503050406030204" pitchFamily="18" charset="0"/>
                          </a:rPr>
                          <m:t>=</m:t>
                        </m:r>
                        <m:r>
                          <a:rPr kumimoji="1" lang="en-US" altLang="ja-JP" sz="2400" b="0" i="1" smtClean="0">
                            <a:solidFill>
                              <a:schemeClr val="tx1"/>
                            </a:solidFill>
                            <a:latin typeface="Cambria Math" panose="02040503050406030204" pitchFamily="18" charset="0"/>
                          </a:rPr>
                          <m:t>𝜎</m:t>
                        </m:r>
                        <m:d>
                          <m:dPr>
                            <m:ctrlPr>
                              <a:rPr kumimoji="1" lang="en-US" altLang="ja-JP" sz="2400" b="0" i="1" smtClean="0">
                                <a:solidFill>
                                  <a:schemeClr val="tx1"/>
                                </a:solidFill>
                                <a:latin typeface="Cambria Math" panose="02040503050406030204" pitchFamily="18" charset="0"/>
                              </a:rPr>
                            </m:ctrlPr>
                          </m:dPr>
                          <m:e>
                            <m:r>
                              <a:rPr kumimoji="1" lang="en-US" altLang="ja-JP" sz="2400" b="1" i="1" smtClean="0">
                                <a:solidFill>
                                  <a:schemeClr val="tx1"/>
                                </a:solidFill>
                                <a:latin typeface="Cambria Math" panose="02040503050406030204" pitchFamily="18" charset="0"/>
                              </a:rPr>
                              <m:t>𝒂</m:t>
                            </m:r>
                          </m:e>
                        </m:d>
                        <m:r>
                          <a:rPr kumimoji="1" lang="en-US" altLang="ja-JP" sz="2400" b="0" i="1" smtClean="0">
                            <a:solidFill>
                              <a:schemeClr val="tx1"/>
                            </a:solidFill>
                            <a:latin typeface="Cambria Math" panose="02040503050406030204" pitchFamily="18" charset="0"/>
                          </a:rPr>
                          <m:t>=</m:t>
                        </m:r>
                        <m:r>
                          <a:rPr kumimoji="1" lang="en-US" altLang="ja-JP" sz="2400" b="0" i="1" smtClean="0">
                            <a:solidFill>
                              <a:schemeClr val="tx1"/>
                            </a:solidFill>
                            <a:latin typeface="Cambria Math" panose="02040503050406030204" pitchFamily="18" charset="0"/>
                          </a:rPr>
                          <m:t>𝜎</m:t>
                        </m:r>
                        <m:d>
                          <m:dPr>
                            <m:ctrlPr>
                              <a:rPr kumimoji="1" lang="en-US" altLang="ja-JP" sz="2400" b="0" i="1" smtClean="0">
                                <a:solidFill>
                                  <a:schemeClr val="tx1"/>
                                </a:solidFill>
                                <a:latin typeface="Cambria Math" panose="02040503050406030204" pitchFamily="18" charset="0"/>
                              </a:rPr>
                            </m:ctrlPr>
                          </m:dPr>
                          <m:e>
                            <m:r>
                              <a:rPr kumimoji="1" lang="en-US" altLang="ja-JP" sz="2400" b="1" i="1" smtClean="0">
                                <a:solidFill>
                                  <a:schemeClr val="tx1"/>
                                </a:solidFill>
                                <a:latin typeface="Cambria Math" panose="02040503050406030204" pitchFamily="18" charset="0"/>
                              </a:rPr>
                              <m:t>𝑾𝒙</m:t>
                            </m:r>
                          </m:e>
                        </m:d>
                      </m:oMath>
                    </m:oMathPara>
                  </a14:m>
                  <a:endParaRPr kumimoji="1" lang="en-US" altLang="ja-JP" sz="2400" b="1" dirty="0">
                    <a:solidFill>
                      <a:schemeClr val="tx1"/>
                    </a:solidFill>
                  </a:endParaRPr>
                </a:p>
              </p:txBody>
            </p:sp>
          </mc:Choice>
          <mc:Fallback xmlns="">
            <p:sp>
              <p:nvSpPr>
                <p:cNvPr id="137" name="四角形: 角を丸くする 136">
                  <a:extLst>
                    <a:ext uri="{FF2B5EF4-FFF2-40B4-BE49-F238E27FC236}">
                      <a16:creationId xmlns:a16="http://schemas.microsoft.com/office/drawing/2014/main" id="{A83C5B77-3D58-41DE-B2BE-609E9E7525E2}"/>
                    </a:ext>
                  </a:extLst>
                </p:cNvPr>
                <p:cNvSpPr>
                  <a:spLocks noRot="1" noChangeAspect="1" noMove="1" noResize="1" noEditPoints="1" noAdjustHandles="1" noChangeArrowheads="1" noChangeShapeType="1" noTextEdit="1"/>
                </p:cNvSpPr>
                <p:nvPr/>
              </p:nvSpPr>
              <p:spPr>
                <a:xfrm>
                  <a:off x="427348" y="12947820"/>
                  <a:ext cx="7330343" cy="482917"/>
                </a:xfrm>
                <a:prstGeom prst="roundRect">
                  <a:avLst/>
                </a:prstGeom>
                <a:blipFill>
                  <a:blip r:embed="rId15"/>
                  <a:stretch>
                    <a:fillRect b="-8861"/>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AFD8925B-C723-4727-A49B-8B8CF6C3A0C0}"/>
                    </a:ext>
                  </a:extLst>
                </p:cNvPr>
                <p:cNvSpPr/>
                <p:nvPr/>
              </p:nvSpPr>
              <p:spPr>
                <a:xfrm>
                  <a:off x="427347" y="12349832"/>
                  <a:ext cx="12853700" cy="405880"/>
                </a:xfrm>
                <a:prstGeom prst="rect">
                  <a:avLst/>
                </a:prstGeom>
              </p:spPr>
              <p:txBody>
                <a:bodyPr wrap="square">
                  <a:spAutoFit/>
                </a:bodyPr>
                <a:lstStyle/>
                <a:p>
                  <a:r>
                    <a:rPr kumimoji="1" lang="ja-JP" altLang="en-US" sz="2000" dirty="0">
                      <a:latin typeface="あずきフォント" panose="02000609000000000000" pitchFamily="1" charset="-128"/>
                      <a:ea typeface="あずきフォント" panose="02000609000000000000" pitchFamily="1" charset="-128"/>
                    </a:rPr>
                    <a:t>確率分布</a:t>
                  </a:r>
                  <a14:m>
                    <m:oMath xmlns:m="http://schemas.openxmlformats.org/officeDocument/2006/math">
                      <m:r>
                        <a:rPr kumimoji="1" lang="en-US" altLang="ja-JP" sz="2000" b="1" i="1">
                          <a:latin typeface="Cambria Math" panose="02040503050406030204" pitchFamily="18" charset="0"/>
                        </a:rPr>
                        <m:t>𝒑</m:t>
                      </m:r>
                    </m:oMath>
                  </a14:m>
                  <a:r>
                    <a:rPr kumimoji="1" lang="ja-JP" altLang="en-US" sz="2000" dirty="0">
                      <a:latin typeface="あずきフォント" panose="02000609000000000000" pitchFamily="1" charset="-128"/>
                      <a:ea typeface="あずきフォント" panose="02000609000000000000" pitchFamily="1" charset="-128"/>
                    </a:rPr>
                    <a:t>を</a:t>
                  </a:r>
                  <a14:m>
                    <m:oMath xmlns:m="http://schemas.openxmlformats.org/officeDocument/2006/math">
                      <m:r>
                        <a:rPr kumimoji="1" lang="en-US" altLang="ja-JP" sz="2000" b="1" i="1">
                          <a:latin typeface="Cambria Math" panose="02040503050406030204" pitchFamily="18" charset="0"/>
                        </a:rPr>
                        <m:t>𝒑</m:t>
                      </m:r>
                      <m:r>
                        <a:rPr kumimoji="1" lang="en-US" altLang="ja-JP" sz="2000" b="0" i="1">
                          <a:latin typeface="Cambria Math" panose="02040503050406030204" pitchFamily="18" charset="0"/>
                        </a:rPr>
                        <m:t>∈</m:t>
                      </m:r>
                      <m:sSup>
                        <m:sSupPr>
                          <m:ctrlPr>
                            <a:rPr kumimoji="1" lang="en-US" altLang="ja-JP" sz="2000" i="1">
                              <a:latin typeface="Cambria Math" panose="02040503050406030204" pitchFamily="18" charset="0"/>
                              <a:ea typeface="Cambria Math" panose="02040503050406030204" pitchFamily="18" charset="0"/>
                            </a:rPr>
                          </m:ctrlPr>
                        </m:sSupPr>
                        <m:e>
                          <m:r>
                            <a:rPr kumimoji="1" lang="en-US" altLang="ja-JP" sz="2000" b="0" i="1">
                              <a:latin typeface="Cambria Math" panose="02040503050406030204" pitchFamily="18" charset="0"/>
                              <a:ea typeface="Cambria Math" panose="02040503050406030204" pitchFamily="18" charset="0"/>
                            </a:rPr>
                            <m:t>ℝ</m:t>
                          </m:r>
                        </m:e>
                        <m:sup>
                          <m:r>
                            <a:rPr kumimoji="1" lang="en-US" altLang="ja-JP" sz="2000" b="0" i="1">
                              <a:latin typeface="Cambria Math" panose="02040503050406030204" pitchFamily="18" charset="0"/>
                              <a:ea typeface="Cambria Math" panose="02040503050406030204" pitchFamily="18" charset="0"/>
                            </a:rPr>
                            <m:t>𝐾</m:t>
                          </m:r>
                        </m:sup>
                      </m:sSup>
                    </m:oMath>
                  </a14:m>
                  <a:r>
                    <a:rPr kumimoji="1" lang="ja-JP" altLang="en-US" sz="2000" dirty="0">
                      <a:latin typeface="あずきフォント" panose="02000609000000000000" pitchFamily="1" charset="-128"/>
                      <a:ea typeface="あずきフォント" panose="02000609000000000000" pitchFamily="1" charset="-128"/>
                    </a:rPr>
                    <a:t>、クラスごとの重み</a:t>
                  </a:r>
                  <a14:m>
                    <m:oMath xmlns:m="http://schemas.openxmlformats.org/officeDocument/2006/math">
                      <m:sSubSup>
                        <m:sSubSupPr>
                          <m:ctrlPr>
                            <a:rPr kumimoji="1" lang="en-US" altLang="ja-JP" sz="2000" i="1">
                              <a:latin typeface="Cambria Math" panose="02040503050406030204" pitchFamily="18" charset="0"/>
                            </a:rPr>
                          </m:ctrlPr>
                        </m:sSubSupPr>
                        <m:e>
                          <m:r>
                            <a:rPr kumimoji="1" lang="en-US" altLang="ja-JP" sz="2000" b="1" i="1">
                              <a:latin typeface="Cambria Math" panose="02040503050406030204" pitchFamily="18" charset="0"/>
                            </a:rPr>
                            <m:t>𝒘</m:t>
                          </m:r>
                        </m:e>
                        <m:sub>
                          <m:r>
                            <a:rPr kumimoji="1" lang="en-US" altLang="ja-JP" sz="2000" b="0" i="1" smtClean="0">
                              <a:latin typeface="Cambria Math" panose="02040503050406030204" pitchFamily="18" charset="0"/>
                            </a:rPr>
                            <m:t>1</m:t>
                          </m:r>
                        </m:sub>
                        <m:sup>
                          <m:r>
                            <a:rPr kumimoji="1" lang="en-US" altLang="ja-JP" sz="2000" i="1">
                              <a:latin typeface="Cambria Math" panose="02040503050406030204" pitchFamily="18" charset="0"/>
                              <a:ea typeface="Cambria Math" panose="02040503050406030204" pitchFamily="18" charset="0"/>
                            </a:rPr>
                            <m:t>⊺</m:t>
                          </m:r>
                        </m:sup>
                      </m:sSubSup>
                      <m:r>
                        <a:rPr kumimoji="1" lang="en-US" altLang="ja-JP" sz="2000" b="0" i="1" smtClean="0">
                          <a:latin typeface="Cambria Math" panose="02040503050406030204" pitchFamily="18" charset="0"/>
                          <a:ea typeface="Cambria Math" panose="02040503050406030204" pitchFamily="18" charset="0"/>
                        </a:rPr>
                        <m:t>,</m:t>
                      </m:r>
                      <m:sSubSup>
                        <m:sSubSupPr>
                          <m:ctrlPr>
                            <a:rPr kumimoji="1" lang="en-US" altLang="ja-JP" sz="2000" i="1">
                              <a:latin typeface="Cambria Math" panose="02040503050406030204" pitchFamily="18" charset="0"/>
                            </a:rPr>
                          </m:ctrlPr>
                        </m:sSubSupPr>
                        <m:e>
                          <m:r>
                            <a:rPr kumimoji="1" lang="en-US" altLang="ja-JP" sz="2000" b="1" i="1">
                              <a:latin typeface="Cambria Math" panose="02040503050406030204" pitchFamily="18" charset="0"/>
                            </a:rPr>
                            <m:t>𝒘</m:t>
                          </m:r>
                        </m:e>
                        <m:sub>
                          <m:r>
                            <a:rPr kumimoji="1" lang="en-US" altLang="ja-JP" sz="2000" b="0" i="1" smtClean="0">
                              <a:latin typeface="Cambria Math" panose="02040503050406030204" pitchFamily="18" charset="0"/>
                            </a:rPr>
                            <m:t>2</m:t>
                          </m:r>
                        </m:sub>
                        <m:sup>
                          <m:r>
                            <a:rPr kumimoji="1" lang="en-US" altLang="ja-JP" sz="2000" i="1">
                              <a:latin typeface="Cambria Math" panose="02040503050406030204" pitchFamily="18" charset="0"/>
                              <a:ea typeface="Cambria Math" panose="02040503050406030204" pitchFamily="18" charset="0"/>
                            </a:rPr>
                            <m:t>⊺</m:t>
                          </m:r>
                        </m:sup>
                      </m:sSubSup>
                      <m:r>
                        <a:rPr kumimoji="1" lang="en-US" altLang="ja-JP" sz="2000" i="1">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ea typeface="Cambria Math" panose="02040503050406030204" pitchFamily="18" charset="0"/>
                        </a:rPr>
                        <m:t>…,</m:t>
                      </m:r>
                      <m:sSubSup>
                        <m:sSubSupPr>
                          <m:ctrlPr>
                            <a:rPr kumimoji="1" lang="en-US" altLang="ja-JP" sz="2000" i="1">
                              <a:latin typeface="Cambria Math" panose="02040503050406030204" pitchFamily="18" charset="0"/>
                            </a:rPr>
                          </m:ctrlPr>
                        </m:sSubSupPr>
                        <m:e>
                          <m:r>
                            <a:rPr kumimoji="1" lang="en-US" altLang="ja-JP" sz="2000" b="1" i="1">
                              <a:latin typeface="Cambria Math" panose="02040503050406030204" pitchFamily="18" charset="0"/>
                            </a:rPr>
                            <m:t>𝒘</m:t>
                          </m:r>
                        </m:e>
                        <m:sub>
                          <m:r>
                            <a:rPr kumimoji="1" lang="en-US" altLang="ja-JP" sz="2000" b="0" i="1" smtClean="0">
                              <a:latin typeface="Cambria Math" panose="02040503050406030204" pitchFamily="18" charset="0"/>
                            </a:rPr>
                            <m:t>𝐾</m:t>
                          </m:r>
                        </m:sub>
                        <m:sup>
                          <m:r>
                            <a:rPr kumimoji="1" lang="en-US" altLang="ja-JP" sz="2000" i="1">
                              <a:latin typeface="Cambria Math" panose="02040503050406030204" pitchFamily="18" charset="0"/>
                              <a:ea typeface="Cambria Math" panose="02040503050406030204" pitchFamily="18" charset="0"/>
                            </a:rPr>
                            <m:t>⊺</m:t>
                          </m:r>
                        </m:sup>
                      </m:sSubSup>
                      <m:r>
                        <a:rPr kumimoji="1" lang="en-US" altLang="ja-JP" sz="2000" b="0" i="1" smtClean="0">
                          <a:latin typeface="Cambria Math" panose="02040503050406030204" pitchFamily="18" charset="0"/>
                          <a:ea typeface="Cambria Math" panose="02040503050406030204" pitchFamily="18" charset="0"/>
                        </a:rPr>
                        <m:t>∈</m:t>
                      </m:r>
                      <m:sSup>
                        <m:sSupPr>
                          <m:ctrlPr>
                            <a:rPr kumimoji="1" lang="en-US" altLang="ja-JP" sz="2000" i="1">
                              <a:latin typeface="Cambria Math" panose="02040503050406030204" pitchFamily="18" charset="0"/>
                              <a:ea typeface="Cambria Math" panose="02040503050406030204" pitchFamily="18" charset="0"/>
                            </a:rPr>
                          </m:ctrlPr>
                        </m:sSupPr>
                        <m:e>
                          <m:r>
                            <a:rPr kumimoji="1" lang="en-US" altLang="ja-JP" sz="2000" i="1">
                              <a:latin typeface="Cambria Math" panose="02040503050406030204" pitchFamily="18" charset="0"/>
                              <a:ea typeface="Cambria Math" panose="02040503050406030204" pitchFamily="18" charset="0"/>
                            </a:rPr>
                            <m:t>ℝ</m:t>
                          </m:r>
                        </m:e>
                        <m:sup>
                          <m:r>
                            <a:rPr kumimoji="1" lang="en-US" altLang="ja-JP" sz="2000" i="1">
                              <a:latin typeface="Cambria Math" panose="02040503050406030204" pitchFamily="18" charset="0"/>
                              <a:ea typeface="Cambria Math" panose="02040503050406030204" pitchFamily="18" charset="0"/>
                            </a:rPr>
                            <m:t>𝑑</m:t>
                          </m:r>
                        </m:sup>
                      </m:sSup>
                    </m:oMath>
                  </a14:m>
                  <a:r>
                    <a:rPr kumimoji="1" lang="ja-JP" altLang="en-US" sz="2000" dirty="0">
                      <a:latin typeface="あずきフォント" panose="02000609000000000000" pitchFamily="1" charset="-128"/>
                      <a:ea typeface="あずきフォント" panose="02000609000000000000" pitchFamily="1" charset="-128"/>
                    </a:rPr>
                    <a:t>を縦に並べ</a:t>
                  </a:r>
                  <a14:m>
                    <m:oMath xmlns:m="http://schemas.openxmlformats.org/officeDocument/2006/math">
                      <m:r>
                        <a:rPr kumimoji="1" lang="en-US" altLang="ja-JP" sz="2000" b="1" i="1">
                          <a:latin typeface="Cambria Math" panose="02040503050406030204" pitchFamily="18" charset="0"/>
                        </a:rPr>
                        <m:t>𝑾</m:t>
                      </m:r>
                      <m:r>
                        <a:rPr kumimoji="1" lang="en-US" altLang="ja-JP" sz="2000" b="0" i="1">
                          <a:latin typeface="Cambria Math" panose="02040503050406030204" pitchFamily="18" charset="0"/>
                        </a:rPr>
                        <m:t>∈</m:t>
                      </m:r>
                      <m:sSup>
                        <m:sSupPr>
                          <m:ctrlPr>
                            <a:rPr kumimoji="1" lang="en-US" altLang="ja-JP" sz="2000" i="1">
                              <a:latin typeface="Cambria Math" panose="02040503050406030204" pitchFamily="18" charset="0"/>
                              <a:ea typeface="Cambria Math" panose="02040503050406030204" pitchFamily="18" charset="0"/>
                            </a:rPr>
                          </m:ctrlPr>
                        </m:sSupPr>
                        <m:e>
                          <m:r>
                            <a:rPr kumimoji="1" lang="en-US" altLang="ja-JP" sz="2000" b="0" i="1">
                              <a:latin typeface="Cambria Math" panose="02040503050406030204" pitchFamily="18" charset="0"/>
                              <a:ea typeface="Cambria Math" panose="02040503050406030204" pitchFamily="18" charset="0"/>
                            </a:rPr>
                            <m:t>ℝ</m:t>
                          </m:r>
                        </m:e>
                        <m:sup>
                          <m:r>
                            <a:rPr kumimoji="1" lang="en-US" altLang="ja-JP" sz="2000" b="0" i="1">
                              <a:latin typeface="Cambria Math" panose="02040503050406030204" pitchFamily="18" charset="0"/>
                              <a:ea typeface="Cambria Math" panose="02040503050406030204" pitchFamily="18" charset="0"/>
                            </a:rPr>
                            <m:t>𝐾</m:t>
                          </m:r>
                          <m:r>
                            <a:rPr kumimoji="1" lang="en-US" altLang="ja-JP" sz="2000" b="0" i="1">
                              <a:latin typeface="Cambria Math" panose="02040503050406030204" pitchFamily="18" charset="0"/>
                              <a:ea typeface="Cambria Math" panose="02040503050406030204" pitchFamily="18" charset="0"/>
                            </a:rPr>
                            <m:t> </m:t>
                          </m:r>
                          <m:r>
                            <a:rPr kumimoji="1" lang="en-US" altLang="ja-JP" sz="2000" b="0" i="1">
                              <a:latin typeface="Cambria Math" panose="02040503050406030204" pitchFamily="18" charset="0"/>
                              <a:ea typeface="Cambria Math" panose="02040503050406030204" pitchFamily="18" charset="0"/>
                            </a:rPr>
                            <m:t>𝑥</m:t>
                          </m:r>
                          <m:r>
                            <a:rPr kumimoji="1" lang="en-US" altLang="ja-JP" sz="2000" b="0" i="1">
                              <a:latin typeface="Cambria Math" panose="02040503050406030204" pitchFamily="18" charset="0"/>
                              <a:ea typeface="Cambria Math" panose="02040503050406030204" pitchFamily="18" charset="0"/>
                            </a:rPr>
                            <m:t> </m:t>
                          </m:r>
                          <m:r>
                            <a:rPr kumimoji="1" lang="en-US" altLang="ja-JP" sz="2000" b="0" i="1">
                              <a:latin typeface="Cambria Math" panose="02040503050406030204" pitchFamily="18" charset="0"/>
                              <a:ea typeface="Cambria Math" panose="02040503050406030204" pitchFamily="18" charset="0"/>
                            </a:rPr>
                            <m:t>𝑑</m:t>
                          </m:r>
                        </m:sup>
                      </m:sSup>
                    </m:oMath>
                  </a14:m>
                  <a:r>
                    <a:rPr kumimoji="1" lang="ja-JP" altLang="en-US" sz="2000" dirty="0">
                      <a:latin typeface="あずきフォント" panose="02000609000000000000" pitchFamily="1" charset="-128"/>
                      <a:ea typeface="あずきフォント" panose="02000609000000000000" pitchFamily="1" charset="-128"/>
                    </a:rPr>
                    <a:t>とすると、次のように書ける。</a:t>
                  </a:r>
                  <a:endParaRPr kumimoji="1" lang="en-US" altLang="ja-JP" sz="2000" dirty="0">
                    <a:latin typeface="あずきフォント" panose="02000609000000000000" pitchFamily="1" charset="-128"/>
                    <a:ea typeface="あずきフォント" panose="02000609000000000000" pitchFamily="1" charset="-128"/>
                  </a:endParaRPr>
                </a:p>
              </p:txBody>
            </p:sp>
          </mc:Choice>
          <mc:Fallback xmlns="">
            <p:sp>
              <p:nvSpPr>
                <p:cNvPr id="24" name="正方形/長方形 23">
                  <a:extLst>
                    <a:ext uri="{FF2B5EF4-FFF2-40B4-BE49-F238E27FC236}">
                      <a16:creationId xmlns:a16="http://schemas.microsoft.com/office/drawing/2014/main" id="{AFD8925B-C723-4727-A49B-8B8CF6C3A0C0}"/>
                    </a:ext>
                  </a:extLst>
                </p:cNvPr>
                <p:cNvSpPr>
                  <a:spLocks noRot="1" noChangeAspect="1" noMove="1" noResize="1" noEditPoints="1" noAdjustHandles="1" noChangeArrowheads="1" noChangeShapeType="1" noTextEdit="1"/>
                </p:cNvSpPr>
                <p:nvPr/>
              </p:nvSpPr>
              <p:spPr>
                <a:xfrm>
                  <a:off x="427347" y="12349832"/>
                  <a:ext cx="12853700" cy="405880"/>
                </a:xfrm>
                <a:prstGeom prst="rect">
                  <a:avLst/>
                </a:prstGeom>
                <a:blipFill>
                  <a:blip r:embed="rId16"/>
                  <a:stretch>
                    <a:fillRect l="-474" t="-10606" r="-427"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 name="正方形/長方形 138">
                  <a:extLst>
                    <a:ext uri="{FF2B5EF4-FFF2-40B4-BE49-F238E27FC236}">
                      <a16:creationId xmlns:a16="http://schemas.microsoft.com/office/drawing/2014/main" id="{BA4DE9AF-1135-4DC0-9AA8-23E309CC5636}"/>
                    </a:ext>
                  </a:extLst>
                </p:cNvPr>
                <p:cNvSpPr/>
                <p:nvPr/>
              </p:nvSpPr>
              <p:spPr>
                <a:xfrm>
                  <a:off x="3269174" y="12975582"/>
                  <a:ext cx="10200408" cy="400110"/>
                </a:xfrm>
                <a:prstGeom prst="rect">
                  <a:avLst/>
                </a:prstGeom>
              </p:spPr>
              <p:txBody>
                <a:bodyPr wrap="square">
                  <a:spAutoFit/>
                </a:bodyPr>
                <a:lstStyle/>
                <a:p>
                  <a14:m>
                    <m:oMath xmlns:m="http://schemas.openxmlformats.org/officeDocument/2006/math">
                      <m:r>
                        <a:rPr kumimoji="1" lang="en-US" altLang="ja-JP" sz="2000" b="1" i="1" smtClean="0">
                          <a:latin typeface="Cambria Math" panose="02040503050406030204" pitchFamily="18" charset="0"/>
                        </a:rPr>
                        <m:t>𝒑</m:t>
                      </m:r>
                      <m:r>
                        <a:rPr kumimoji="1" lang="en-US" altLang="ja-JP" sz="2000" b="0" i="1">
                          <a:latin typeface="Cambria Math" panose="02040503050406030204" pitchFamily="18" charset="0"/>
                        </a:rPr>
                        <m:t>∈</m:t>
                      </m:r>
                      <m:sSup>
                        <m:sSupPr>
                          <m:ctrlPr>
                            <a:rPr kumimoji="1" lang="en-US" altLang="ja-JP" sz="2000" i="1">
                              <a:latin typeface="Cambria Math" panose="02040503050406030204" pitchFamily="18" charset="0"/>
                              <a:ea typeface="Cambria Math" panose="02040503050406030204" pitchFamily="18" charset="0"/>
                            </a:rPr>
                          </m:ctrlPr>
                        </m:sSupPr>
                        <m:e>
                          <m:r>
                            <a:rPr kumimoji="1" lang="en-US" altLang="ja-JP" sz="2000" b="0" i="1">
                              <a:latin typeface="Cambria Math" panose="02040503050406030204" pitchFamily="18" charset="0"/>
                              <a:ea typeface="Cambria Math" panose="02040503050406030204" pitchFamily="18" charset="0"/>
                            </a:rPr>
                            <m:t>ℝ</m:t>
                          </m:r>
                        </m:e>
                        <m:sup>
                          <m:r>
                            <a:rPr kumimoji="1" lang="en-US" altLang="ja-JP" sz="2000" b="0" i="1">
                              <a:latin typeface="Cambria Math" panose="02040503050406030204" pitchFamily="18" charset="0"/>
                              <a:ea typeface="Cambria Math" panose="02040503050406030204" pitchFamily="18" charset="0"/>
                            </a:rPr>
                            <m:t>𝐾</m:t>
                          </m:r>
                        </m:sup>
                      </m:sSup>
                    </m:oMath>
                  </a14:m>
                  <a:r>
                    <a:rPr kumimoji="1" lang="ja-JP" altLang="en-US" sz="2000" dirty="0">
                      <a:latin typeface="あずきフォント" panose="02000609000000000000" pitchFamily="1" charset="-128"/>
                      <a:ea typeface="あずきフォント" panose="02000609000000000000" pitchFamily="1" charset="-128"/>
                    </a:rPr>
                    <a:t>にあわせ</a:t>
                  </a:r>
                  <a:r>
                    <a:rPr kumimoji="1" lang="en-US" altLang="ja-JP" sz="2000" b="1" dirty="0"/>
                    <a:t> </a:t>
                  </a:r>
                  <a14:m>
                    <m:oMath xmlns:m="http://schemas.openxmlformats.org/officeDocument/2006/math">
                      <m:sSub>
                        <m:sSubPr>
                          <m:ctrlPr>
                            <a:rPr kumimoji="1" lang="en-US" altLang="ja-JP" sz="2000" b="1" i="1" smtClean="0">
                              <a:latin typeface="Cambria Math" panose="02040503050406030204" pitchFamily="18" charset="0"/>
                            </a:rPr>
                          </m:ctrlPr>
                        </m:sSubPr>
                        <m:e>
                          <m:r>
                            <m:rPr>
                              <m:sty m:val="p"/>
                            </m:rPr>
                            <a:rPr kumimoji="1" lang="en-US" altLang="ja-JP" sz="2000" b="0" i="1">
                              <a:latin typeface="Cambria Math" panose="02040503050406030204" pitchFamily="18" charset="0"/>
                            </a:rPr>
                            <m:t>y</m:t>
                          </m:r>
                        </m:e>
                        <m:sub>
                          <m:r>
                            <a:rPr kumimoji="1" lang="en-US" altLang="ja-JP" sz="2000" b="1" i="0" smtClean="0">
                              <a:latin typeface="Cambria Math" panose="02040503050406030204" pitchFamily="18" charset="0"/>
                            </a:rPr>
                            <m:t>𝐤</m:t>
                          </m:r>
                        </m:sub>
                      </m:sSub>
                      <m:r>
                        <a:rPr kumimoji="1" lang="en-US" altLang="ja-JP" sz="2000" b="1" i="1" smtClean="0">
                          <a:latin typeface="Cambria Math" panose="02040503050406030204" pitchFamily="18" charset="0"/>
                        </a:rPr>
                        <m:t>∈</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0</m:t>
                      </m:r>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1</m:t>
                      </m:r>
                      <m:r>
                        <a:rPr kumimoji="1" lang="en-US" altLang="ja-JP" sz="2000" b="0" i="1" smtClean="0">
                          <a:latin typeface="Cambria Math" panose="02040503050406030204" pitchFamily="18" charset="0"/>
                        </a:rPr>
                        <m:t>}</m:t>
                      </m:r>
                    </m:oMath>
                  </a14:m>
                  <a:r>
                    <a:rPr kumimoji="1" lang="ja-JP" altLang="en-US" sz="2000" dirty="0">
                      <a:latin typeface="あずきフォント" panose="02000609000000000000" pitchFamily="1" charset="-128"/>
                      <a:ea typeface="あずきフォント" panose="02000609000000000000" pitchFamily="1" charset="-128"/>
                    </a:rPr>
                    <a:t>を縦に並べ</a:t>
                  </a:r>
                  <a14:m>
                    <m:oMath xmlns:m="http://schemas.openxmlformats.org/officeDocument/2006/math">
                      <m:r>
                        <a:rPr kumimoji="1" lang="en-US" altLang="ja-JP" sz="2000" b="1" i="0" smtClean="0">
                          <a:latin typeface="Cambria Math" panose="02040503050406030204" pitchFamily="18" charset="0"/>
                        </a:rPr>
                        <m:t>𝐲</m:t>
                      </m:r>
                      <m:r>
                        <a:rPr kumimoji="1" lang="en-US" altLang="ja-JP" sz="2000" b="1" i="0" smtClean="0">
                          <a:latin typeface="Cambria Math" panose="02040503050406030204" pitchFamily="18" charset="0"/>
                        </a:rPr>
                        <m:t> </m:t>
                      </m:r>
                      <m:r>
                        <a:rPr kumimoji="1" lang="en-US" altLang="ja-JP" sz="2000" i="1">
                          <a:latin typeface="Cambria Math" panose="02040503050406030204" pitchFamily="18" charset="0"/>
                        </a:rPr>
                        <m:t>∈</m:t>
                      </m:r>
                      <m:sSup>
                        <m:sSupPr>
                          <m:ctrlPr>
                            <a:rPr kumimoji="1" lang="en-US" altLang="ja-JP" sz="2000" i="1">
                              <a:latin typeface="Cambria Math" panose="02040503050406030204" pitchFamily="18" charset="0"/>
                              <a:ea typeface="Cambria Math" panose="02040503050406030204" pitchFamily="18" charset="0"/>
                            </a:rPr>
                          </m:ctrlPr>
                        </m:sSupPr>
                        <m:e>
                          <m:r>
                            <a:rPr kumimoji="1" lang="en-US" altLang="ja-JP" sz="2000" i="1">
                              <a:latin typeface="Cambria Math" panose="02040503050406030204" pitchFamily="18" charset="0"/>
                              <a:ea typeface="Cambria Math" panose="02040503050406030204" pitchFamily="18" charset="0"/>
                            </a:rPr>
                            <m:t>ℝ</m:t>
                          </m:r>
                        </m:e>
                        <m:sup>
                          <m:r>
                            <a:rPr kumimoji="1" lang="en-US" altLang="ja-JP" sz="2000" i="1">
                              <a:latin typeface="Cambria Math" panose="02040503050406030204" pitchFamily="18" charset="0"/>
                              <a:ea typeface="Cambria Math" panose="02040503050406030204" pitchFamily="18" charset="0"/>
                            </a:rPr>
                            <m:t>𝐾</m:t>
                          </m:r>
                        </m:sup>
                      </m:sSup>
                    </m:oMath>
                  </a14:m>
                  <a:r>
                    <a:rPr kumimoji="1" lang="ja-JP" altLang="en-US" sz="2000" dirty="0">
                      <a:latin typeface="あずきフォント" panose="02000609000000000000" pitchFamily="1" charset="-128"/>
                      <a:ea typeface="あずきフォント" panose="02000609000000000000" pitchFamily="1" charset="-128"/>
                    </a:rPr>
                    <a:t>としたベクトルを</a:t>
                  </a:r>
                  <a:r>
                    <a:rPr kumimoji="1" lang="en-US" altLang="ja-JP" sz="2000" b="1" dirty="0">
                      <a:solidFill>
                        <a:schemeClr val="accent2"/>
                      </a:solidFill>
                      <a:latin typeface="あずきフォント" panose="02000609000000000000" pitchFamily="1" charset="-128"/>
                      <a:ea typeface="あずきフォント" panose="02000609000000000000" pitchFamily="1" charset="-128"/>
                    </a:rPr>
                    <a:t>one-hot</a:t>
                  </a: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ベクトル</a:t>
                  </a:r>
                  <a:r>
                    <a:rPr kumimoji="1" lang="ja-JP" altLang="en-US" sz="2000" dirty="0">
                      <a:latin typeface="あずきフォント" panose="02000609000000000000" pitchFamily="1" charset="-128"/>
                      <a:ea typeface="あずきフォント" panose="02000609000000000000" pitchFamily="1" charset="-128"/>
                    </a:rPr>
                    <a:t>と呼ぶ。</a:t>
                  </a:r>
                  <a:endParaRPr kumimoji="1" lang="en-US" altLang="ja-JP" sz="2000" dirty="0">
                    <a:latin typeface="あずきフォント" panose="02000609000000000000" pitchFamily="1" charset="-128"/>
                    <a:ea typeface="あずきフォント" panose="02000609000000000000" pitchFamily="1" charset="-128"/>
                  </a:endParaRPr>
                </a:p>
              </p:txBody>
            </p:sp>
          </mc:Choice>
          <mc:Fallback xmlns="">
            <p:sp>
              <p:nvSpPr>
                <p:cNvPr id="139" name="正方形/長方形 138">
                  <a:extLst>
                    <a:ext uri="{FF2B5EF4-FFF2-40B4-BE49-F238E27FC236}">
                      <a16:creationId xmlns:a16="http://schemas.microsoft.com/office/drawing/2014/main" id="{BA4DE9AF-1135-4DC0-9AA8-23E309CC5636}"/>
                    </a:ext>
                  </a:extLst>
                </p:cNvPr>
                <p:cNvSpPr>
                  <a:spLocks noRot="1" noChangeAspect="1" noMove="1" noResize="1" noEditPoints="1" noAdjustHandles="1" noChangeArrowheads="1" noChangeShapeType="1" noTextEdit="1"/>
                </p:cNvSpPr>
                <p:nvPr/>
              </p:nvSpPr>
              <p:spPr>
                <a:xfrm>
                  <a:off x="3269174" y="12975582"/>
                  <a:ext cx="10200408" cy="400110"/>
                </a:xfrm>
                <a:prstGeom prst="rect">
                  <a:avLst/>
                </a:prstGeom>
                <a:blipFill>
                  <a:blip r:embed="rId17"/>
                  <a:stretch>
                    <a:fillRect t="-13846" r="-3047" b="-23077"/>
                  </a:stretch>
                </a:blipFill>
              </p:spPr>
              <p:txBody>
                <a:bodyPr/>
                <a:lstStyle/>
                <a:p>
                  <a:r>
                    <a:rPr lang="ja-JP" altLang="en-US">
                      <a:noFill/>
                    </a:rPr>
                    <a:t> </a:t>
                  </a:r>
                </a:p>
              </p:txBody>
            </p:sp>
          </mc:Fallback>
        </mc:AlternateContent>
        <p:sp>
          <p:nvSpPr>
            <p:cNvPr id="118" name="正方形/長方形 117">
              <a:extLst>
                <a:ext uri="{FF2B5EF4-FFF2-40B4-BE49-F238E27FC236}">
                  <a16:creationId xmlns:a16="http://schemas.microsoft.com/office/drawing/2014/main" id="{103AE55F-2E04-4BD9-A083-6DE288AADE49}"/>
                </a:ext>
              </a:extLst>
            </p:cNvPr>
            <p:cNvSpPr/>
            <p:nvPr/>
          </p:nvSpPr>
          <p:spPr>
            <a:xfrm>
              <a:off x="311819" y="10940966"/>
              <a:ext cx="13102518" cy="538300"/>
            </a:xfrm>
            <a:prstGeom prst="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2400" b="1" dirty="0">
                  <a:solidFill>
                    <a:schemeClr val="accent2"/>
                  </a:solidFill>
                  <a:latin typeface="あずきフォント" panose="02000609000000000000" pitchFamily="1" charset="-128"/>
                  <a:ea typeface="あずきフォント" panose="02000609000000000000" pitchFamily="1" charset="-128"/>
                </a:rPr>
                <a:t>ソフトマックス関数</a:t>
              </a:r>
              <a:r>
                <a:rPr lang="en-US" altLang="ja-JP" sz="2400" b="1" dirty="0">
                  <a:solidFill>
                    <a:schemeClr val="accent2"/>
                  </a:solidFill>
                  <a:latin typeface="あずきフォント" panose="02000609000000000000" pitchFamily="1" charset="-128"/>
                  <a:ea typeface="あずきフォント" panose="02000609000000000000" pitchFamily="1" charset="-128"/>
                </a:rPr>
                <a:t>:</a:t>
              </a:r>
              <a:r>
                <a:rPr lang="ja-JP" altLang="en-US" sz="2400" b="1" dirty="0">
                  <a:solidFill>
                    <a:schemeClr val="accent2"/>
                  </a:solidFill>
                  <a:latin typeface="あずきフォント" panose="02000609000000000000" pitchFamily="1" charset="-128"/>
                  <a:ea typeface="あずきフォント" panose="02000609000000000000" pitchFamily="1" charset="-128"/>
                </a:rPr>
                <a:t>各クラスのスコアを確率分布に変換する</a:t>
              </a:r>
              <a:r>
                <a:rPr lang="en-US" altLang="ja-JP" sz="2400" b="1" dirty="0">
                  <a:solidFill>
                    <a:schemeClr val="accent2"/>
                  </a:solidFill>
                  <a:latin typeface="あずきフォント" panose="02000609000000000000" pitchFamily="1" charset="-128"/>
                  <a:ea typeface="あずきフォント" panose="02000609000000000000" pitchFamily="1" charset="-128"/>
                </a:rPr>
                <a:t> </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cxnSp>
          <p:nvCxnSpPr>
            <p:cNvPr id="27" name="コネクタ: カギ線 26">
              <a:extLst>
                <a:ext uri="{FF2B5EF4-FFF2-40B4-BE49-F238E27FC236}">
                  <a16:creationId xmlns:a16="http://schemas.microsoft.com/office/drawing/2014/main" id="{CCBCF2FF-9731-4CBD-93D2-48D9BABF689D}"/>
                </a:ext>
              </a:extLst>
            </p:cNvPr>
            <p:cNvCxnSpPr>
              <a:cxnSpLocks/>
              <a:endCxn id="118" idx="1"/>
            </p:cNvCxnSpPr>
            <p:nvPr/>
          </p:nvCxnSpPr>
          <p:spPr>
            <a:xfrm rot="10800000" flipV="1">
              <a:off x="311820" y="10503976"/>
              <a:ext cx="6278199" cy="706139"/>
            </a:xfrm>
            <a:prstGeom prst="bentConnector3">
              <a:avLst>
                <a:gd name="adj1" fmla="val 10364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007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out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9218"/>
                                        </p:tgtEl>
                                        <p:attrNameLst>
                                          <p:attrName>style.visibility</p:attrName>
                                        </p:attrNameLst>
                                      </p:cBhvr>
                                      <p:to>
                                        <p:strVal val="visible"/>
                                      </p:to>
                                    </p:set>
                                    <p:animEffect transition="in" filter="randombar(horizontal)">
                                      <p:cBhvr>
                                        <p:cTn id="3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思考の吹き出し: 雲形 9">
            <a:extLst>
              <a:ext uri="{FF2B5EF4-FFF2-40B4-BE49-F238E27FC236}">
                <a16:creationId xmlns:a16="http://schemas.microsoft.com/office/drawing/2014/main" id="{E5A89C6C-9E59-418D-A4C8-9DBF3245F674}"/>
              </a:ext>
            </a:extLst>
          </p:cNvPr>
          <p:cNvSpPr/>
          <p:nvPr/>
        </p:nvSpPr>
        <p:spPr>
          <a:xfrm>
            <a:off x="6332514" y="9303710"/>
            <a:ext cx="6917150" cy="1839488"/>
          </a:xfrm>
          <a:prstGeom prst="cloudCallout">
            <a:avLst>
              <a:gd name="adj1" fmla="val 9043"/>
              <a:gd name="adj2" fmla="val 6471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FF719095-6B5D-4DB1-9CD6-663A2D8F9F74}"/>
              </a:ext>
            </a:extLst>
          </p:cNvPr>
          <p:cNvPicPr>
            <a:picLocks noChangeAspect="1"/>
          </p:cNvPicPr>
          <p:nvPr/>
        </p:nvPicPr>
        <p:blipFill>
          <a:blip r:embed="rId2"/>
          <a:stretch>
            <a:fillRect/>
          </a:stretch>
        </p:blipFill>
        <p:spPr>
          <a:xfrm>
            <a:off x="4934181" y="7329573"/>
            <a:ext cx="5555515" cy="1144188"/>
          </a:xfrm>
          <a:prstGeom prst="rect">
            <a:avLst/>
          </a:prstGeom>
        </p:spPr>
      </p:pic>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3034552" y="371745"/>
            <a:ext cx="7646895" cy="5199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多クラスの分類モデルを学習するには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1119104" y="-2115"/>
            <a:ext cx="2462253"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6.7~6.8</a:t>
            </a:r>
            <a:endParaRPr kumimoji="1" lang="ja-JP" altLang="en-US" dirty="0">
              <a:latin typeface="あずきフォント" panose="02000609000000000000" pitchFamily="1" charset="-128"/>
              <a:ea typeface="あずきフォント" panose="02000609000000000000" pitchFamily="1" charset="-128"/>
            </a:endParaRPr>
          </a:p>
        </p:txBody>
      </p:sp>
      <p:sp>
        <p:nvSpPr>
          <p:cNvPr id="17" name="テキスト ボックス 119">
            <a:extLst>
              <a:ext uri="{FF2B5EF4-FFF2-40B4-BE49-F238E27FC236}">
                <a16:creationId xmlns:a16="http://schemas.microsoft.com/office/drawing/2014/main" id="{76C4FCEB-A35A-4CD4-82F7-6134479E07D1}"/>
              </a:ext>
            </a:extLst>
          </p:cNvPr>
          <p:cNvSpPr txBox="1"/>
          <p:nvPr/>
        </p:nvSpPr>
        <p:spPr>
          <a:xfrm>
            <a:off x="218151" y="1415436"/>
            <a:ext cx="13279697" cy="45332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最尤推定</a:t>
            </a:r>
            <a:r>
              <a:rPr kumimoji="1" lang="en-US" altLang="ja-JP" sz="2400" b="1" u="sng"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分類モデルが全事例の正解クラスを予測できる確率を最大にするパラメーターを推定</a:t>
            </a:r>
          </a:p>
        </p:txBody>
      </p:sp>
      <p:sp>
        <p:nvSpPr>
          <p:cNvPr id="18" name="四角形: 角を丸くする 17">
            <a:extLst>
              <a:ext uri="{FF2B5EF4-FFF2-40B4-BE49-F238E27FC236}">
                <a16:creationId xmlns:a16="http://schemas.microsoft.com/office/drawing/2014/main" id="{3A00A750-2E4A-49EC-81E8-3E8DD78A6779}"/>
              </a:ext>
            </a:extLst>
          </p:cNvPr>
          <p:cNvSpPr/>
          <p:nvPr/>
        </p:nvSpPr>
        <p:spPr>
          <a:xfrm>
            <a:off x="301661" y="2011074"/>
            <a:ext cx="13112678" cy="3547262"/>
          </a:xfrm>
          <a:prstGeom prst="roundRect">
            <a:avLst>
              <a:gd name="adj" fmla="val 8870"/>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テキスト ボックス 317">
            <a:extLst>
              <a:ext uri="{FF2B5EF4-FFF2-40B4-BE49-F238E27FC236}">
                <a16:creationId xmlns:a16="http://schemas.microsoft.com/office/drawing/2014/main" id="{69E66C3A-B9B6-4AF1-82E0-40EE53D3848F}"/>
              </a:ext>
            </a:extLst>
          </p:cNvPr>
          <p:cNvSpPr txBox="1"/>
          <p:nvPr/>
        </p:nvSpPr>
        <p:spPr>
          <a:xfrm>
            <a:off x="5418898" y="4562265"/>
            <a:ext cx="2810701" cy="69112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latin typeface="あずきフォント" panose="02000609000000000000" pitchFamily="1" charset="-128"/>
                <a:ea typeface="あずきフォント" panose="02000609000000000000" pitchFamily="1" charset="-128"/>
              </a:rPr>
              <a:t>最小化問題にするため、</a:t>
            </a:r>
            <a:br>
              <a:rPr kumimoji="1" lang="en-US" altLang="ja-JP" sz="2000" dirty="0">
                <a:latin typeface="あずきフォント" panose="02000609000000000000" pitchFamily="1" charset="-128"/>
                <a:ea typeface="あずきフォント" panose="02000609000000000000" pitchFamily="1" charset="-128"/>
              </a:rPr>
            </a:br>
            <a:r>
              <a:rPr kumimoji="1" lang="ja-JP" altLang="en-US" sz="2000" dirty="0">
                <a:latin typeface="あずきフォント" panose="02000609000000000000" pitchFamily="1" charset="-128"/>
                <a:ea typeface="あずきフォント" panose="02000609000000000000" pitchFamily="1" charset="-128"/>
              </a:rPr>
              <a:t>負の対数をとる。</a:t>
            </a:r>
          </a:p>
        </p:txBody>
      </p:sp>
      <p:sp>
        <p:nvSpPr>
          <p:cNvPr id="27" name="テキスト ボックス 312">
            <a:extLst>
              <a:ext uri="{FF2B5EF4-FFF2-40B4-BE49-F238E27FC236}">
                <a16:creationId xmlns:a16="http://schemas.microsoft.com/office/drawing/2014/main" id="{DD23CCB3-D61C-4A78-A27C-A9E58F2FC788}"/>
              </a:ext>
            </a:extLst>
          </p:cNvPr>
          <p:cNvSpPr txBox="1"/>
          <p:nvPr/>
        </p:nvSpPr>
        <p:spPr>
          <a:xfrm>
            <a:off x="449578" y="2097360"/>
            <a:ext cx="12516614" cy="4533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u="none" dirty="0">
                <a:solidFill>
                  <a:sysClr val="windowText" lastClr="000000"/>
                </a:solidFill>
                <a:latin typeface="あずきフォント" panose="02000609000000000000" pitchFamily="1" charset="-128"/>
                <a:ea typeface="あずきフォント" panose="02000609000000000000" pitchFamily="1" charset="-128"/>
              </a:rPr>
              <a:t>①</a:t>
            </a:r>
            <a:r>
              <a:rPr kumimoji="1" lang="en-US" altLang="ja-JP" sz="2400" b="1" u="none" dirty="0">
                <a:solidFill>
                  <a:sysClr val="windowText" lastClr="000000"/>
                </a:solidFill>
                <a:latin typeface="あずきフォント" panose="02000609000000000000" pitchFamily="1" charset="-128"/>
                <a:ea typeface="あずきフォント" panose="02000609000000000000" pitchFamily="1" charset="-128"/>
              </a:rPr>
              <a:t>: </a:t>
            </a:r>
            <a:r>
              <a:rPr kumimoji="1" lang="ja-JP" altLang="en-US" sz="2400" b="1" u="none" dirty="0">
                <a:solidFill>
                  <a:sysClr val="windowText" lastClr="000000"/>
                </a:solidFill>
                <a:latin typeface="あずきフォント" panose="02000609000000000000" pitchFamily="1" charset="-128"/>
                <a:ea typeface="あずきフォント" panose="02000609000000000000" pitchFamily="1" charset="-128"/>
              </a:rPr>
              <a:t>事例ごとの尤度</a:t>
            </a:r>
            <a:r>
              <a:rPr kumimoji="1" lang="en-US" altLang="ja-JP" sz="2400" b="1" u="none"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b="1" u="none" dirty="0">
                <a:solidFill>
                  <a:sysClr val="windowText" lastClr="000000"/>
                </a:solidFill>
                <a:latin typeface="あずきフォント" panose="02000609000000000000" pitchFamily="1" charset="-128"/>
                <a:ea typeface="あずきフォント" panose="02000609000000000000" pitchFamily="1" charset="-128"/>
              </a:rPr>
              <a:t>正解クラスに対するモデルの予測確率</a:t>
            </a:r>
            <a:endParaRPr kumimoji="1" lang="en-US" altLang="ja-JP" sz="2400" b="1" u="sng"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28" name="直線矢印コネクタ 27">
            <a:extLst>
              <a:ext uri="{FF2B5EF4-FFF2-40B4-BE49-F238E27FC236}">
                <a16:creationId xmlns:a16="http://schemas.microsoft.com/office/drawing/2014/main" id="{87324980-6638-413F-8387-E5A4C33E46AC}"/>
              </a:ext>
            </a:extLst>
          </p:cNvPr>
          <p:cNvCxnSpPr>
            <a:cxnSpLocks/>
          </p:cNvCxnSpPr>
          <p:nvPr/>
        </p:nvCxnSpPr>
        <p:spPr>
          <a:xfrm>
            <a:off x="5412614" y="4511525"/>
            <a:ext cx="3342009"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320">
            <a:extLst>
              <a:ext uri="{FF2B5EF4-FFF2-40B4-BE49-F238E27FC236}">
                <a16:creationId xmlns:a16="http://schemas.microsoft.com/office/drawing/2014/main" id="{71198D16-81CF-41CD-BE20-6005FB2CF9C6}"/>
              </a:ext>
            </a:extLst>
          </p:cNvPr>
          <p:cNvSpPr txBox="1"/>
          <p:nvPr/>
        </p:nvSpPr>
        <p:spPr>
          <a:xfrm>
            <a:off x="8905358" y="3581297"/>
            <a:ext cx="3281821" cy="42915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最尤推定の目的関数</a:t>
            </a:r>
            <a:endParaRPr kumimoji="1" lang="en-US" altLang="ja-JP" sz="2400" b="1" u="sng" dirty="0">
              <a:solidFill>
                <a:schemeClr val="accent2"/>
              </a:solidFill>
              <a:latin typeface="あずきフォント" panose="02000609000000000000" pitchFamily="1" charset="-128"/>
              <a:ea typeface="あずきフォント" panose="02000609000000000000" pitchFamily="1" charset="-128"/>
            </a:endParaRPr>
          </a:p>
        </p:txBody>
      </p:sp>
      <p:sp>
        <p:nvSpPr>
          <p:cNvPr id="33" name="テキスト ボックス 323">
            <a:extLst>
              <a:ext uri="{FF2B5EF4-FFF2-40B4-BE49-F238E27FC236}">
                <a16:creationId xmlns:a16="http://schemas.microsoft.com/office/drawing/2014/main" id="{39BCC3C3-276D-4B22-8A55-A2BD41294E70}"/>
              </a:ext>
            </a:extLst>
          </p:cNvPr>
          <p:cNvSpPr txBox="1"/>
          <p:nvPr/>
        </p:nvSpPr>
        <p:spPr>
          <a:xfrm>
            <a:off x="218151" y="5979826"/>
            <a:ext cx="13196188" cy="649020"/>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最尤推定の目的関数を最小化するパラメーターを求めたい⇒確率的勾配降下法</a:t>
            </a:r>
            <a:r>
              <a:rPr kumimoji="1" lang="en-US" altLang="ja-JP" sz="2400" b="1" u="none" dirty="0">
                <a:solidFill>
                  <a:schemeClr val="accent2"/>
                </a:solidFill>
                <a:latin typeface="あずきフォント" panose="02000609000000000000" pitchFamily="1" charset="-128"/>
                <a:ea typeface="あずきフォント" panose="02000609000000000000" pitchFamily="1" charset="-128"/>
              </a:rPr>
              <a:t> </a:t>
            </a:r>
          </a:p>
        </p:txBody>
      </p:sp>
      <p:cxnSp>
        <p:nvCxnSpPr>
          <p:cNvPr id="40" name="直線コネクタ 39">
            <a:extLst>
              <a:ext uri="{FF2B5EF4-FFF2-40B4-BE49-F238E27FC236}">
                <a16:creationId xmlns:a16="http://schemas.microsoft.com/office/drawing/2014/main" id="{69BFF94D-592A-49D7-BBEE-FDC3BE07B671}"/>
              </a:ext>
            </a:extLst>
          </p:cNvPr>
          <p:cNvCxnSpPr>
            <a:cxnSpLocks/>
          </p:cNvCxnSpPr>
          <p:nvPr/>
        </p:nvCxnSpPr>
        <p:spPr>
          <a:xfrm>
            <a:off x="3639312" y="7446320"/>
            <a:ext cx="1681829"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C3EC691D-1FDA-430F-A49C-49D09FBC2AB9}"/>
              </a:ext>
            </a:extLst>
          </p:cNvPr>
          <p:cNvCxnSpPr>
            <a:cxnSpLocks/>
          </p:cNvCxnSpPr>
          <p:nvPr/>
        </p:nvCxnSpPr>
        <p:spPr>
          <a:xfrm>
            <a:off x="3332745" y="7664101"/>
            <a:ext cx="198839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3" name="図 52" descr="天体観測">
            <a:extLst>
              <a:ext uri="{FF2B5EF4-FFF2-40B4-BE49-F238E27FC236}">
                <a16:creationId xmlns:a16="http://schemas.microsoft.com/office/drawing/2014/main" id="{2502F3E9-02CD-4996-BE82-4A76FD503D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722539" y="11060362"/>
            <a:ext cx="3729427" cy="252674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F7C2434-07C7-437D-9441-8B3DAA114E31}"/>
              </a:ext>
            </a:extLst>
          </p:cNvPr>
          <p:cNvSpPr txBox="1"/>
          <p:nvPr/>
        </p:nvSpPr>
        <p:spPr>
          <a:xfrm>
            <a:off x="301661" y="1063022"/>
            <a:ext cx="5331043" cy="369332"/>
          </a:xfrm>
          <a:prstGeom prst="rect">
            <a:avLst/>
          </a:prstGeom>
          <a:noFill/>
        </p:spPr>
        <p:txBody>
          <a:bodyPr wrap="square" rtlCol="0">
            <a:spAutoFit/>
          </a:bodyPr>
          <a:lstStyle/>
          <a:p>
            <a:r>
              <a:rPr kumimoji="1" lang="en-US" altLang="ja-JP" dirty="0">
                <a:latin typeface="あずきフォント" panose="02000609000000000000" pitchFamily="1" charset="-128"/>
                <a:ea typeface="あずきフォント" panose="02000609000000000000" pitchFamily="1" charset="-128"/>
              </a:rPr>
              <a:t>※</a:t>
            </a:r>
            <a:r>
              <a:rPr kumimoji="1" lang="ja-JP" altLang="en-US" dirty="0">
                <a:latin typeface="あずきフォント" panose="02000609000000000000" pitchFamily="1" charset="-128"/>
                <a:ea typeface="あずきフォント" panose="02000609000000000000" pitchFamily="1" charset="-128"/>
              </a:rPr>
              <a:t>基本的に二値分類と同じ</a:t>
            </a:r>
          </a:p>
        </p:txBody>
      </p:sp>
      <p:pic>
        <p:nvPicPr>
          <p:cNvPr id="4" name="図 3">
            <a:extLst>
              <a:ext uri="{FF2B5EF4-FFF2-40B4-BE49-F238E27FC236}">
                <a16:creationId xmlns:a16="http://schemas.microsoft.com/office/drawing/2014/main" id="{4D17140E-551E-4209-8F4C-6AAA439C6BA6}"/>
              </a:ext>
            </a:extLst>
          </p:cNvPr>
          <p:cNvPicPr>
            <a:picLocks noChangeAspect="1"/>
          </p:cNvPicPr>
          <p:nvPr/>
        </p:nvPicPr>
        <p:blipFill>
          <a:blip r:embed="rId4"/>
          <a:stretch>
            <a:fillRect/>
          </a:stretch>
        </p:blipFill>
        <p:spPr>
          <a:xfrm>
            <a:off x="964121" y="2535597"/>
            <a:ext cx="5893880" cy="1162918"/>
          </a:xfrm>
          <a:prstGeom prst="rect">
            <a:avLst/>
          </a:prstGeom>
        </p:spPr>
      </p:pic>
      <p:sp>
        <p:nvSpPr>
          <p:cNvPr id="56" name="テキスト ボックス 446">
            <a:extLst>
              <a:ext uri="{FF2B5EF4-FFF2-40B4-BE49-F238E27FC236}">
                <a16:creationId xmlns:a16="http://schemas.microsoft.com/office/drawing/2014/main" id="{8C45B981-579B-4A2E-AA25-03AEF59C7A84}"/>
              </a:ext>
            </a:extLst>
          </p:cNvPr>
          <p:cNvSpPr txBox="1"/>
          <p:nvPr/>
        </p:nvSpPr>
        <p:spPr>
          <a:xfrm>
            <a:off x="7071084" y="2828445"/>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(6.25)</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57" name="テキスト ボックス 312">
            <a:extLst>
              <a:ext uri="{FF2B5EF4-FFF2-40B4-BE49-F238E27FC236}">
                <a16:creationId xmlns:a16="http://schemas.microsoft.com/office/drawing/2014/main" id="{C50299FE-0993-4A23-8CA8-E42F9CA1928E}"/>
              </a:ext>
            </a:extLst>
          </p:cNvPr>
          <p:cNvSpPr txBox="1"/>
          <p:nvPr/>
        </p:nvSpPr>
        <p:spPr>
          <a:xfrm>
            <a:off x="449578" y="3581297"/>
            <a:ext cx="8179425" cy="4706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dirty="0">
                <a:solidFill>
                  <a:sysClr val="windowText" lastClr="000000"/>
                </a:solidFill>
                <a:latin typeface="あずきフォント" panose="02000609000000000000" pitchFamily="1" charset="-128"/>
                <a:ea typeface="あずきフォント" panose="02000609000000000000" pitchFamily="1" charset="-128"/>
              </a:rPr>
              <a:t>②</a:t>
            </a:r>
            <a:r>
              <a:rPr kumimoji="1" lang="en-US" altLang="ja-JP" sz="2400" b="1" u="none" dirty="0">
                <a:solidFill>
                  <a:sysClr val="windowText" lastClr="000000"/>
                </a:solidFill>
                <a:latin typeface="あずきフォント" panose="02000609000000000000" pitchFamily="1" charset="-128"/>
                <a:ea typeface="あずきフォント" panose="02000609000000000000" pitchFamily="1" charset="-128"/>
              </a:rPr>
              <a:t>: </a:t>
            </a:r>
            <a:r>
              <a:rPr kumimoji="1" lang="ja-JP" altLang="en-US" sz="2400" b="1" u="none" dirty="0">
                <a:solidFill>
                  <a:sysClr val="windowText" lastClr="000000"/>
                </a:solidFill>
                <a:latin typeface="あずきフォント" panose="02000609000000000000" pitchFamily="1" charset="-128"/>
                <a:ea typeface="あずきフォント" panose="02000609000000000000" pitchFamily="1" charset="-128"/>
              </a:rPr>
              <a:t>学習データ全体における尤度</a:t>
            </a:r>
            <a:r>
              <a:rPr kumimoji="1" lang="en-US" altLang="ja-JP" sz="2400" b="1" u="none"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b="1" u="none" dirty="0">
                <a:solidFill>
                  <a:sysClr val="windowText" lastClr="000000"/>
                </a:solidFill>
                <a:latin typeface="あずきフォント" panose="02000609000000000000" pitchFamily="1" charset="-128"/>
                <a:ea typeface="あずきフォント" panose="02000609000000000000" pitchFamily="1" charset="-128"/>
              </a:rPr>
              <a:t>事例ごとの尤度の積</a:t>
            </a:r>
            <a:endParaRPr kumimoji="1" lang="en-US" altLang="ja-JP" sz="2400" b="1" u="sng"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5" name="図 4">
            <a:extLst>
              <a:ext uri="{FF2B5EF4-FFF2-40B4-BE49-F238E27FC236}">
                <a16:creationId xmlns:a16="http://schemas.microsoft.com/office/drawing/2014/main" id="{78223799-0ABB-429D-8117-17C856FAED35}"/>
              </a:ext>
            </a:extLst>
          </p:cNvPr>
          <p:cNvPicPr>
            <a:picLocks noChangeAspect="1"/>
          </p:cNvPicPr>
          <p:nvPr/>
        </p:nvPicPr>
        <p:blipFill>
          <a:blip r:embed="rId5"/>
          <a:stretch>
            <a:fillRect/>
          </a:stretch>
        </p:blipFill>
        <p:spPr>
          <a:xfrm>
            <a:off x="1030901" y="4105339"/>
            <a:ext cx="3205893" cy="1037592"/>
          </a:xfrm>
          <a:prstGeom prst="rect">
            <a:avLst/>
          </a:prstGeom>
        </p:spPr>
      </p:pic>
      <p:sp>
        <p:nvSpPr>
          <p:cNvPr id="59" name="テキスト ボックス 446">
            <a:extLst>
              <a:ext uri="{FF2B5EF4-FFF2-40B4-BE49-F238E27FC236}">
                <a16:creationId xmlns:a16="http://schemas.microsoft.com/office/drawing/2014/main" id="{36C6C663-1BF5-4A1B-B6E9-FE21FF7C3E26}"/>
              </a:ext>
            </a:extLst>
          </p:cNvPr>
          <p:cNvSpPr txBox="1"/>
          <p:nvPr/>
        </p:nvSpPr>
        <p:spPr>
          <a:xfrm>
            <a:off x="4260384" y="4335524"/>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(6.26)</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8" name="図 7">
            <a:extLst>
              <a:ext uri="{FF2B5EF4-FFF2-40B4-BE49-F238E27FC236}">
                <a16:creationId xmlns:a16="http://schemas.microsoft.com/office/drawing/2014/main" id="{F16C2B91-7090-4802-8021-206E0321125E}"/>
              </a:ext>
            </a:extLst>
          </p:cNvPr>
          <p:cNvPicPr>
            <a:picLocks noChangeAspect="1"/>
          </p:cNvPicPr>
          <p:nvPr/>
        </p:nvPicPr>
        <p:blipFill>
          <a:blip r:embed="rId6"/>
          <a:stretch>
            <a:fillRect/>
          </a:stretch>
        </p:blipFill>
        <p:spPr>
          <a:xfrm>
            <a:off x="9007252" y="4233507"/>
            <a:ext cx="3497369" cy="1236331"/>
          </a:xfrm>
          <a:prstGeom prst="rect">
            <a:avLst/>
          </a:prstGeom>
        </p:spPr>
      </p:pic>
      <p:sp>
        <p:nvSpPr>
          <p:cNvPr id="70" name="テキスト ボックス 446">
            <a:extLst>
              <a:ext uri="{FF2B5EF4-FFF2-40B4-BE49-F238E27FC236}">
                <a16:creationId xmlns:a16="http://schemas.microsoft.com/office/drawing/2014/main" id="{EBF4AD94-00CE-4C01-B05B-DB111E2C1D6B}"/>
              </a:ext>
            </a:extLst>
          </p:cNvPr>
          <p:cNvSpPr txBox="1"/>
          <p:nvPr/>
        </p:nvSpPr>
        <p:spPr>
          <a:xfrm>
            <a:off x="12325251" y="4554517"/>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(6.27)</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29" name="四角形: 角を丸くする 28">
            <a:extLst>
              <a:ext uri="{FF2B5EF4-FFF2-40B4-BE49-F238E27FC236}">
                <a16:creationId xmlns:a16="http://schemas.microsoft.com/office/drawing/2014/main" id="{2C064C7F-E2AD-4B92-96B1-07CA2DC6ADD4}"/>
              </a:ext>
            </a:extLst>
          </p:cNvPr>
          <p:cNvSpPr/>
          <p:nvPr/>
        </p:nvSpPr>
        <p:spPr>
          <a:xfrm>
            <a:off x="8902540" y="4156332"/>
            <a:ext cx="4444296" cy="129641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9" name="図 8">
            <a:extLst>
              <a:ext uri="{FF2B5EF4-FFF2-40B4-BE49-F238E27FC236}">
                <a16:creationId xmlns:a16="http://schemas.microsoft.com/office/drawing/2014/main" id="{AA845FA8-C306-4D62-92AD-B3D2C175FCDF}"/>
              </a:ext>
            </a:extLst>
          </p:cNvPr>
          <p:cNvPicPr>
            <a:picLocks noChangeAspect="1"/>
          </p:cNvPicPr>
          <p:nvPr/>
        </p:nvPicPr>
        <p:blipFill>
          <a:blip r:embed="rId7"/>
          <a:stretch>
            <a:fillRect/>
          </a:stretch>
        </p:blipFill>
        <p:spPr>
          <a:xfrm>
            <a:off x="477891" y="6672991"/>
            <a:ext cx="5048878" cy="741248"/>
          </a:xfrm>
          <a:prstGeom prst="rect">
            <a:avLst/>
          </a:prstGeom>
        </p:spPr>
      </p:pic>
      <p:sp>
        <p:nvSpPr>
          <p:cNvPr id="71" name="テキスト ボックス 446">
            <a:extLst>
              <a:ext uri="{FF2B5EF4-FFF2-40B4-BE49-F238E27FC236}">
                <a16:creationId xmlns:a16="http://schemas.microsoft.com/office/drawing/2014/main" id="{D48E55F4-6C9C-412E-BC9E-08BE16285061}"/>
              </a:ext>
            </a:extLst>
          </p:cNvPr>
          <p:cNvSpPr txBox="1"/>
          <p:nvPr/>
        </p:nvSpPr>
        <p:spPr>
          <a:xfrm>
            <a:off x="5560895" y="6752351"/>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(6.29)</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72" name="コネクタ: カギ線 71">
            <a:extLst>
              <a:ext uri="{FF2B5EF4-FFF2-40B4-BE49-F238E27FC236}">
                <a16:creationId xmlns:a16="http://schemas.microsoft.com/office/drawing/2014/main" id="{66A17195-9DD6-40EB-BDE8-546C2F553F01}"/>
              </a:ext>
            </a:extLst>
          </p:cNvPr>
          <p:cNvCxnSpPr>
            <a:cxnSpLocks/>
            <a:endCxn id="11" idx="1"/>
          </p:cNvCxnSpPr>
          <p:nvPr/>
        </p:nvCxnSpPr>
        <p:spPr>
          <a:xfrm rot="16200000" flipH="1">
            <a:off x="4530640" y="7498125"/>
            <a:ext cx="457855" cy="349228"/>
          </a:xfrm>
          <a:prstGeom prst="bentConnector2">
            <a:avLst/>
          </a:prstGeom>
          <a:ln>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コネクタ: カギ線 72">
            <a:extLst>
              <a:ext uri="{FF2B5EF4-FFF2-40B4-BE49-F238E27FC236}">
                <a16:creationId xmlns:a16="http://schemas.microsoft.com/office/drawing/2014/main" id="{28616DEC-764C-436F-AA3B-F1F132F70EF4}"/>
              </a:ext>
            </a:extLst>
          </p:cNvPr>
          <p:cNvCxnSpPr>
            <a:cxnSpLocks/>
            <a:endCxn id="60" idx="1"/>
          </p:cNvCxnSpPr>
          <p:nvPr/>
        </p:nvCxnSpPr>
        <p:spPr>
          <a:xfrm rot="16200000" flipH="1">
            <a:off x="3546947" y="7784495"/>
            <a:ext cx="1126916" cy="949096"/>
          </a:xfrm>
          <a:prstGeom prst="bentConnector2">
            <a:avLst/>
          </a:prstGeom>
          <a:ln>
            <a:solidFill>
              <a:sysClr val="windowText" lastClr="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876E26D-228C-47D1-971D-8FA1A4FB2660}"/>
                  </a:ext>
                </a:extLst>
              </p:cNvPr>
              <p:cNvSpPr txBox="1"/>
              <p:nvPr/>
            </p:nvSpPr>
            <p:spPr>
              <a:xfrm>
                <a:off x="6429681" y="9745378"/>
                <a:ext cx="6984658" cy="1134478"/>
              </a:xfrm>
              <a:prstGeom prst="rect">
                <a:avLst/>
              </a:prstGeom>
              <a:solidFill>
                <a:schemeClr val="bg1">
                  <a:alpha val="70000"/>
                </a:schemeClr>
              </a:solid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クラスごとの重み</a:t>
                </a:r>
                <a14:m>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0" smtClean="0">
                            <a:latin typeface="Cambria Math" panose="02040503050406030204" pitchFamily="18" charset="0"/>
                          </a:rPr>
                          <m:t>𝐰</m:t>
                        </m:r>
                      </m:e>
                      <m:sub>
                        <m:r>
                          <a:rPr kumimoji="1" lang="en-US" altLang="ja-JP" sz="2000" b="1" i="0" smtClean="0">
                            <a:latin typeface="Cambria Math" panose="02040503050406030204" pitchFamily="18" charset="0"/>
                          </a:rPr>
                          <m:t>𝐤</m:t>
                        </m:r>
                      </m:sub>
                    </m:sSub>
                    <m:r>
                      <a:rPr kumimoji="1" lang="en-US" altLang="ja-JP" sz="2000" b="1" i="1" smtClean="0">
                        <a:latin typeface="Cambria Math" panose="02040503050406030204" pitchFamily="18" charset="0"/>
                      </a:rPr>
                      <m:t>∈</m:t>
                    </m:r>
                    <m:r>
                      <a:rPr kumimoji="1" lang="en-US" altLang="ja-JP" sz="2000" b="1" i="1" smtClean="0">
                        <a:latin typeface="Cambria Math" panose="02040503050406030204" pitchFamily="18" charset="0"/>
                      </a:rPr>
                      <m:t>𝑾</m:t>
                    </m:r>
                  </m:oMath>
                </a14:m>
                <a:r>
                  <a:rPr kumimoji="1" lang="ja-JP" altLang="en-US" sz="2000" dirty="0">
                    <a:latin typeface="あずきフォント" panose="02000609000000000000" pitchFamily="1" charset="-128"/>
                    <a:ea typeface="あずきフォント" panose="02000609000000000000" pitchFamily="1" charset="-128"/>
                  </a:rPr>
                  <a:t>ごとに偏微分を計算して</a:t>
                </a:r>
                <a14:m>
                  <m:oMath xmlns:m="http://schemas.openxmlformats.org/officeDocument/2006/math">
                    <m:sSub>
                      <m:sSubPr>
                        <m:ctrlPr>
                          <a:rPr kumimoji="1" lang="en-US" altLang="ja-JP" sz="2000" b="1" i="1">
                            <a:latin typeface="Cambria Math" panose="02040503050406030204" pitchFamily="18" charset="0"/>
                          </a:rPr>
                        </m:ctrlPr>
                      </m:sSubPr>
                      <m:e>
                        <m:r>
                          <a:rPr kumimoji="1" lang="en-US" altLang="ja-JP" sz="2000" b="1">
                            <a:latin typeface="Cambria Math" panose="02040503050406030204" pitchFamily="18" charset="0"/>
                          </a:rPr>
                          <m:t>𝐰</m:t>
                        </m:r>
                      </m:e>
                      <m:sub>
                        <m:r>
                          <a:rPr kumimoji="1" lang="en-US" altLang="ja-JP" sz="2000" b="1">
                            <a:latin typeface="Cambria Math" panose="02040503050406030204" pitchFamily="18" charset="0"/>
                          </a:rPr>
                          <m:t>𝐤</m:t>
                        </m:r>
                      </m:sub>
                    </m:sSub>
                  </m:oMath>
                </a14:m>
                <a:r>
                  <a:rPr kumimoji="1" lang="ja-JP" altLang="en-US" sz="2000" dirty="0">
                    <a:latin typeface="あずきフォント" panose="02000609000000000000" pitchFamily="1" charset="-128"/>
                    <a:ea typeface="あずきフォント" panose="02000609000000000000" pitchFamily="1" charset="-128"/>
                  </a:rPr>
                  <a:t>ごとに更新する。</a:t>
                </a: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正解クラス</a:t>
                </a:r>
                <a14:m>
                  <m:oMath xmlns:m="http://schemas.openxmlformats.org/officeDocument/2006/math">
                    <m:sSub>
                      <m:sSubPr>
                        <m:ctrlPr>
                          <a:rPr kumimoji="1" lang="en-US" altLang="ja-JP" sz="2000" i="1">
                            <a:solidFill>
                              <a:sysClr val="windowText" lastClr="000000"/>
                            </a:solidFill>
                            <a:latin typeface="Cambria Math" panose="02040503050406030204" pitchFamily="18" charset="0"/>
                            <a:ea typeface="あずきフォント" panose="02000609000000000000" pitchFamily="1" charset="-128"/>
                          </a:rPr>
                        </m:ctrlPr>
                      </m:sSubPr>
                      <m:e>
                        <m:r>
                          <a:rPr kumimoji="1" lang="en-US" altLang="ja-JP" sz="2000" i="1">
                            <a:solidFill>
                              <a:sysClr val="windowText" lastClr="000000"/>
                            </a:solidFill>
                            <a:latin typeface="Cambria Math" panose="02040503050406030204" pitchFamily="18" charset="0"/>
                            <a:ea typeface="あずきフォント" panose="02000609000000000000" pitchFamily="1" charset="-128"/>
                          </a:rPr>
                          <m:t>𝑦</m:t>
                        </m:r>
                      </m:e>
                      <m:sub>
                        <m:r>
                          <a:rPr kumimoji="1" lang="en-US" altLang="ja-JP" sz="2000" i="1">
                            <a:solidFill>
                              <a:sysClr val="windowText" lastClr="000000"/>
                            </a:solidFill>
                            <a:latin typeface="Cambria Math" panose="02040503050406030204" pitchFamily="18" charset="0"/>
                            <a:ea typeface="あずきフォント" panose="02000609000000000000" pitchFamily="1" charset="-128"/>
                          </a:rPr>
                          <m:t>𝑗</m:t>
                        </m:r>
                      </m:sub>
                    </m:sSub>
                    <m:r>
                      <a:rPr kumimoji="1" lang="en-US" altLang="ja-JP" sz="2000" i="1">
                        <a:solidFill>
                          <a:sysClr val="windowText" lastClr="000000"/>
                        </a:solidFill>
                        <a:latin typeface="Cambria Math" panose="02040503050406030204" pitchFamily="18" charset="0"/>
                        <a:ea typeface="あずきフォント" panose="02000609000000000000" pitchFamily="1" charset="-128"/>
                      </a:rPr>
                      <m:t>∈{</m:t>
                    </m:r>
                    <m:r>
                      <a:rPr kumimoji="1" lang="en-US" altLang="ja-JP" sz="2000" i="1">
                        <a:solidFill>
                          <a:sysClr val="windowText" lastClr="000000"/>
                        </a:solidFill>
                        <a:latin typeface="Cambria Math" panose="02040503050406030204" pitchFamily="18" charset="0"/>
                        <a:ea typeface="あずきフォント" panose="02000609000000000000" pitchFamily="1" charset="-128"/>
                      </a:rPr>
                      <m:t>0</m:t>
                    </m:r>
                    <m:r>
                      <a:rPr kumimoji="1" lang="en-US" altLang="ja-JP" sz="2000" i="1">
                        <a:solidFill>
                          <a:sysClr val="windowText" lastClr="000000"/>
                        </a:solidFill>
                        <a:latin typeface="Cambria Math" panose="02040503050406030204" pitchFamily="18" charset="0"/>
                        <a:ea typeface="あずきフォント" panose="02000609000000000000" pitchFamily="1" charset="-128"/>
                      </a:rPr>
                      <m:t>, </m:t>
                    </m:r>
                    <m:r>
                      <a:rPr kumimoji="1" lang="en-US" altLang="ja-JP" sz="2000" i="1">
                        <a:solidFill>
                          <a:sysClr val="windowText" lastClr="000000"/>
                        </a:solidFill>
                        <a:latin typeface="Cambria Math" panose="02040503050406030204" pitchFamily="18" charset="0"/>
                        <a:ea typeface="あずきフォント" panose="02000609000000000000" pitchFamily="1" charset="-128"/>
                      </a:rPr>
                      <m:t>1</m:t>
                    </m:r>
                    <m:r>
                      <a:rPr kumimoji="1" lang="en-US" altLang="ja-JP" sz="2000" i="1">
                        <a:solidFill>
                          <a:sysClr val="windowText" lastClr="000000"/>
                        </a:solidFill>
                        <a:latin typeface="Cambria Math" panose="02040503050406030204" pitchFamily="18" charset="0"/>
                        <a:ea typeface="あずきフォント" panose="02000609000000000000" pitchFamily="1" charset="-128"/>
                      </a:rPr>
                      <m:t>}</m:t>
                    </m:r>
                  </m:oMath>
                </a14:m>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と予測確率</a:t>
                </a:r>
                <a14:m>
                  <m:oMath xmlns:m="http://schemas.openxmlformats.org/officeDocument/2006/math">
                    <m:sSubSup>
                      <m:sSubSupPr>
                        <m:ctrlPr>
                          <a:rPr kumimoji="1" lang="en-US" altLang="ja-JP" sz="2000" i="1">
                            <a:solidFill>
                              <a:sysClr val="windowText" lastClr="000000"/>
                            </a:solidFill>
                            <a:latin typeface="Cambria Math" panose="02040503050406030204" pitchFamily="18" charset="0"/>
                            <a:ea typeface="あずきフォント" panose="02000609000000000000" pitchFamily="1" charset="-128"/>
                          </a:rPr>
                        </m:ctrlPr>
                      </m:sSubSupPr>
                      <m:e>
                        <m:r>
                          <a:rPr kumimoji="1" lang="en-US" altLang="ja-JP" sz="2000" i="1">
                            <a:solidFill>
                              <a:sysClr val="windowText" lastClr="000000"/>
                            </a:solidFill>
                            <a:latin typeface="Cambria Math" panose="02040503050406030204" pitchFamily="18" charset="0"/>
                            <a:ea typeface="あずきフォント" panose="02000609000000000000" pitchFamily="1" charset="-128"/>
                          </a:rPr>
                          <m:t>𝑝</m:t>
                        </m:r>
                      </m:e>
                      <m:sub>
                        <m:r>
                          <a:rPr kumimoji="1" lang="en-US" altLang="ja-JP" sz="2000" i="1">
                            <a:solidFill>
                              <a:sysClr val="windowText" lastClr="000000"/>
                            </a:solidFill>
                            <a:latin typeface="Cambria Math" panose="02040503050406030204" pitchFamily="18" charset="0"/>
                            <a:ea typeface="あずきフォント" panose="02000609000000000000" pitchFamily="1" charset="-128"/>
                          </a:rPr>
                          <m:t>𝑗</m:t>
                        </m:r>
                      </m:sub>
                      <m:sup>
                        <m:r>
                          <a:rPr kumimoji="1" lang="en-US" altLang="ja-JP" sz="2000" i="1">
                            <a:solidFill>
                              <a:sysClr val="windowText" lastClr="000000"/>
                            </a:solidFill>
                            <a:latin typeface="Cambria Math" panose="02040503050406030204" pitchFamily="18" charset="0"/>
                            <a:ea typeface="あずきフォント" panose="02000609000000000000" pitchFamily="1" charset="-128"/>
                          </a:rPr>
                          <m:t>(</m:t>
                        </m:r>
                        <m:r>
                          <a:rPr kumimoji="1" lang="en-US" altLang="ja-JP" sz="2000" i="1">
                            <a:solidFill>
                              <a:sysClr val="windowText" lastClr="000000"/>
                            </a:solidFill>
                            <a:latin typeface="Cambria Math" panose="02040503050406030204" pitchFamily="18" charset="0"/>
                            <a:ea typeface="あずきフォント" panose="02000609000000000000" pitchFamily="1" charset="-128"/>
                          </a:rPr>
                          <m:t>𝑦</m:t>
                        </m:r>
                        <m:r>
                          <a:rPr kumimoji="1" lang="en-US" altLang="ja-JP" sz="2000" i="1">
                            <a:solidFill>
                              <a:sysClr val="windowText" lastClr="000000"/>
                            </a:solidFill>
                            <a:latin typeface="Cambria Math" panose="02040503050406030204" pitchFamily="18" charset="0"/>
                            <a:ea typeface="あずきフォント" panose="02000609000000000000" pitchFamily="1" charset="-128"/>
                          </a:rPr>
                          <m:t>)</m:t>
                        </m:r>
                      </m:sup>
                    </m:sSubSup>
                  </m:oMath>
                </a14:m>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の差を係数にして、特徴ベクトル</a:t>
                </a:r>
                <a14:m>
                  <m:oMath xmlns:m="http://schemas.openxmlformats.org/officeDocument/2006/math">
                    <m:sSup>
                      <m:sSupPr>
                        <m:ctrlPr>
                          <a:rPr kumimoji="1" lang="en-US" altLang="ja-JP" sz="2000" i="1">
                            <a:solidFill>
                              <a:sysClr val="windowText" lastClr="000000"/>
                            </a:solidFill>
                            <a:latin typeface="Cambria Math" panose="02040503050406030204" pitchFamily="18" charset="0"/>
                            <a:ea typeface="あずきフォント" panose="02000609000000000000" pitchFamily="1" charset="-128"/>
                          </a:rPr>
                        </m:ctrlPr>
                      </m:sSupPr>
                      <m:e>
                        <m:r>
                          <a:rPr kumimoji="1" lang="en-US" altLang="ja-JP" sz="2000" i="1">
                            <a:solidFill>
                              <a:sysClr val="windowText" lastClr="000000"/>
                            </a:solidFill>
                            <a:latin typeface="Cambria Math" panose="02040503050406030204" pitchFamily="18" charset="0"/>
                            <a:ea typeface="あずきフォント" panose="02000609000000000000" pitchFamily="1" charset="-128"/>
                          </a:rPr>
                          <m:t>𝑥</m:t>
                        </m:r>
                      </m:e>
                      <m:sup>
                        <m:r>
                          <a:rPr kumimoji="1" lang="en-US" altLang="ja-JP" sz="2000" i="1">
                            <a:solidFill>
                              <a:sysClr val="windowText" lastClr="000000"/>
                            </a:solidFill>
                            <a:latin typeface="Cambria Math" panose="02040503050406030204" pitchFamily="18" charset="0"/>
                            <a:ea typeface="Cambria Math" panose="02040503050406030204" pitchFamily="18" charset="0"/>
                          </a:rPr>
                          <m:t>⊺</m:t>
                        </m:r>
                      </m:sup>
                    </m:sSup>
                  </m:oMath>
                </a14:m>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を足しこんでいるね。</a:t>
                </a:r>
                <a:endParaRPr kumimoji="1" lang="ja-JP" altLang="en-US" sz="2000" dirty="0">
                  <a:latin typeface="あずきフォント" panose="02000609000000000000" pitchFamily="1" charset="-128"/>
                  <a:ea typeface="あずきフォント" panose="02000609000000000000" pitchFamily="1" charset="-128"/>
                </a:endParaRPr>
              </a:p>
            </p:txBody>
          </p:sp>
        </mc:Choice>
        <mc:Fallback xmlns="">
          <p:sp>
            <p:nvSpPr>
              <p:cNvPr id="16" name="テキスト ボックス 15">
                <a:extLst>
                  <a:ext uri="{FF2B5EF4-FFF2-40B4-BE49-F238E27FC236}">
                    <a16:creationId xmlns:a16="http://schemas.microsoft.com/office/drawing/2014/main" id="{B876E26D-228C-47D1-971D-8FA1A4FB2660}"/>
                  </a:ext>
                </a:extLst>
              </p:cNvPr>
              <p:cNvSpPr txBox="1">
                <a:spLocks noRot="1" noChangeAspect="1" noMove="1" noResize="1" noEditPoints="1" noAdjustHandles="1" noChangeArrowheads="1" noChangeShapeType="1" noTextEdit="1"/>
              </p:cNvSpPr>
              <p:nvPr/>
            </p:nvSpPr>
            <p:spPr>
              <a:xfrm>
                <a:off x="6429681" y="9745378"/>
                <a:ext cx="6984658" cy="1134478"/>
              </a:xfrm>
              <a:prstGeom prst="rect">
                <a:avLst/>
              </a:prstGeom>
              <a:blipFill>
                <a:blip r:embed="rId8"/>
                <a:stretch>
                  <a:fillRect l="-960" t="-4301" r="-436" b="-7527"/>
                </a:stretch>
              </a:blipFill>
            </p:spPr>
            <p:txBody>
              <a:bodyPr/>
              <a:lstStyle/>
              <a:p>
                <a:r>
                  <a:rPr lang="ja-JP" altLang="en-US">
                    <a:noFill/>
                  </a:rPr>
                  <a:t> </a:t>
                </a:r>
              </a:p>
            </p:txBody>
          </p:sp>
        </mc:Fallback>
      </mc:AlternateContent>
      <p:pic>
        <p:nvPicPr>
          <p:cNvPr id="60" name="図 59">
            <a:extLst>
              <a:ext uri="{FF2B5EF4-FFF2-40B4-BE49-F238E27FC236}">
                <a16:creationId xmlns:a16="http://schemas.microsoft.com/office/drawing/2014/main" id="{8E297685-CCD4-42DA-B5C2-EEE695AC1DA3}"/>
              </a:ext>
            </a:extLst>
          </p:cNvPr>
          <p:cNvPicPr>
            <a:picLocks noChangeAspect="1"/>
          </p:cNvPicPr>
          <p:nvPr/>
        </p:nvPicPr>
        <p:blipFill>
          <a:blip r:embed="rId9"/>
          <a:stretch>
            <a:fillRect/>
          </a:stretch>
        </p:blipFill>
        <p:spPr>
          <a:xfrm>
            <a:off x="4584953" y="8527297"/>
            <a:ext cx="1584019" cy="590407"/>
          </a:xfrm>
          <a:prstGeom prst="rect">
            <a:avLst/>
          </a:prstGeom>
        </p:spPr>
      </p:pic>
      <p:sp>
        <p:nvSpPr>
          <p:cNvPr id="79" name="テキスト ボックス 446">
            <a:extLst>
              <a:ext uri="{FF2B5EF4-FFF2-40B4-BE49-F238E27FC236}">
                <a16:creationId xmlns:a16="http://schemas.microsoft.com/office/drawing/2014/main" id="{4507BAB2-741D-4808-81E5-A158903D8CB4}"/>
              </a:ext>
            </a:extLst>
          </p:cNvPr>
          <p:cNvSpPr txBox="1"/>
          <p:nvPr/>
        </p:nvSpPr>
        <p:spPr>
          <a:xfrm>
            <a:off x="10489696" y="7755293"/>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(6.31)</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80" name="テキスト ボックス 446">
            <a:extLst>
              <a:ext uri="{FF2B5EF4-FFF2-40B4-BE49-F238E27FC236}">
                <a16:creationId xmlns:a16="http://schemas.microsoft.com/office/drawing/2014/main" id="{12C056BB-2773-4E66-B32D-2A279FE6C84E}"/>
              </a:ext>
            </a:extLst>
          </p:cNvPr>
          <p:cNvSpPr txBox="1"/>
          <p:nvPr/>
        </p:nvSpPr>
        <p:spPr>
          <a:xfrm>
            <a:off x="6168972" y="8540481"/>
            <a:ext cx="1378058" cy="5904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(6.32~33)</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75" name="図 74">
            <a:extLst>
              <a:ext uri="{FF2B5EF4-FFF2-40B4-BE49-F238E27FC236}">
                <a16:creationId xmlns:a16="http://schemas.microsoft.com/office/drawing/2014/main" id="{DABF5326-9704-4E72-834A-174208A30F52}"/>
              </a:ext>
            </a:extLst>
          </p:cNvPr>
          <p:cNvPicPr>
            <a:picLocks noChangeAspect="1"/>
          </p:cNvPicPr>
          <p:nvPr/>
        </p:nvPicPr>
        <p:blipFill>
          <a:blip r:embed="rId10"/>
          <a:stretch>
            <a:fillRect/>
          </a:stretch>
        </p:blipFill>
        <p:spPr>
          <a:xfrm>
            <a:off x="280333" y="9838018"/>
            <a:ext cx="5013914" cy="901893"/>
          </a:xfrm>
          <a:prstGeom prst="rect">
            <a:avLst/>
          </a:prstGeom>
        </p:spPr>
      </p:pic>
      <p:cxnSp>
        <p:nvCxnSpPr>
          <p:cNvPr id="82" name="直線矢印コネクタ 81">
            <a:extLst>
              <a:ext uri="{FF2B5EF4-FFF2-40B4-BE49-F238E27FC236}">
                <a16:creationId xmlns:a16="http://schemas.microsoft.com/office/drawing/2014/main" id="{866CC871-8E82-44B5-BB60-18358820863E}"/>
              </a:ext>
            </a:extLst>
          </p:cNvPr>
          <p:cNvCxnSpPr>
            <a:cxnSpLocks/>
          </p:cNvCxnSpPr>
          <p:nvPr/>
        </p:nvCxnSpPr>
        <p:spPr>
          <a:xfrm>
            <a:off x="764891" y="7360538"/>
            <a:ext cx="0" cy="194317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446">
            <a:extLst>
              <a:ext uri="{FF2B5EF4-FFF2-40B4-BE49-F238E27FC236}">
                <a16:creationId xmlns:a16="http://schemas.microsoft.com/office/drawing/2014/main" id="{989B3814-54F0-4C1E-96D4-4CBB5E4F6FB9}"/>
              </a:ext>
            </a:extLst>
          </p:cNvPr>
          <p:cNvSpPr txBox="1"/>
          <p:nvPr/>
        </p:nvSpPr>
        <p:spPr>
          <a:xfrm>
            <a:off x="5051623" y="9948338"/>
            <a:ext cx="1378058" cy="5904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(6.34)</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86" name="四角形: 角を丸くする 85">
            <a:extLst>
              <a:ext uri="{FF2B5EF4-FFF2-40B4-BE49-F238E27FC236}">
                <a16:creationId xmlns:a16="http://schemas.microsoft.com/office/drawing/2014/main" id="{20B727AD-394B-419D-A072-6B10B3ACE679}"/>
              </a:ext>
            </a:extLst>
          </p:cNvPr>
          <p:cNvSpPr/>
          <p:nvPr/>
        </p:nvSpPr>
        <p:spPr>
          <a:xfrm>
            <a:off x="369169" y="9845492"/>
            <a:ext cx="4925077" cy="81000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7" name="テキスト ボックス 320">
            <a:extLst>
              <a:ext uri="{FF2B5EF4-FFF2-40B4-BE49-F238E27FC236}">
                <a16:creationId xmlns:a16="http://schemas.microsoft.com/office/drawing/2014/main" id="{CEB73F57-B780-41D4-9AF7-3EA921CE4F46}"/>
              </a:ext>
            </a:extLst>
          </p:cNvPr>
          <p:cNvSpPr txBox="1"/>
          <p:nvPr/>
        </p:nvSpPr>
        <p:spPr>
          <a:xfrm>
            <a:off x="345362" y="9303710"/>
            <a:ext cx="4706261" cy="4434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確率的勾配降下法の更新式</a:t>
            </a:r>
            <a:endParaRPr kumimoji="1" lang="en-US" altLang="ja-JP" sz="2400" b="1" u="sng" dirty="0">
              <a:solidFill>
                <a:schemeClr val="accent2"/>
              </a:solidFill>
              <a:latin typeface="あずきフォント" panose="02000609000000000000" pitchFamily="1" charset="-128"/>
              <a:ea typeface="あずきフォント" panose="02000609000000000000" pitchFamily="1" charset="-128"/>
            </a:endParaRPr>
          </a:p>
        </p:txBody>
      </p:sp>
      <p:pic>
        <p:nvPicPr>
          <p:cNvPr id="83" name="図 82">
            <a:extLst>
              <a:ext uri="{FF2B5EF4-FFF2-40B4-BE49-F238E27FC236}">
                <a16:creationId xmlns:a16="http://schemas.microsoft.com/office/drawing/2014/main" id="{30D16A75-08A1-4A04-9D37-5BDF2F581CB5}"/>
              </a:ext>
            </a:extLst>
          </p:cNvPr>
          <p:cNvPicPr>
            <a:picLocks noChangeAspect="1"/>
          </p:cNvPicPr>
          <p:nvPr/>
        </p:nvPicPr>
        <p:blipFill>
          <a:blip r:embed="rId11"/>
          <a:stretch>
            <a:fillRect/>
          </a:stretch>
        </p:blipFill>
        <p:spPr>
          <a:xfrm>
            <a:off x="250434" y="11907985"/>
            <a:ext cx="9178711" cy="1145892"/>
          </a:xfrm>
          <a:prstGeom prst="rect">
            <a:avLst/>
          </a:prstGeom>
        </p:spPr>
      </p:pic>
      <p:sp>
        <p:nvSpPr>
          <p:cNvPr id="84" name="楕円 83">
            <a:extLst>
              <a:ext uri="{FF2B5EF4-FFF2-40B4-BE49-F238E27FC236}">
                <a16:creationId xmlns:a16="http://schemas.microsoft.com/office/drawing/2014/main" id="{5B2A6AFE-3E34-46F9-83C0-9069FE2446FF}"/>
              </a:ext>
            </a:extLst>
          </p:cNvPr>
          <p:cNvSpPr/>
          <p:nvPr/>
        </p:nvSpPr>
        <p:spPr>
          <a:xfrm>
            <a:off x="4041584" y="11907985"/>
            <a:ext cx="504868" cy="50486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D8A31726-0671-4281-B774-EDC9F07401B2}"/>
              </a:ext>
            </a:extLst>
          </p:cNvPr>
          <p:cNvSpPr/>
          <p:nvPr/>
        </p:nvSpPr>
        <p:spPr>
          <a:xfrm>
            <a:off x="4041584" y="12570492"/>
            <a:ext cx="504868" cy="50486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A89EC937-4026-4C83-B070-28BB9ACAD9C6}"/>
              </a:ext>
            </a:extLst>
          </p:cNvPr>
          <p:cNvSpPr/>
          <p:nvPr/>
        </p:nvSpPr>
        <p:spPr>
          <a:xfrm>
            <a:off x="8569727" y="11907985"/>
            <a:ext cx="504868" cy="50486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9969EC71-6206-4A36-A4BC-53FCFA93659A}"/>
              </a:ext>
            </a:extLst>
          </p:cNvPr>
          <p:cNvSpPr/>
          <p:nvPr/>
        </p:nvSpPr>
        <p:spPr>
          <a:xfrm>
            <a:off x="7648218" y="12570492"/>
            <a:ext cx="504868" cy="50486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352">
                <a:extLst>
                  <a:ext uri="{FF2B5EF4-FFF2-40B4-BE49-F238E27FC236}">
                    <a16:creationId xmlns:a16="http://schemas.microsoft.com/office/drawing/2014/main" id="{57470E67-D461-431B-BCE7-A33C7EDC8A0F}"/>
                  </a:ext>
                </a:extLst>
              </p:cNvPr>
              <p:cNvSpPr txBox="1"/>
              <p:nvPr/>
            </p:nvSpPr>
            <p:spPr>
              <a:xfrm>
                <a:off x="250434" y="11143198"/>
                <a:ext cx="9259090" cy="9018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1" u="none" dirty="0">
                    <a:solidFill>
                      <a:sysClr val="windowText" lastClr="000000"/>
                    </a:solidFill>
                    <a:latin typeface="あずきフォント" panose="02000609000000000000" pitchFamily="1" charset="-128"/>
                    <a:ea typeface="あずきフォント" panose="02000609000000000000" pitchFamily="1" charset="-128"/>
                  </a:rPr>
                  <a:t>特徴</a:t>
                </a: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 </a:t>
                </a: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正解クラス</a:t>
                </a: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a:t>
                </a:r>
                <a14:m>
                  <m:oMath xmlns:m="http://schemas.openxmlformats.org/officeDocument/2006/math">
                    <m:sSub>
                      <m:sSubPr>
                        <m:ctrlPr>
                          <a:rPr kumimoji="1" lang="en-US" altLang="ja-JP" sz="2000" i="1">
                            <a:solidFill>
                              <a:sysClr val="windowText" lastClr="000000"/>
                            </a:solidFill>
                            <a:latin typeface="Cambria Math" panose="02040503050406030204" pitchFamily="18" charset="0"/>
                            <a:ea typeface="あずきフォント" panose="02000609000000000000" pitchFamily="1" charset="-128"/>
                          </a:rPr>
                        </m:ctrlPr>
                      </m:sSubPr>
                      <m:e>
                        <m:r>
                          <a:rPr kumimoji="1" lang="en-US" altLang="ja-JP" sz="2000" i="1">
                            <a:solidFill>
                              <a:sysClr val="windowText" lastClr="000000"/>
                            </a:solidFill>
                            <a:latin typeface="Cambria Math" panose="02040503050406030204" pitchFamily="18" charset="0"/>
                            <a:ea typeface="あずきフォント" panose="02000609000000000000" pitchFamily="1" charset="-128"/>
                          </a:rPr>
                          <m:t>𝑦</m:t>
                        </m:r>
                      </m:e>
                      <m:sub>
                        <m:r>
                          <a:rPr kumimoji="1" lang="en-US" altLang="ja-JP" sz="2000" i="1">
                            <a:solidFill>
                              <a:sysClr val="windowText" lastClr="000000"/>
                            </a:solidFill>
                            <a:latin typeface="Cambria Math" panose="02040503050406030204" pitchFamily="18" charset="0"/>
                            <a:ea typeface="あずきフォント" panose="02000609000000000000" pitchFamily="1" charset="-128"/>
                          </a:rPr>
                          <m:t>𝑗</m:t>
                        </m:r>
                      </m:sub>
                    </m:sSub>
                    <m:r>
                      <a:rPr kumimoji="1" lang="en-US" altLang="ja-JP" sz="2000" b="0" i="1" smtClean="0">
                        <a:solidFill>
                          <a:sysClr val="windowText" lastClr="000000"/>
                        </a:solidFill>
                        <a:latin typeface="Cambria Math" panose="02040503050406030204" pitchFamily="18" charset="0"/>
                        <a:ea typeface="あずきフォント" panose="02000609000000000000" pitchFamily="1" charset="-128"/>
                      </a:rPr>
                      <m:t>=</m:t>
                    </m:r>
                    <m:r>
                      <a:rPr kumimoji="1" lang="en-US" altLang="ja-JP" sz="2000" b="0" i="1" smtClean="0">
                        <a:solidFill>
                          <a:sysClr val="windowText" lastClr="000000"/>
                        </a:solidFill>
                        <a:latin typeface="Cambria Math" panose="02040503050406030204" pitchFamily="18" charset="0"/>
                        <a:ea typeface="あずきフォント" panose="02000609000000000000" pitchFamily="1" charset="-128"/>
                      </a:rPr>
                      <m:t>1</m:t>
                    </m:r>
                  </m:oMath>
                </a14:m>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ではスコアが増加、不正解クラス</a:t>
                </a:r>
                <a:r>
                  <a:rPr kumimoji="1" lang="en-US" altLang="ja-JP" sz="2000" dirty="0">
                    <a:solidFill>
                      <a:sysClr val="windowText" lastClr="000000"/>
                    </a:solidFill>
                    <a:latin typeface="あずきフォント" panose="02000609000000000000" pitchFamily="1" charset="-128"/>
                    <a:ea typeface="あずきフォント" panose="02000609000000000000" pitchFamily="1" charset="-128"/>
                  </a:rPr>
                  <a:t>(</a:t>
                </a:r>
                <a14:m>
                  <m:oMath xmlns:m="http://schemas.openxmlformats.org/officeDocument/2006/math">
                    <m:sSub>
                      <m:sSubPr>
                        <m:ctrlPr>
                          <a:rPr kumimoji="1" lang="en-US" altLang="ja-JP" sz="2000" i="1">
                            <a:solidFill>
                              <a:sysClr val="windowText" lastClr="000000"/>
                            </a:solidFill>
                            <a:latin typeface="Cambria Math" panose="02040503050406030204" pitchFamily="18" charset="0"/>
                            <a:ea typeface="あずきフォント" panose="02000609000000000000" pitchFamily="1" charset="-128"/>
                          </a:rPr>
                        </m:ctrlPr>
                      </m:sSubPr>
                      <m:e>
                        <m:r>
                          <a:rPr kumimoji="1" lang="en-US" altLang="ja-JP" sz="2000" i="1">
                            <a:solidFill>
                              <a:sysClr val="windowText" lastClr="000000"/>
                            </a:solidFill>
                            <a:latin typeface="Cambria Math" panose="02040503050406030204" pitchFamily="18" charset="0"/>
                            <a:ea typeface="あずきフォント" panose="02000609000000000000" pitchFamily="1" charset="-128"/>
                          </a:rPr>
                          <m:t>𝑦</m:t>
                        </m:r>
                      </m:e>
                      <m:sub>
                        <m:r>
                          <a:rPr kumimoji="1" lang="en-US" altLang="ja-JP" sz="2000" i="1">
                            <a:solidFill>
                              <a:sysClr val="windowText" lastClr="000000"/>
                            </a:solidFill>
                            <a:latin typeface="Cambria Math" panose="02040503050406030204" pitchFamily="18" charset="0"/>
                            <a:ea typeface="あずきフォント" panose="02000609000000000000" pitchFamily="1" charset="-128"/>
                          </a:rPr>
                          <m:t>𝑗</m:t>
                        </m:r>
                      </m:sub>
                    </m:sSub>
                    <m:r>
                      <a:rPr kumimoji="1" lang="en-US" altLang="ja-JP" sz="2000" i="1">
                        <a:solidFill>
                          <a:sysClr val="windowText" lastClr="000000"/>
                        </a:solidFill>
                        <a:latin typeface="Cambria Math" panose="02040503050406030204" pitchFamily="18" charset="0"/>
                        <a:ea typeface="あずきフォント" panose="02000609000000000000" pitchFamily="1" charset="-128"/>
                      </a:rPr>
                      <m:t>=</m:t>
                    </m:r>
                    <m:r>
                      <a:rPr kumimoji="1" lang="en-US" altLang="ja-JP" sz="2000" b="0" i="1" smtClean="0">
                        <a:solidFill>
                          <a:sysClr val="windowText" lastClr="000000"/>
                        </a:solidFill>
                        <a:latin typeface="Cambria Math" panose="02040503050406030204" pitchFamily="18" charset="0"/>
                        <a:ea typeface="あずきフォント" panose="02000609000000000000" pitchFamily="1" charset="-128"/>
                      </a:rPr>
                      <m:t>0</m:t>
                    </m:r>
                  </m:oMath>
                </a14:m>
                <a:r>
                  <a:rPr kumimoji="1" lang="en-US" altLang="ja-JP" sz="2000"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ではスコアが減るよう更新される。</a:t>
                </a:r>
                <a:endPar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Choice>
        <mc:Fallback xmlns="">
          <p:sp>
            <p:nvSpPr>
              <p:cNvPr id="96" name="テキスト ボックス 352">
                <a:extLst>
                  <a:ext uri="{FF2B5EF4-FFF2-40B4-BE49-F238E27FC236}">
                    <a16:creationId xmlns:a16="http://schemas.microsoft.com/office/drawing/2014/main" id="{57470E67-D461-431B-BCE7-A33C7EDC8A0F}"/>
                  </a:ext>
                </a:extLst>
              </p:cNvPr>
              <p:cNvSpPr txBox="1">
                <a:spLocks noRot="1" noChangeAspect="1" noMove="1" noResize="1" noEditPoints="1" noAdjustHandles="1" noChangeArrowheads="1" noChangeShapeType="1" noTextEdit="1"/>
              </p:cNvSpPr>
              <p:nvPr/>
            </p:nvSpPr>
            <p:spPr>
              <a:xfrm>
                <a:off x="250434" y="11143198"/>
                <a:ext cx="9259090" cy="901893"/>
              </a:xfrm>
              <a:prstGeom prst="rect">
                <a:avLst/>
              </a:prstGeom>
              <a:blipFill>
                <a:blip r:embed="rId12"/>
                <a:stretch>
                  <a:fillRect l="-658" t="-6081"/>
                </a:stretch>
              </a:blipFill>
              <a:ln w="9525" cmpd="sng">
                <a:noFill/>
              </a:ln>
            </p:spPr>
            <p:txBody>
              <a:bodyPr/>
              <a:lstStyle/>
              <a:p>
                <a:r>
                  <a:rPr lang="ja-JP" altLang="en-US">
                    <a:noFill/>
                  </a:rPr>
                  <a:t> </a:t>
                </a:r>
              </a:p>
            </p:txBody>
          </p:sp>
        </mc:Fallback>
      </mc:AlternateContent>
    </p:spTree>
    <p:extLst>
      <p:ext uri="{BB962C8B-B14F-4D97-AF65-F5344CB8AC3E}">
        <p14:creationId xmlns:p14="http://schemas.microsoft.com/office/powerpoint/2010/main" val="388384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3034552" y="371745"/>
            <a:ext cx="7646895" cy="5199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多クラスの分類モデルを評価するには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123" name="テキスト ボックス 360">
            <a:extLst>
              <a:ext uri="{FF2B5EF4-FFF2-40B4-BE49-F238E27FC236}">
                <a16:creationId xmlns:a16="http://schemas.microsoft.com/office/drawing/2014/main" id="{68A592EC-B703-4487-977A-354D013ED533}"/>
              </a:ext>
            </a:extLst>
          </p:cNvPr>
          <p:cNvSpPr txBox="1"/>
          <p:nvPr/>
        </p:nvSpPr>
        <p:spPr>
          <a:xfrm>
            <a:off x="344689" y="1151660"/>
            <a:ext cx="13069649"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正解率、適合率、再現率、</a:t>
            </a:r>
            <a:r>
              <a:rPr kumimoji="1" lang="en-US" altLang="ja-JP" sz="2800" b="1" u="sng" dirty="0">
                <a:solidFill>
                  <a:schemeClr val="accent1"/>
                </a:solidFill>
                <a:latin typeface="あずきフォント" panose="02000609000000000000" pitchFamily="1" charset="-128"/>
                <a:ea typeface="あずきフォント" panose="02000609000000000000" pitchFamily="1" charset="-128"/>
              </a:rPr>
              <a:t>F1</a:t>
            </a:r>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スコアの考え方を多クラスに応用する必要がある。</a:t>
            </a: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1119104" y="-2115"/>
            <a:ext cx="2462253"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6.9</a:t>
            </a:r>
            <a:endParaRPr kumimoji="1" lang="ja-JP" altLang="en-US" dirty="0">
              <a:latin typeface="あずきフォント" panose="02000609000000000000" pitchFamily="1" charset="-128"/>
              <a:ea typeface="あずきフォント" panose="02000609000000000000" pitchFamily="1" charset="-128"/>
            </a:endParaRPr>
          </a:p>
        </p:txBody>
      </p:sp>
      <p:pic>
        <p:nvPicPr>
          <p:cNvPr id="3" name="図 2">
            <a:extLst>
              <a:ext uri="{FF2B5EF4-FFF2-40B4-BE49-F238E27FC236}">
                <a16:creationId xmlns:a16="http://schemas.microsoft.com/office/drawing/2014/main" id="{7344F520-EFB6-4503-B101-96785E9F4DEC}"/>
              </a:ext>
            </a:extLst>
          </p:cNvPr>
          <p:cNvPicPr>
            <a:picLocks noChangeAspect="1"/>
          </p:cNvPicPr>
          <p:nvPr/>
        </p:nvPicPr>
        <p:blipFill>
          <a:blip r:embed="rId2"/>
          <a:stretch>
            <a:fillRect/>
          </a:stretch>
        </p:blipFill>
        <p:spPr>
          <a:xfrm>
            <a:off x="2282621" y="4773853"/>
            <a:ext cx="9992006" cy="4878324"/>
          </a:xfrm>
          <a:prstGeom prst="rect">
            <a:avLst/>
          </a:prstGeom>
        </p:spPr>
      </p:pic>
      <p:pic>
        <p:nvPicPr>
          <p:cNvPr id="18" name="図 17" descr="早押しクイズ">
            <a:extLst>
              <a:ext uri="{FF2B5EF4-FFF2-40B4-BE49-F238E27FC236}">
                <a16:creationId xmlns:a16="http://schemas.microsoft.com/office/drawing/2014/main" id="{B506F8D7-3F07-45D0-9BFC-F5DFDBD854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962" y="6559967"/>
            <a:ext cx="1316110" cy="1306096"/>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descr="本のギガ">
            <a:extLst>
              <a:ext uri="{FF2B5EF4-FFF2-40B4-BE49-F238E27FC236}">
                <a16:creationId xmlns:a16="http://schemas.microsoft.com/office/drawing/2014/main" id="{E0700B44-97A6-46F7-98F6-065E09E3A5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8112" y="4067573"/>
            <a:ext cx="807134" cy="522847"/>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AB1D528-AFD8-4918-A430-C460B72657A5}"/>
              </a:ext>
            </a:extLst>
          </p:cNvPr>
          <p:cNvSpPr/>
          <p:nvPr/>
        </p:nvSpPr>
        <p:spPr>
          <a:xfrm>
            <a:off x="301661" y="1780150"/>
            <a:ext cx="8513155" cy="1569660"/>
          </a:xfrm>
          <a:prstGeom prst="rect">
            <a:avLst/>
          </a:prstGeom>
        </p:spPr>
        <p:txBody>
          <a:bodyPr wrap="square">
            <a:spAutoFit/>
          </a:bodyPr>
          <a:lstStyle/>
          <a:p>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1.</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正解率</a:t>
            </a:r>
            <a:r>
              <a:rPr kumimoji="1" lang="en-US" altLang="ja-JP" sz="2400" dirty="0">
                <a:solidFill>
                  <a:schemeClr val="accent2"/>
                </a:solidFill>
                <a:latin typeface="あずきフォント" panose="02000609000000000000" pitchFamily="1" charset="-128"/>
                <a:ea typeface="あずきフォント" panose="02000609000000000000" pitchFamily="1" charset="-128"/>
              </a:rPr>
              <a:t>:  </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全事例の中でモデルが正解できた事例の割合</a:t>
            </a:r>
            <a:endPar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endParaRPr>
          </a:p>
          <a:p>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2.</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適合率</a:t>
            </a:r>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  </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モデルが</a:t>
            </a:r>
            <a:r>
              <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rPr>
              <a:t>X</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と予測したうち正解した事例の割合</a:t>
            </a:r>
            <a:endPar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endParaRPr>
          </a:p>
          <a:p>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3.</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再現率</a:t>
            </a:r>
            <a:r>
              <a:rPr kumimoji="1" lang="en-US" altLang="ja-JP" sz="2400" dirty="0">
                <a:solidFill>
                  <a:schemeClr val="accent2"/>
                </a:solidFill>
                <a:latin typeface="あずきフォント" panose="02000609000000000000" pitchFamily="1" charset="-128"/>
                <a:ea typeface="あずきフォント" panose="02000609000000000000" pitchFamily="1" charset="-128"/>
              </a:rPr>
              <a:t>:  </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事例が</a:t>
            </a:r>
            <a:r>
              <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rPr>
              <a:t>X</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であるもののうち予測された割合</a:t>
            </a:r>
            <a:endPar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endParaRPr>
          </a:p>
          <a:p>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4.F1</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スコア</a:t>
            </a:r>
            <a:r>
              <a:rPr kumimoji="1" lang="en-US" altLang="ja-JP" sz="240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適合率と再現率の調和平均</a:t>
            </a:r>
            <a:endPar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48" name="正方形/長方形 47">
            <a:extLst>
              <a:ext uri="{FF2B5EF4-FFF2-40B4-BE49-F238E27FC236}">
                <a16:creationId xmlns:a16="http://schemas.microsoft.com/office/drawing/2014/main" id="{E89A34BA-CB35-4AB5-8BAF-C802B4E2608A}"/>
              </a:ext>
            </a:extLst>
          </p:cNvPr>
          <p:cNvSpPr/>
          <p:nvPr/>
        </p:nvSpPr>
        <p:spPr>
          <a:xfrm>
            <a:off x="402961" y="3425257"/>
            <a:ext cx="11871665" cy="447132"/>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ja-JP" altLang="en-US"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多クラスでも</a:t>
            </a:r>
            <a:r>
              <a:rPr lang="ja-JP" altLang="ja-JP"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モデルの予測とデータセットの</a:t>
            </a:r>
            <a:r>
              <a:rPr lang="ja-JP" altLang="en-US"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クラスの</a:t>
            </a:r>
            <a:r>
              <a:rPr lang="ja-JP" altLang="ja-JP"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クロス表</a:t>
            </a:r>
            <a:r>
              <a:rPr lang="ja-JP" altLang="en-US"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である</a:t>
            </a:r>
            <a:r>
              <a:rPr lang="ja-JP" altLang="ja-JP" sz="2000" b="1" dirty="0">
                <a:solidFill>
                  <a:sysClr val="windowText" lastClr="000000"/>
                </a:solidFill>
                <a:effectLst/>
                <a:latin typeface="あずきフォント" panose="02000609000000000000" pitchFamily="1" charset="-128"/>
                <a:ea typeface="あずきフォント" panose="02000609000000000000" pitchFamily="1" charset="-128"/>
                <a:cs typeface="+mn-cs"/>
              </a:rPr>
              <a:t>混同行列</a:t>
            </a:r>
            <a:r>
              <a:rPr lang="ja-JP" altLang="en-US" sz="2000" dirty="0">
                <a:solidFill>
                  <a:sysClr val="windowText" lastClr="000000"/>
                </a:solidFill>
                <a:latin typeface="あずきフォント" panose="02000609000000000000" pitchFamily="1" charset="-128"/>
                <a:ea typeface="あずきフォント" panose="02000609000000000000" pitchFamily="1" charset="-128"/>
              </a:rPr>
              <a:t>を作成できる。</a:t>
            </a:r>
            <a:endParaRPr lang="ja-JP" altLang="ja-JP" sz="2000" dirty="0">
              <a:solidFill>
                <a:sysClr val="windowText" lastClr="000000"/>
              </a:solidFill>
              <a:effectLst/>
              <a:latin typeface="あずきフォント" panose="02000609000000000000" pitchFamily="1" charset="-128"/>
              <a:ea typeface="あずきフォント" panose="02000609000000000000" pitchFamily="1" charset="-128"/>
            </a:endParaRPr>
          </a:p>
          <a:p>
            <a:pPr algn="l"/>
            <a:endPar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8" name="直線矢印コネクタ 7">
            <a:extLst>
              <a:ext uri="{FF2B5EF4-FFF2-40B4-BE49-F238E27FC236}">
                <a16:creationId xmlns:a16="http://schemas.microsoft.com/office/drawing/2014/main" id="{85D9E72F-D1FA-4CAD-AD4A-80DEDCC6C927}"/>
              </a:ext>
            </a:extLst>
          </p:cNvPr>
          <p:cNvCxnSpPr>
            <a:cxnSpLocks/>
          </p:cNvCxnSpPr>
          <p:nvPr/>
        </p:nvCxnSpPr>
        <p:spPr>
          <a:xfrm>
            <a:off x="8339328" y="2066544"/>
            <a:ext cx="27432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320">
            <a:extLst>
              <a:ext uri="{FF2B5EF4-FFF2-40B4-BE49-F238E27FC236}">
                <a16:creationId xmlns:a16="http://schemas.microsoft.com/office/drawing/2014/main" id="{423ECD64-20B4-4342-A175-5C8487033211}"/>
              </a:ext>
            </a:extLst>
          </p:cNvPr>
          <p:cNvSpPr txBox="1"/>
          <p:nvPr/>
        </p:nvSpPr>
        <p:spPr>
          <a:xfrm>
            <a:off x="8814816" y="1744439"/>
            <a:ext cx="4689997" cy="35777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混同行列の対角成分の和</a:t>
            </a:r>
            <a:r>
              <a:rPr kumimoji="1" lang="en-US" altLang="ja-JP" sz="2400" b="1" u="sng"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事例数</a:t>
            </a:r>
            <a:endParaRPr kumimoji="1" lang="en-US" altLang="ja-JP" sz="2400" b="1" u="sng" dirty="0">
              <a:solidFill>
                <a:schemeClr val="accent2"/>
              </a:solidFill>
              <a:latin typeface="あずきフォント" panose="02000609000000000000" pitchFamily="1" charset="-128"/>
              <a:ea typeface="あずきフォント" panose="02000609000000000000" pitchFamily="1" charset="-128"/>
            </a:endParaRPr>
          </a:p>
        </p:txBody>
      </p:sp>
      <p:cxnSp>
        <p:nvCxnSpPr>
          <p:cNvPr id="60" name="直線矢印コネクタ 59">
            <a:extLst>
              <a:ext uri="{FF2B5EF4-FFF2-40B4-BE49-F238E27FC236}">
                <a16:creationId xmlns:a16="http://schemas.microsoft.com/office/drawing/2014/main" id="{A98AE4F8-8BE4-4F3D-9C30-7D9454A88138}"/>
              </a:ext>
            </a:extLst>
          </p:cNvPr>
          <p:cNvCxnSpPr>
            <a:cxnSpLocks/>
          </p:cNvCxnSpPr>
          <p:nvPr/>
        </p:nvCxnSpPr>
        <p:spPr>
          <a:xfrm>
            <a:off x="8339328" y="2432304"/>
            <a:ext cx="27432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F7ED7BFB-2555-4E2F-A885-4CF38A942BFD}"/>
              </a:ext>
            </a:extLst>
          </p:cNvPr>
          <p:cNvCxnSpPr>
            <a:cxnSpLocks/>
          </p:cNvCxnSpPr>
          <p:nvPr/>
        </p:nvCxnSpPr>
        <p:spPr>
          <a:xfrm>
            <a:off x="8339328" y="2798064"/>
            <a:ext cx="27432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320">
            <a:extLst>
              <a:ext uri="{FF2B5EF4-FFF2-40B4-BE49-F238E27FC236}">
                <a16:creationId xmlns:a16="http://schemas.microsoft.com/office/drawing/2014/main" id="{1B499A70-62A0-4E5F-B8BE-A1B869250F48}"/>
              </a:ext>
            </a:extLst>
          </p:cNvPr>
          <p:cNvSpPr txBox="1"/>
          <p:nvPr/>
        </p:nvSpPr>
        <p:spPr>
          <a:xfrm>
            <a:off x="8814816" y="2177658"/>
            <a:ext cx="4689997" cy="35777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一致数</a:t>
            </a:r>
            <a:r>
              <a:rPr kumimoji="1" lang="en-US" altLang="ja-JP" sz="2400" b="1" u="sng"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予測数</a:t>
            </a:r>
            <a:endParaRPr kumimoji="1" lang="en-US" altLang="ja-JP" sz="2400" b="1" u="sng" dirty="0">
              <a:solidFill>
                <a:schemeClr val="accent2"/>
              </a:solidFill>
              <a:latin typeface="あずきフォント" panose="02000609000000000000" pitchFamily="1" charset="-128"/>
              <a:ea typeface="あずきフォント" panose="02000609000000000000" pitchFamily="1" charset="-128"/>
            </a:endParaRPr>
          </a:p>
        </p:txBody>
      </p:sp>
      <p:sp>
        <p:nvSpPr>
          <p:cNvPr id="73" name="テキスト ボックス 320">
            <a:extLst>
              <a:ext uri="{FF2B5EF4-FFF2-40B4-BE49-F238E27FC236}">
                <a16:creationId xmlns:a16="http://schemas.microsoft.com/office/drawing/2014/main" id="{10EED622-3292-480B-BCCE-D5ACB2DE71F9}"/>
              </a:ext>
            </a:extLst>
          </p:cNvPr>
          <p:cNvSpPr txBox="1"/>
          <p:nvPr/>
        </p:nvSpPr>
        <p:spPr>
          <a:xfrm>
            <a:off x="8814816" y="2610877"/>
            <a:ext cx="4689997" cy="35777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一致数</a:t>
            </a:r>
            <a:r>
              <a:rPr kumimoji="1" lang="en-US" altLang="ja-JP" sz="2400" b="1" u="sng"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事例数</a:t>
            </a:r>
            <a:endParaRPr kumimoji="1" lang="en-US" altLang="ja-JP" sz="2400" b="1" u="sng" dirty="0">
              <a:solidFill>
                <a:schemeClr val="accent2"/>
              </a:solidFill>
              <a:latin typeface="あずきフォント" panose="02000609000000000000" pitchFamily="1" charset="-128"/>
              <a:ea typeface="あずきフォント" panose="02000609000000000000" pitchFamily="1" charset="-128"/>
            </a:endParaRPr>
          </a:p>
        </p:txBody>
      </p:sp>
      <p:sp>
        <p:nvSpPr>
          <p:cNvPr id="75" name="テキスト ボックス 360">
            <a:extLst>
              <a:ext uri="{FF2B5EF4-FFF2-40B4-BE49-F238E27FC236}">
                <a16:creationId xmlns:a16="http://schemas.microsoft.com/office/drawing/2014/main" id="{982F4D18-9236-4527-8C74-F7495DF4784D}"/>
              </a:ext>
            </a:extLst>
          </p:cNvPr>
          <p:cNvSpPr txBox="1"/>
          <p:nvPr/>
        </p:nvSpPr>
        <p:spPr>
          <a:xfrm>
            <a:off x="344689" y="9818082"/>
            <a:ext cx="13069649"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クラスごとの適合率、再現率、</a:t>
            </a:r>
            <a:r>
              <a:rPr kumimoji="1" lang="en-US" altLang="ja-JP" sz="2800" b="1" u="sng" dirty="0">
                <a:solidFill>
                  <a:schemeClr val="accent1"/>
                </a:solidFill>
                <a:latin typeface="あずきフォント" panose="02000609000000000000" pitchFamily="1" charset="-128"/>
                <a:ea typeface="あずきフォント" panose="02000609000000000000" pitchFamily="1" charset="-128"/>
              </a:rPr>
              <a:t>F1</a:t>
            </a:r>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スコアを</a:t>
            </a:r>
            <a:r>
              <a:rPr kumimoji="1" lang="en-US" altLang="ja-JP" sz="2800" b="1" u="sng" dirty="0">
                <a:solidFill>
                  <a:schemeClr val="accent1"/>
                </a:solidFill>
                <a:latin typeface="あずきフォント" panose="02000609000000000000" pitchFamily="1" charset="-128"/>
                <a:ea typeface="あずきフォント" panose="02000609000000000000" pitchFamily="1" charset="-128"/>
              </a:rPr>
              <a:t>1</a:t>
            </a:r>
            <a:r>
              <a:rPr kumimoji="1" lang="ja-JP" altLang="en-US" sz="2800" b="1" u="sng" dirty="0" err="1">
                <a:solidFill>
                  <a:schemeClr val="accent1"/>
                </a:solidFill>
                <a:latin typeface="あずきフォント" panose="02000609000000000000" pitchFamily="1" charset="-128"/>
                <a:ea typeface="あずきフォント" panose="02000609000000000000" pitchFamily="1" charset="-128"/>
              </a:rPr>
              <a:t>つの</a:t>
            </a:r>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モデル全体の評価にするには</a:t>
            </a:r>
            <a:r>
              <a:rPr kumimoji="1" lang="en-US" altLang="ja-JP" sz="2800" b="1" u="sng" dirty="0">
                <a:solidFill>
                  <a:schemeClr val="accent1"/>
                </a:solidFill>
                <a:latin typeface="あずきフォント" panose="02000609000000000000" pitchFamily="1" charset="-128"/>
                <a:ea typeface="あずきフォント" panose="02000609000000000000" pitchFamily="1" charset="-128"/>
              </a:rPr>
              <a:t>?</a:t>
            </a:r>
            <a:endParaRPr kumimoji="1" lang="ja-JP" altLang="en-US" sz="2800" b="1" u="sng" dirty="0">
              <a:solidFill>
                <a:schemeClr val="accent1"/>
              </a:solidFill>
              <a:latin typeface="あずきフォント" panose="02000609000000000000" pitchFamily="1" charset="-128"/>
              <a:ea typeface="あずきフォント" panose="02000609000000000000" pitchFamily="1" charset="-128"/>
            </a:endParaRPr>
          </a:p>
        </p:txBody>
      </p:sp>
      <p:sp>
        <p:nvSpPr>
          <p:cNvPr id="76" name="正方形/長方形 75">
            <a:extLst>
              <a:ext uri="{FF2B5EF4-FFF2-40B4-BE49-F238E27FC236}">
                <a16:creationId xmlns:a16="http://schemas.microsoft.com/office/drawing/2014/main" id="{ECB64E44-352B-4FFB-9981-A3BDFEAA6D3A}"/>
              </a:ext>
            </a:extLst>
          </p:cNvPr>
          <p:cNvSpPr/>
          <p:nvPr/>
        </p:nvSpPr>
        <p:spPr>
          <a:xfrm>
            <a:off x="301661" y="10358387"/>
            <a:ext cx="13112677" cy="830997"/>
          </a:xfrm>
          <a:prstGeom prst="rect">
            <a:avLst/>
          </a:prstGeom>
        </p:spPr>
        <p:txBody>
          <a:bodyPr wrap="square">
            <a:spAutoFit/>
          </a:bodyPr>
          <a:lstStyle/>
          <a:p>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1.</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マクロ平均</a:t>
            </a:r>
            <a:r>
              <a:rPr kumimoji="1" lang="en-US" altLang="ja-JP" sz="2400" dirty="0">
                <a:solidFill>
                  <a:schemeClr val="accent2"/>
                </a:solidFill>
                <a:latin typeface="あずきフォント" panose="02000609000000000000" pitchFamily="1" charset="-128"/>
                <a:ea typeface="あずきフォント" panose="02000609000000000000" pitchFamily="1" charset="-128"/>
              </a:rPr>
              <a:t>: </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クラスごとに算出した値</a:t>
            </a:r>
            <a:r>
              <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適合率、再現率、</a:t>
            </a:r>
            <a:r>
              <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rPr>
              <a:t>F1</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スコア</a:t>
            </a:r>
            <a:r>
              <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の平均をとる。</a:t>
            </a:r>
            <a:endPar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endParaRPr>
          </a:p>
          <a:p>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2.</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ミクロ平均</a:t>
            </a:r>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 </a:t>
            </a:r>
            <a:r>
              <a:rPr kumimoji="1" lang="ja-JP" altLang="en-US" sz="2400" dirty="0">
                <a:latin typeface="あずきフォント" panose="02000609000000000000" pitchFamily="1" charset="-128"/>
                <a:ea typeface="あずきフォント" panose="02000609000000000000" pitchFamily="1" charset="-128"/>
              </a:rPr>
              <a:t>クラスごとの正解</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数・事例数を合計し適合率、再現率を計算</a:t>
            </a:r>
            <a:r>
              <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rPr>
              <a:t>(F1</a:t>
            </a: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は調査平均</a:t>
            </a:r>
            <a:r>
              <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dirty="0" err="1">
                <a:solidFill>
                  <a:sysClr val="windowText" lastClr="000000"/>
                </a:solidFill>
                <a:latin typeface="あずきフォント" panose="02000609000000000000" pitchFamily="1" charset="-128"/>
                <a:ea typeface="あずきフォント" panose="02000609000000000000" pitchFamily="1" charset="-128"/>
              </a:rPr>
              <a:t>。</a:t>
            </a:r>
            <a:endParaRPr kumimoji="1" lang="en-US" altLang="ja-JP" sz="2400"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15" name="図 14">
            <a:extLst>
              <a:ext uri="{FF2B5EF4-FFF2-40B4-BE49-F238E27FC236}">
                <a16:creationId xmlns:a16="http://schemas.microsoft.com/office/drawing/2014/main" id="{CADE6A77-9B5B-4BAF-AA8C-3835EE7EAB65}"/>
              </a:ext>
            </a:extLst>
          </p:cNvPr>
          <p:cNvPicPr>
            <a:picLocks noChangeAspect="1"/>
          </p:cNvPicPr>
          <p:nvPr/>
        </p:nvPicPr>
        <p:blipFill>
          <a:blip r:embed="rId5"/>
          <a:stretch>
            <a:fillRect/>
          </a:stretch>
        </p:blipFill>
        <p:spPr>
          <a:xfrm>
            <a:off x="344689" y="11691307"/>
            <a:ext cx="9912725" cy="718313"/>
          </a:xfrm>
          <a:prstGeom prst="rect">
            <a:avLst/>
          </a:prstGeom>
        </p:spPr>
      </p:pic>
      <p:pic>
        <p:nvPicPr>
          <p:cNvPr id="16" name="図 15">
            <a:extLst>
              <a:ext uri="{FF2B5EF4-FFF2-40B4-BE49-F238E27FC236}">
                <a16:creationId xmlns:a16="http://schemas.microsoft.com/office/drawing/2014/main" id="{510B7B12-01D4-4FE2-883E-9BB6C27C2037}"/>
              </a:ext>
            </a:extLst>
          </p:cNvPr>
          <p:cNvPicPr>
            <a:picLocks noChangeAspect="1"/>
          </p:cNvPicPr>
          <p:nvPr/>
        </p:nvPicPr>
        <p:blipFill>
          <a:blip r:embed="rId6"/>
          <a:stretch>
            <a:fillRect/>
          </a:stretch>
        </p:blipFill>
        <p:spPr>
          <a:xfrm>
            <a:off x="344689" y="12362857"/>
            <a:ext cx="8214155" cy="659294"/>
          </a:xfrm>
          <a:prstGeom prst="rect">
            <a:avLst/>
          </a:prstGeom>
        </p:spPr>
      </p:pic>
      <p:sp>
        <p:nvSpPr>
          <p:cNvPr id="78" name="正方形/長方形 77">
            <a:extLst>
              <a:ext uri="{FF2B5EF4-FFF2-40B4-BE49-F238E27FC236}">
                <a16:creationId xmlns:a16="http://schemas.microsoft.com/office/drawing/2014/main" id="{D521B291-504D-4D61-B033-C38E8B47929D}"/>
              </a:ext>
            </a:extLst>
          </p:cNvPr>
          <p:cNvSpPr/>
          <p:nvPr/>
        </p:nvSpPr>
        <p:spPr>
          <a:xfrm>
            <a:off x="344688" y="11343231"/>
            <a:ext cx="12127728" cy="407095"/>
          </a:xfrm>
          <a:prstGeom prst="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ja-JP" altLang="en-US"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マクロ</a:t>
            </a:r>
            <a:r>
              <a:rPr lang="ja-JP" altLang="en-US" sz="2000" dirty="0">
                <a:solidFill>
                  <a:sysClr val="windowText" lastClr="000000"/>
                </a:solidFill>
                <a:latin typeface="あずきフォント" panose="02000609000000000000" pitchFamily="1" charset="-128"/>
                <a:ea typeface="あずきフォント" panose="02000609000000000000" pitchFamily="1" charset="-128"/>
              </a:rPr>
              <a:t>・</a:t>
            </a:r>
            <a:r>
              <a:rPr lang="ja-JP" altLang="en-US"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ミクロの適合率の計算例。</a:t>
            </a:r>
            <a:r>
              <a:rPr lang="ja-JP" altLang="en-US" sz="2000" u="sng" dirty="0">
                <a:solidFill>
                  <a:sysClr val="windowText" lastClr="000000"/>
                </a:solidFill>
                <a:effectLst/>
                <a:latin typeface="あずきフォント" panose="02000609000000000000" pitchFamily="1" charset="-128"/>
                <a:ea typeface="あずきフォント" panose="02000609000000000000" pitchFamily="1" charset="-128"/>
                <a:cs typeface="+mn-cs"/>
              </a:rPr>
              <a:t>全クラスを合計するミクロ平均は正解率と等しくなる</a:t>
            </a:r>
            <a:r>
              <a:rPr lang="ja-JP" altLang="en-US"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a:t>
            </a:r>
            <a:endPar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79" name="正方形/長方形 78">
            <a:extLst>
              <a:ext uri="{FF2B5EF4-FFF2-40B4-BE49-F238E27FC236}">
                <a16:creationId xmlns:a16="http://schemas.microsoft.com/office/drawing/2014/main" id="{DF3AE4FA-7B11-4B2D-B7D3-C96A84226C72}"/>
              </a:ext>
            </a:extLst>
          </p:cNvPr>
          <p:cNvSpPr/>
          <p:nvPr/>
        </p:nvSpPr>
        <p:spPr>
          <a:xfrm>
            <a:off x="344688" y="13098573"/>
            <a:ext cx="12493488" cy="407095"/>
          </a:xfrm>
          <a:prstGeom prst="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事例数の差異を考慮する場合は、クラスごとに計算してから平均をとるマクロよりミクロの方が好ましい。</a:t>
            </a:r>
          </a:p>
        </p:txBody>
      </p:sp>
      <p:sp>
        <p:nvSpPr>
          <p:cNvPr id="23" name="思考の吹き出し: 雲形 22">
            <a:extLst>
              <a:ext uri="{FF2B5EF4-FFF2-40B4-BE49-F238E27FC236}">
                <a16:creationId xmlns:a16="http://schemas.microsoft.com/office/drawing/2014/main" id="{B4ECEC38-E08C-4DC3-ABDB-54FB6DBEDC7A}"/>
              </a:ext>
            </a:extLst>
          </p:cNvPr>
          <p:cNvSpPr/>
          <p:nvPr/>
        </p:nvSpPr>
        <p:spPr>
          <a:xfrm>
            <a:off x="262414" y="5211720"/>
            <a:ext cx="2020207" cy="1040066"/>
          </a:xfrm>
          <a:prstGeom prst="cloudCallout">
            <a:avLst>
              <a:gd name="adj1" fmla="val -13588"/>
              <a:gd name="adj2" fmla="val 6999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5A19B96-7D2A-43C5-8911-B4488D38118F}"/>
              </a:ext>
            </a:extLst>
          </p:cNvPr>
          <p:cNvSpPr txBox="1"/>
          <p:nvPr/>
        </p:nvSpPr>
        <p:spPr>
          <a:xfrm>
            <a:off x="47534" y="5408587"/>
            <a:ext cx="2449968" cy="646331"/>
          </a:xfrm>
          <a:prstGeom prst="rect">
            <a:avLst/>
          </a:prstGeom>
          <a:noFill/>
        </p:spPr>
        <p:txBody>
          <a:bodyPr wrap="square" rtlCol="0">
            <a:spAutoFit/>
          </a:bodyPr>
          <a:lstStyle/>
          <a:p>
            <a:pPr algn="ctr"/>
            <a:r>
              <a:rPr kumimoji="1" lang="ja-JP" altLang="en-US" dirty="0">
                <a:latin typeface="あずきフォント" panose="02000609000000000000" pitchFamily="1" charset="-128"/>
                <a:ea typeface="あずきフォント" panose="02000609000000000000" pitchFamily="1" charset="-128"/>
              </a:rPr>
              <a:t>予測がふえて</a:t>
            </a:r>
            <a:br>
              <a:rPr kumimoji="1" lang="en-US" altLang="ja-JP" dirty="0">
                <a:latin typeface="あずきフォント" panose="02000609000000000000" pitchFamily="1" charset="-128"/>
                <a:ea typeface="あずきフォント" panose="02000609000000000000" pitchFamily="1" charset="-128"/>
              </a:rPr>
            </a:br>
            <a:r>
              <a:rPr kumimoji="1" lang="ja-JP" altLang="en-US" dirty="0">
                <a:latin typeface="あずきフォント" panose="02000609000000000000" pitchFamily="1" charset="-128"/>
                <a:ea typeface="あずきフォント" panose="02000609000000000000" pitchFamily="1" charset="-128"/>
              </a:rPr>
              <a:t>大変💦</a:t>
            </a:r>
          </a:p>
        </p:txBody>
      </p:sp>
    </p:spTree>
    <p:extLst>
      <p:ext uri="{BB962C8B-B14F-4D97-AF65-F5344CB8AC3E}">
        <p14:creationId xmlns:p14="http://schemas.microsoft.com/office/powerpoint/2010/main" val="2733688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3034552" y="371745"/>
            <a:ext cx="7646895" cy="5199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線形分離不可能な問題を解くには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123" name="テキスト ボックス 360">
            <a:extLst>
              <a:ext uri="{FF2B5EF4-FFF2-40B4-BE49-F238E27FC236}">
                <a16:creationId xmlns:a16="http://schemas.microsoft.com/office/drawing/2014/main" id="{68A592EC-B703-4487-977A-354D013ED533}"/>
              </a:ext>
            </a:extLst>
          </p:cNvPr>
          <p:cNvSpPr txBox="1"/>
          <p:nvPr/>
        </p:nvSpPr>
        <p:spPr>
          <a:xfrm>
            <a:off x="344689" y="1151660"/>
            <a:ext cx="13069649"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排他的論理和は、線形二値分類モデルで学習できない。</a:t>
            </a: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0899648" y="-2115"/>
            <a:ext cx="2681709"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7.1 ~ 7.2</a:t>
            </a:r>
            <a:endParaRPr kumimoji="1" lang="ja-JP" altLang="en-US" dirty="0">
              <a:latin typeface="あずきフォント" panose="02000609000000000000" pitchFamily="1" charset="-128"/>
              <a:ea typeface="あずきフォント" panose="02000609000000000000" pitchFamily="1" charset="-128"/>
            </a:endParaRPr>
          </a:p>
        </p:txBody>
      </p:sp>
      <p:sp>
        <p:nvSpPr>
          <p:cNvPr id="26" name="テキスト ボックス 446">
            <a:extLst>
              <a:ext uri="{FF2B5EF4-FFF2-40B4-BE49-F238E27FC236}">
                <a16:creationId xmlns:a16="http://schemas.microsoft.com/office/drawing/2014/main" id="{CD11D456-0D74-4E82-88F7-60BAFD142C81}"/>
              </a:ext>
            </a:extLst>
          </p:cNvPr>
          <p:cNvSpPr txBox="1"/>
          <p:nvPr/>
        </p:nvSpPr>
        <p:spPr>
          <a:xfrm>
            <a:off x="7442736" y="3845773"/>
            <a:ext cx="1847088" cy="5289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論理積</a:t>
            </a:r>
          </a:p>
        </p:txBody>
      </p:sp>
      <p:pic>
        <p:nvPicPr>
          <p:cNvPr id="5" name="図 4">
            <a:extLst>
              <a:ext uri="{FF2B5EF4-FFF2-40B4-BE49-F238E27FC236}">
                <a16:creationId xmlns:a16="http://schemas.microsoft.com/office/drawing/2014/main" id="{1A106779-7275-4C47-9BE7-A9B900464E34}"/>
              </a:ext>
            </a:extLst>
          </p:cNvPr>
          <p:cNvPicPr>
            <a:picLocks noChangeAspect="1"/>
          </p:cNvPicPr>
          <p:nvPr/>
        </p:nvPicPr>
        <p:blipFill>
          <a:blip r:embed="rId2"/>
          <a:stretch>
            <a:fillRect/>
          </a:stretch>
        </p:blipFill>
        <p:spPr>
          <a:xfrm>
            <a:off x="10519132" y="2704212"/>
            <a:ext cx="1350382" cy="1309283"/>
          </a:xfrm>
          <a:prstGeom prst="rect">
            <a:avLst/>
          </a:prstGeom>
        </p:spPr>
      </p:pic>
      <p:sp>
        <p:nvSpPr>
          <p:cNvPr id="28" name="テキスト ボックス 446">
            <a:extLst>
              <a:ext uri="{FF2B5EF4-FFF2-40B4-BE49-F238E27FC236}">
                <a16:creationId xmlns:a16="http://schemas.microsoft.com/office/drawing/2014/main" id="{552E7422-E503-47E4-8881-BA597F847401}"/>
              </a:ext>
            </a:extLst>
          </p:cNvPr>
          <p:cNvSpPr txBox="1"/>
          <p:nvPr/>
        </p:nvSpPr>
        <p:spPr>
          <a:xfrm>
            <a:off x="10270779" y="3881504"/>
            <a:ext cx="1847088" cy="5289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論理和</a:t>
            </a:r>
          </a:p>
        </p:txBody>
      </p:sp>
      <p:pic>
        <p:nvPicPr>
          <p:cNvPr id="11" name="図 10">
            <a:extLst>
              <a:ext uri="{FF2B5EF4-FFF2-40B4-BE49-F238E27FC236}">
                <a16:creationId xmlns:a16="http://schemas.microsoft.com/office/drawing/2014/main" id="{65D75083-D5BC-45CF-9778-A44623F9076D}"/>
              </a:ext>
            </a:extLst>
          </p:cNvPr>
          <p:cNvPicPr>
            <a:picLocks noChangeAspect="1"/>
          </p:cNvPicPr>
          <p:nvPr/>
        </p:nvPicPr>
        <p:blipFill>
          <a:blip r:embed="rId3"/>
          <a:stretch>
            <a:fillRect/>
          </a:stretch>
        </p:blipFill>
        <p:spPr>
          <a:xfrm>
            <a:off x="10538228" y="4632753"/>
            <a:ext cx="1312191" cy="1289069"/>
          </a:xfrm>
          <a:prstGeom prst="rect">
            <a:avLst/>
          </a:prstGeom>
        </p:spPr>
      </p:pic>
      <p:pic>
        <p:nvPicPr>
          <p:cNvPr id="13" name="図 12">
            <a:extLst>
              <a:ext uri="{FF2B5EF4-FFF2-40B4-BE49-F238E27FC236}">
                <a16:creationId xmlns:a16="http://schemas.microsoft.com/office/drawing/2014/main" id="{4219F709-DB1F-4ECA-8D54-20976B3493C3}"/>
              </a:ext>
            </a:extLst>
          </p:cNvPr>
          <p:cNvPicPr>
            <a:picLocks noChangeAspect="1"/>
          </p:cNvPicPr>
          <p:nvPr/>
        </p:nvPicPr>
        <p:blipFill>
          <a:blip r:embed="rId4"/>
          <a:stretch>
            <a:fillRect/>
          </a:stretch>
        </p:blipFill>
        <p:spPr>
          <a:xfrm>
            <a:off x="7644342" y="4577098"/>
            <a:ext cx="1381150" cy="1344724"/>
          </a:xfrm>
          <a:prstGeom prst="rect">
            <a:avLst/>
          </a:prstGeom>
        </p:spPr>
      </p:pic>
      <p:pic>
        <p:nvPicPr>
          <p:cNvPr id="43" name="図 42">
            <a:extLst>
              <a:ext uri="{FF2B5EF4-FFF2-40B4-BE49-F238E27FC236}">
                <a16:creationId xmlns:a16="http://schemas.microsoft.com/office/drawing/2014/main" id="{8A4C5D02-94B5-4E36-9C79-9CABF56D8851}"/>
              </a:ext>
            </a:extLst>
          </p:cNvPr>
          <p:cNvPicPr>
            <a:picLocks noChangeAspect="1"/>
          </p:cNvPicPr>
          <p:nvPr/>
        </p:nvPicPr>
        <p:blipFill>
          <a:blip r:embed="rId5"/>
          <a:stretch>
            <a:fillRect/>
          </a:stretch>
        </p:blipFill>
        <p:spPr>
          <a:xfrm>
            <a:off x="7644342" y="2691476"/>
            <a:ext cx="1385744" cy="1334754"/>
          </a:xfrm>
          <a:prstGeom prst="rect">
            <a:avLst/>
          </a:prstGeom>
        </p:spPr>
      </p:pic>
      <p:sp>
        <p:nvSpPr>
          <p:cNvPr id="7" name="吹き出し: 角を丸めた四角形 6">
            <a:extLst>
              <a:ext uri="{FF2B5EF4-FFF2-40B4-BE49-F238E27FC236}">
                <a16:creationId xmlns:a16="http://schemas.microsoft.com/office/drawing/2014/main" id="{0649BE1D-9FA5-42E1-A48E-D6EFBF34BD08}"/>
              </a:ext>
            </a:extLst>
          </p:cNvPr>
          <p:cNvSpPr/>
          <p:nvPr/>
        </p:nvSpPr>
        <p:spPr>
          <a:xfrm>
            <a:off x="8844802" y="2401904"/>
            <a:ext cx="1891527" cy="768096"/>
          </a:xfrm>
          <a:prstGeom prst="wedgeRoundRectCallout">
            <a:avLst>
              <a:gd name="adj1" fmla="val -42303"/>
              <a:gd name="adj2" fmla="val 8154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9" name="図 8">
            <a:extLst>
              <a:ext uri="{FF2B5EF4-FFF2-40B4-BE49-F238E27FC236}">
                <a16:creationId xmlns:a16="http://schemas.microsoft.com/office/drawing/2014/main" id="{361138A3-C648-4E3E-A8B9-C268E628CF03}"/>
              </a:ext>
            </a:extLst>
          </p:cNvPr>
          <p:cNvPicPr>
            <a:picLocks noChangeAspect="1"/>
          </p:cNvPicPr>
          <p:nvPr/>
        </p:nvPicPr>
        <p:blipFill>
          <a:blip r:embed="rId6"/>
          <a:stretch>
            <a:fillRect/>
          </a:stretch>
        </p:blipFill>
        <p:spPr>
          <a:xfrm>
            <a:off x="9025492" y="2476782"/>
            <a:ext cx="1530147" cy="662739"/>
          </a:xfrm>
          <a:prstGeom prst="rect">
            <a:avLst/>
          </a:prstGeom>
        </p:spPr>
      </p:pic>
      <p:sp>
        <p:nvSpPr>
          <p:cNvPr id="30" name="吹き出し: 角を丸めた四角形 29">
            <a:extLst>
              <a:ext uri="{FF2B5EF4-FFF2-40B4-BE49-F238E27FC236}">
                <a16:creationId xmlns:a16="http://schemas.microsoft.com/office/drawing/2014/main" id="{13905220-A818-47E4-A349-AC677A876E6D}"/>
              </a:ext>
            </a:extLst>
          </p:cNvPr>
          <p:cNvSpPr/>
          <p:nvPr/>
        </p:nvSpPr>
        <p:spPr>
          <a:xfrm>
            <a:off x="11549980" y="2371425"/>
            <a:ext cx="1891527" cy="768096"/>
          </a:xfrm>
          <a:prstGeom prst="wedgeRoundRectCallout">
            <a:avLst>
              <a:gd name="adj1" fmla="val -42303"/>
              <a:gd name="adj2" fmla="val 8154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 name="図 9">
            <a:extLst>
              <a:ext uri="{FF2B5EF4-FFF2-40B4-BE49-F238E27FC236}">
                <a16:creationId xmlns:a16="http://schemas.microsoft.com/office/drawing/2014/main" id="{032032E1-6C3A-48BF-BB97-B38B46EEFFAA}"/>
              </a:ext>
            </a:extLst>
          </p:cNvPr>
          <p:cNvPicPr>
            <a:picLocks noChangeAspect="1"/>
          </p:cNvPicPr>
          <p:nvPr/>
        </p:nvPicPr>
        <p:blipFill>
          <a:blip r:embed="rId7"/>
          <a:stretch>
            <a:fillRect/>
          </a:stretch>
        </p:blipFill>
        <p:spPr>
          <a:xfrm>
            <a:off x="11764700" y="2532079"/>
            <a:ext cx="1462087" cy="568589"/>
          </a:xfrm>
          <a:prstGeom prst="rect">
            <a:avLst/>
          </a:prstGeom>
        </p:spPr>
      </p:pic>
      <p:pic>
        <p:nvPicPr>
          <p:cNvPr id="20" name="図 19">
            <a:extLst>
              <a:ext uri="{FF2B5EF4-FFF2-40B4-BE49-F238E27FC236}">
                <a16:creationId xmlns:a16="http://schemas.microsoft.com/office/drawing/2014/main" id="{96E2E7DC-BEB8-4686-B4CC-0BA80AB00376}"/>
              </a:ext>
            </a:extLst>
          </p:cNvPr>
          <p:cNvPicPr>
            <a:picLocks noChangeAspect="1"/>
          </p:cNvPicPr>
          <p:nvPr/>
        </p:nvPicPr>
        <p:blipFill>
          <a:blip r:embed="rId8"/>
          <a:stretch>
            <a:fillRect/>
          </a:stretch>
        </p:blipFill>
        <p:spPr>
          <a:xfrm>
            <a:off x="3262709" y="2680509"/>
            <a:ext cx="3555282" cy="3269982"/>
          </a:xfrm>
          <a:prstGeom prst="rect">
            <a:avLst/>
          </a:prstGeom>
        </p:spPr>
      </p:pic>
      <p:sp>
        <p:nvSpPr>
          <p:cNvPr id="21" name="楕円 20">
            <a:extLst>
              <a:ext uri="{FF2B5EF4-FFF2-40B4-BE49-F238E27FC236}">
                <a16:creationId xmlns:a16="http://schemas.microsoft.com/office/drawing/2014/main" id="{2DFF3E2D-B992-4422-A7F9-E0CC2F032237}"/>
              </a:ext>
            </a:extLst>
          </p:cNvPr>
          <p:cNvSpPr/>
          <p:nvPr/>
        </p:nvSpPr>
        <p:spPr>
          <a:xfrm>
            <a:off x="3637696" y="2605925"/>
            <a:ext cx="768096" cy="76809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46">
                <a:extLst>
                  <a:ext uri="{FF2B5EF4-FFF2-40B4-BE49-F238E27FC236}">
                    <a16:creationId xmlns:a16="http://schemas.microsoft.com/office/drawing/2014/main" id="{25B81A78-0CCA-4807-B7F1-9F95E7C62FD8}"/>
                  </a:ext>
                </a:extLst>
              </p:cNvPr>
              <p:cNvSpPr txBox="1"/>
              <p:nvPr/>
            </p:nvSpPr>
            <p:spPr>
              <a:xfrm>
                <a:off x="356795" y="2419274"/>
                <a:ext cx="3063061" cy="37620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u="none" dirty="0">
                    <a:solidFill>
                      <a:schemeClr val="accent1"/>
                    </a:solidFill>
                    <a:latin typeface="あずきフォント" panose="02000609000000000000" pitchFamily="1" charset="-128"/>
                    <a:ea typeface="あずきフォント" panose="02000609000000000000" pitchFamily="1" charset="-128"/>
                  </a:rPr>
                  <a:t>線形二値分類</a:t>
                </a:r>
                <a:r>
                  <a:rPr kumimoji="1" lang="ja-JP" altLang="en-US" sz="2000" dirty="0">
                    <a:solidFill>
                      <a:schemeClr val="accent1"/>
                    </a:solidFill>
                    <a:latin typeface="あずきフォント" panose="02000609000000000000" pitchFamily="1" charset="-128"/>
                    <a:ea typeface="あずきフォント" panose="02000609000000000000" pitchFamily="1" charset="-128"/>
                  </a:rPr>
                  <a:t>は、入力</a:t>
                </a:r>
                <a14:m>
                  <m:oMath xmlns:m="http://schemas.openxmlformats.org/officeDocument/2006/math">
                    <m:sSub>
                      <m:sSubPr>
                        <m:ctrlPr>
                          <a:rPr kumimoji="1" lang="en-US" altLang="ja-JP" sz="2000" i="1" smtClean="0">
                            <a:solidFill>
                              <a:schemeClr val="accent1"/>
                            </a:solidFill>
                            <a:latin typeface="Cambria Math" panose="02040503050406030204" pitchFamily="18" charset="0"/>
                            <a:ea typeface="あずきフォント" panose="02000609000000000000" pitchFamily="1" charset="-128"/>
                          </a:rPr>
                        </m:ctrlPr>
                      </m:sSubPr>
                      <m:e>
                        <m:r>
                          <m:rPr>
                            <m:sty m:val="p"/>
                          </m:rPr>
                          <a:rPr kumimoji="1" lang="en-US" altLang="ja-JP" sz="2000" b="0" i="0" smtClean="0">
                            <a:solidFill>
                              <a:schemeClr val="accent1"/>
                            </a:solidFill>
                            <a:latin typeface="Cambria Math" panose="02040503050406030204" pitchFamily="18" charset="0"/>
                            <a:ea typeface="あずきフォント" panose="02000609000000000000" pitchFamily="1" charset="-128"/>
                          </a:rPr>
                          <m:t>x</m:t>
                        </m:r>
                      </m:e>
                      <m:sub>
                        <m:r>
                          <a:rPr kumimoji="1" lang="en-US" altLang="ja-JP" sz="2000" b="0" i="0" smtClean="0">
                            <a:solidFill>
                              <a:schemeClr val="accent1"/>
                            </a:solidFill>
                            <a:latin typeface="Cambria Math" panose="02040503050406030204" pitchFamily="18" charset="0"/>
                            <a:ea typeface="あずきフォント" panose="02000609000000000000" pitchFamily="1" charset="-128"/>
                          </a:rPr>
                          <m:t>1</m:t>
                        </m:r>
                      </m:sub>
                    </m:sSub>
                    <m:r>
                      <a:rPr kumimoji="1" lang="en-US" altLang="ja-JP" sz="2000" b="0" i="0" smtClean="0">
                        <a:solidFill>
                          <a:schemeClr val="accent1"/>
                        </a:solidFill>
                        <a:latin typeface="Cambria Math" panose="02040503050406030204" pitchFamily="18" charset="0"/>
                        <a:ea typeface="あずきフォント" panose="02000609000000000000" pitchFamily="1" charset="-128"/>
                      </a:rPr>
                      <m:t>, </m:t>
                    </m:r>
                    <m:sSub>
                      <m:sSubPr>
                        <m:ctrlPr>
                          <a:rPr kumimoji="1" lang="en-US" altLang="ja-JP" sz="2000" i="1" smtClean="0">
                            <a:solidFill>
                              <a:schemeClr val="accent1"/>
                            </a:solidFill>
                            <a:latin typeface="Cambria Math" panose="02040503050406030204" pitchFamily="18" charset="0"/>
                            <a:ea typeface="あずきフォント" panose="02000609000000000000" pitchFamily="1" charset="-128"/>
                          </a:rPr>
                        </m:ctrlPr>
                      </m:sSubPr>
                      <m:e>
                        <m:r>
                          <m:rPr>
                            <m:sty m:val="p"/>
                          </m:rPr>
                          <a:rPr kumimoji="1" lang="en-US" altLang="ja-JP" sz="2000" b="0" i="0" smtClean="0">
                            <a:solidFill>
                              <a:schemeClr val="accent1"/>
                            </a:solidFill>
                            <a:latin typeface="Cambria Math" panose="02040503050406030204" pitchFamily="18" charset="0"/>
                            <a:ea typeface="あずきフォント" panose="02000609000000000000" pitchFamily="1" charset="-128"/>
                          </a:rPr>
                          <m:t>x</m:t>
                        </m:r>
                      </m:e>
                      <m:sub>
                        <m:r>
                          <a:rPr kumimoji="1" lang="en-US" altLang="ja-JP" sz="2000" b="0" i="0" smtClean="0">
                            <a:solidFill>
                              <a:schemeClr val="accent1"/>
                            </a:solidFill>
                            <a:latin typeface="Cambria Math" panose="02040503050406030204" pitchFamily="18" charset="0"/>
                            <a:ea typeface="あずきフォント" panose="02000609000000000000" pitchFamily="1" charset="-128"/>
                          </a:rPr>
                          <m:t>2</m:t>
                        </m:r>
                      </m:sub>
                    </m:sSub>
                  </m:oMath>
                </a14:m>
                <a:r>
                  <a:rPr kumimoji="1" lang="ja-JP" altLang="en-US" sz="2000" dirty="0">
                    <a:solidFill>
                      <a:schemeClr val="accent1"/>
                    </a:solidFill>
                    <a:latin typeface="あずきフォント" panose="02000609000000000000" pitchFamily="1" charset="-128"/>
                    <a:ea typeface="あずきフォント" panose="02000609000000000000" pitchFamily="1" charset="-128"/>
                  </a:rPr>
                  <a:t>平面上に直線を引き、直線の上下で分類するのに等しい </a:t>
                </a:r>
                <a:r>
                  <a:rPr kumimoji="1" lang="en-US" altLang="ja-JP" sz="2000" dirty="0">
                    <a:solidFill>
                      <a:schemeClr val="accent1"/>
                    </a:solidFill>
                    <a:latin typeface="あずきフォント" panose="02000609000000000000" pitchFamily="1" charset="-128"/>
                    <a:ea typeface="あずきフォント" panose="02000609000000000000" pitchFamily="1" charset="-128"/>
                  </a:rPr>
                  <a:t>(7.7)</a:t>
                </a:r>
                <a:r>
                  <a:rPr kumimoji="1" lang="ja-JP" altLang="en-US" sz="2000" dirty="0" err="1">
                    <a:solidFill>
                      <a:schemeClr val="accent1"/>
                    </a:solidFill>
                    <a:latin typeface="あずきフォント" panose="02000609000000000000" pitchFamily="1" charset="-128"/>
                    <a:ea typeface="あずきフォント" panose="02000609000000000000" pitchFamily="1" charset="-128"/>
                  </a:rPr>
                  <a:t>。</a:t>
                </a:r>
                <a:r>
                  <a:rPr kumimoji="1" lang="en-US" altLang="ja-JP" sz="2000"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000" dirty="0">
                    <a:solidFill>
                      <a:schemeClr val="accent1"/>
                    </a:solidFill>
                    <a:latin typeface="あずきフォント" panose="02000609000000000000" pitchFamily="1" charset="-128"/>
                    <a:ea typeface="あずきフォント" panose="02000609000000000000" pitchFamily="1" charset="-128"/>
                  </a:rPr>
                  <a:t>多次元の場合は、</a:t>
                </a:r>
                <a:r>
                  <a:rPr kumimoji="1" lang="en-US" altLang="ja-JP" sz="2000" dirty="0">
                    <a:solidFill>
                      <a:schemeClr val="accent1"/>
                    </a:solidFill>
                    <a:ea typeface="あずきフォント" panose="02000609000000000000" pitchFamily="1" charset="-128"/>
                  </a:rPr>
                  <a:t> </a:t>
                </a:r>
                <a14:m>
                  <m:oMath xmlns:m="http://schemas.openxmlformats.org/officeDocument/2006/math">
                    <m:sSup>
                      <m:sSupPr>
                        <m:ctrlPr>
                          <a:rPr kumimoji="1" lang="en-US" altLang="ja-JP" sz="2000" b="1" i="1">
                            <a:solidFill>
                              <a:schemeClr val="accent1"/>
                            </a:solidFill>
                            <a:latin typeface="Cambria Math" panose="02040503050406030204" pitchFamily="18" charset="0"/>
                            <a:ea typeface="あずきフォント" panose="02000609000000000000" pitchFamily="1" charset="-128"/>
                          </a:rPr>
                        </m:ctrlPr>
                      </m:sSupPr>
                      <m:e>
                        <m:r>
                          <a:rPr kumimoji="1" lang="en-US" altLang="ja-JP" sz="2000" b="1" i="1">
                            <a:solidFill>
                              <a:schemeClr val="accent1"/>
                            </a:solidFill>
                            <a:latin typeface="Cambria Math" panose="02040503050406030204" pitchFamily="18" charset="0"/>
                            <a:ea typeface="あずきフォント" panose="02000609000000000000" pitchFamily="1" charset="-128"/>
                          </a:rPr>
                          <m:t>𝒙</m:t>
                        </m:r>
                      </m:e>
                      <m:sup>
                        <m:r>
                          <a:rPr kumimoji="1" lang="en-US" altLang="ja-JP" sz="2000" b="1" i="1">
                            <a:solidFill>
                              <a:schemeClr val="accent1"/>
                            </a:solidFill>
                            <a:latin typeface="Cambria Math" panose="02040503050406030204" pitchFamily="18" charset="0"/>
                            <a:ea typeface="あずきフォント" panose="02000609000000000000" pitchFamily="1" charset="-128"/>
                          </a:rPr>
                          <m:t>𝑻</m:t>
                        </m:r>
                      </m:sup>
                    </m:sSup>
                    <m:r>
                      <a:rPr kumimoji="1" lang="en-US" altLang="ja-JP" sz="2000" b="1" i="1">
                        <a:solidFill>
                          <a:schemeClr val="accent1"/>
                        </a:solidFill>
                        <a:latin typeface="Cambria Math" panose="02040503050406030204" pitchFamily="18" charset="0"/>
                        <a:ea typeface="あずきフォント" panose="02000609000000000000" pitchFamily="1" charset="-128"/>
                      </a:rPr>
                      <m:t>𝒘</m:t>
                    </m:r>
                    <m:r>
                      <a:rPr kumimoji="1" lang="en-US" altLang="ja-JP" sz="2000" b="0" i="1">
                        <a:solidFill>
                          <a:schemeClr val="accent1"/>
                        </a:solidFill>
                        <a:latin typeface="Cambria Math" panose="02040503050406030204" pitchFamily="18" charset="0"/>
                        <a:ea typeface="あずきフォント" panose="02000609000000000000" pitchFamily="1" charset="-128"/>
                      </a:rPr>
                      <m:t>=0</m:t>
                    </m:r>
                  </m:oMath>
                </a14:m>
                <a:r>
                  <a:rPr kumimoji="1" lang="ja-JP" altLang="en-US" sz="2000" dirty="0">
                    <a:solidFill>
                      <a:schemeClr val="accent1"/>
                    </a:solidFill>
                    <a:latin typeface="あずきフォント" panose="02000609000000000000" pitchFamily="1" charset="-128"/>
                    <a:ea typeface="あずきフォント" panose="02000609000000000000" pitchFamily="1" charset="-128"/>
                  </a:rPr>
                  <a:t>となる分離超平面。</a:t>
                </a:r>
                <a:endParaRPr kumimoji="1" lang="en-US" altLang="ja-JP" sz="2000" dirty="0">
                  <a:solidFill>
                    <a:schemeClr val="accent1"/>
                  </a:solidFill>
                  <a:latin typeface="あずきフォント" panose="02000609000000000000" pitchFamily="1" charset="-128"/>
                  <a:ea typeface="あずきフォント" panose="02000609000000000000" pitchFamily="1" charset="-128"/>
                </a:endParaRPr>
              </a:p>
              <a:p>
                <a:endParaRPr kumimoji="1" lang="en-US" altLang="ja-JP" sz="2000" b="1" dirty="0">
                  <a:solidFill>
                    <a:schemeClr val="accent1"/>
                  </a:solidFill>
                  <a:latin typeface="あずきフォント" panose="02000609000000000000" pitchFamily="1" charset="-128"/>
                  <a:ea typeface="あずきフォント" panose="02000609000000000000" pitchFamily="1" charset="-128"/>
                </a:endParaRPr>
              </a:p>
              <a:p>
                <a:r>
                  <a:rPr kumimoji="1" lang="ja-JP" altLang="en-US" sz="2000" b="1" dirty="0">
                    <a:solidFill>
                      <a:schemeClr val="accent1"/>
                    </a:solidFill>
                    <a:latin typeface="あずきフォント" panose="02000609000000000000" pitchFamily="1" charset="-128"/>
                    <a:ea typeface="あずきフォント" panose="02000609000000000000" pitchFamily="1" charset="-128"/>
                  </a:rPr>
                  <a:t>排他的論理和は、</a:t>
                </a:r>
                <a:r>
                  <a:rPr kumimoji="1" lang="en-US" altLang="ja-JP" sz="2000" b="1" dirty="0">
                    <a:solidFill>
                      <a:schemeClr val="accent1"/>
                    </a:solidFill>
                    <a:latin typeface="あずきフォント" panose="02000609000000000000" pitchFamily="1" charset="-128"/>
                    <a:ea typeface="あずきフォント" panose="02000609000000000000" pitchFamily="1" charset="-128"/>
                  </a:rPr>
                  <a:t>1</a:t>
                </a:r>
                <a:r>
                  <a:rPr kumimoji="1" lang="ja-JP" altLang="en-US" sz="2000" b="1" dirty="0">
                    <a:solidFill>
                      <a:schemeClr val="accent1"/>
                    </a:solidFill>
                    <a:latin typeface="あずきフォント" panose="02000609000000000000" pitchFamily="1" charset="-128"/>
                    <a:ea typeface="あずきフォント" panose="02000609000000000000" pitchFamily="1" charset="-128"/>
                  </a:rPr>
                  <a:t>本の線では分類できない</a:t>
                </a:r>
                <a:endParaRPr kumimoji="1" lang="en-US" altLang="ja-JP" sz="2000" b="1" dirty="0">
                  <a:solidFill>
                    <a:schemeClr val="accent1"/>
                  </a:solidFill>
                  <a:latin typeface="あずきフォント" panose="02000609000000000000" pitchFamily="1" charset="-128"/>
                  <a:ea typeface="あずきフォント" panose="02000609000000000000" pitchFamily="1" charset="-128"/>
                </a:endParaRPr>
              </a:p>
              <a:p>
                <a:r>
                  <a:rPr kumimoji="1" lang="en-US" altLang="ja-JP" sz="2000" b="1"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000" b="1" dirty="0">
                    <a:solidFill>
                      <a:schemeClr val="accent1"/>
                    </a:solidFill>
                    <a:latin typeface="あずきフォント" panose="02000609000000000000" pitchFamily="1" charset="-128"/>
                    <a:ea typeface="あずきフォント" panose="02000609000000000000" pitchFamily="1" charset="-128"/>
                  </a:rPr>
                  <a:t>線形二値分類では分離不可能</a:t>
                </a:r>
                <a:endParaRPr kumimoji="1" lang="en-US" altLang="ja-JP" sz="2000" b="1" dirty="0">
                  <a:solidFill>
                    <a:schemeClr val="accent1"/>
                  </a:solidFill>
                  <a:latin typeface="あずきフォント" panose="02000609000000000000" pitchFamily="1" charset="-128"/>
                  <a:ea typeface="あずきフォント" panose="02000609000000000000" pitchFamily="1" charset="-128"/>
                </a:endParaRPr>
              </a:p>
              <a:p>
                <a:endParaRPr kumimoji="1" lang="en-US" altLang="ja-JP" sz="2000" b="1" dirty="0">
                  <a:solidFill>
                    <a:schemeClr val="accent1"/>
                  </a:solidFill>
                  <a:latin typeface="あずきフォント" panose="02000609000000000000" pitchFamily="1" charset="-128"/>
                  <a:ea typeface="あずきフォント" panose="02000609000000000000" pitchFamily="1" charset="-128"/>
                </a:endParaRPr>
              </a:p>
            </p:txBody>
          </p:sp>
        </mc:Choice>
        <mc:Fallback xmlns="">
          <p:sp>
            <p:nvSpPr>
              <p:cNvPr id="49" name="テキスト ボックス 446">
                <a:extLst>
                  <a:ext uri="{FF2B5EF4-FFF2-40B4-BE49-F238E27FC236}">
                    <a16:creationId xmlns:a16="http://schemas.microsoft.com/office/drawing/2014/main" id="{25B81A78-0CCA-4807-B7F1-9F95E7C62FD8}"/>
                  </a:ext>
                </a:extLst>
              </p:cNvPr>
              <p:cNvSpPr txBox="1">
                <a:spLocks noRot="1" noChangeAspect="1" noMove="1" noResize="1" noEditPoints="1" noAdjustHandles="1" noChangeArrowheads="1" noChangeShapeType="1" noTextEdit="1"/>
              </p:cNvSpPr>
              <p:nvPr/>
            </p:nvSpPr>
            <p:spPr>
              <a:xfrm>
                <a:off x="356795" y="2419274"/>
                <a:ext cx="3063061" cy="3762070"/>
              </a:xfrm>
              <a:prstGeom prst="rect">
                <a:avLst/>
              </a:prstGeom>
              <a:blipFill>
                <a:blip r:embed="rId9"/>
                <a:stretch>
                  <a:fillRect l="-2191" t="-972" r="-10159"/>
                </a:stretch>
              </a:blipFill>
              <a:ln w="9525" cmpd="sng">
                <a:noFill/>
              </a:ln>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F1968045-6AEF-4BAE-B0E7-425881BC82BB}"/>
              </a:ext>
            </a:extLst>
          </p:cNvPr>
          <p:cNvCxnSpPr/>
          <p:nvPr/>
        </p:nvCxnSpPr>
        <p:spPr>
          <a:xfrm flipV="1">
            <a:off x="3637696" y="2605925"/>
            <a:ext cx="1768082" cy="176808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36F287A4-FBE6-46A1-91D4-AC9877493CAC}"/>
              </a:ext>
            </a:extLst>
          </p:cNvPr>
          <p:cNvSpPr txBox="1"/>
          <p:nvPr/>
        </p:nvSpPr>
        <p:spPr>
          <a:xfrm>
            <a:off x="4635577" y="3374021"/>
            <a:ext cx="1960064" cy="646331"/>
          </a:xfrm>
          <a:prstGeom prst="rect">
            <a:avLst/>
          </a:prstGeom>
          <a:noFill/>
        </p:spPr>
        <p:txBody>
          <a:bodyPr wrap="square" rtlCol="0">
            <a:spAutoFit/>
          </a:bodyPr>
          <a:lstStyle/>
          <a:p>
            <a:r>
              <a:rPr kumimoji="1" lang="ja-JP" altLang="en-US" b="1" dirty="0">
                <a:latin typeface="あずきフォント" panose="02000609000000000000" pitchFamily="1" charset="-128"/>
                <a:ea typeface="あずきフォント" panose="02000609000000000000" pitchFamily="1" charset="-128"/>
              </a:rPr>
              <a:t>分離するには</a:t>
            </a:r>
            <a:r>
              <a:rPr kumimoji="1" lang="en-US" altLang="ja-JP" b="1" dirty="0">
                <a:latin typeface="あずきフォント" panose="02000609000000000000" pitchFamily="1" charset="-128"/>
                <a:ea typeface="あずきフォント" panose="02000609000000000000" pitchFamily="1" charset="-128"/>
              </a:rPr>
              <a:t>2</a:t>
            </a:r>
            <a:r>
              <a:rPr kumimoji="1" lang="ja-JP" altLang="en-US" b="1" dirty="0">
                <a:latin typeface="あずきフォント" panose="02000609000000000000" pitchFamily="1" charset="-128"/>
                <a:ea typeface="あずきフォント" panose="02000609000000000000" pitchFamily="1" charset="-128"/>
              </a:rPr>
              <a:t>本線が必要。</a:t>
            </a:r>
          </a:p>
        </p:txBody>
      </p:sp>
      <p:sp>
        <p:nvSpPr>
          <p:cNvPr id="53" name="正方形/長方形 52">
            <a:extLst>
              <a:ext uri="{FF2B5EF4-FFF2-40B4-BE49-F238E27FC236}">
                <a16:creationId xmlns:a16="http://schemas.microsoft.com/office/drawing/2014/main" id="{F0F54837-EE29-401F-978B-5981D002092D}"/>
              </a:ext>
            </a:extLst>
          </p:cNvPr>
          <p:cNvSpPr/>
          <p:nvPr/>
        </p:nvSpPr>
        <p:spPr>
          <a:xfrm>
            <a:off x="406083" y="1781885"/>
            <a:ext cx="6411908" cy="470385"/>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1"/>
                </a:solidFill>
                <a:effectLst/>
                <a:latin typeface="あずきフォント" panose="02000609000000000000" pitchFamily="1" charset="-128"/>
                <a:ea typeface="あずきフォント" panose="02000609000000000000" pitchFamily="1" charset="-128"/>
              </a:rPr>
              <a:t>線形分離不可能</a:t>
            </a:r>
            <a:endParaRPr lang="en-US" altLang="ja-JP" sz="2400" b="1" dirty="0">
              <a:solidFill>
                <a:schemeClr val="accent1"/>
              </a:solidFill>
              <a:effectLst/>
              <a:latin typeface="あずきフォント" panose="02000609000000000000" pitchFamily="1" charset="-128"/>
              <a:ea typeface="あずきフォント" panose="02000609000000000000" pitchFamily="1" charset="-128"/>
            </a:endParaRPr>
          </a:p>
        </p:txBody>
      </p:sp>
      <p:sp>
        <p:nvSpPr>
          <p:cNvPr id="55" name="正方形/長方形 54">
            <a:extLst>
              <a:ext uri="{FF2B5EF4-FFF2-40B4-BE49-F238E27FC236}">
                <a16:creationId xmlns:a16="http://schemas.microsoft.com/office/drawing/2014/main" id="{16049AAA-9789-4362-B6E7-7AAD049DE610}"/>
              </a:ext>
            </a:extLst>
          </p:cNvPr>
          <p:cNvSpPr/>
          <p:nvPr/>
        </p:nvSpPr>
        <p:spPr>
          <a:xfrm>
            <a:off x="7002430" y="1781885"/>
            <a:ext cx="6411908" cy="47038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dirty="0">
                <a:solidFill>
                  <a:schemeClr val="tx1"/>
                </a:solidFill>
                <a:effectLst/>
                <a:latin typeface="あずきフォント" panose="02000609000000000000" pitchFamily="1" charset="-128"/>
                <a:ea typeface="あずきフォント" panose="02000609000000000000" pitchFamily="1" charset="-128"/>
              </a:rPr>
              <a:t>線形分離可能</a:t>
            </a:r>
            <a:endParaRPr lang="en-US" altLang="ja-JP" sz="2400" dirty="0">
              <a:solidFill>
                <a:schemeClr val="tx1"/>
              </a:solidFill>
              <a:effectLst/>
              <a:latin typeface="あずきフォント" panose="02000609000000000000" pitchFamily="1" charset="-128"/>
              <a:ea typeface="あずきフォント" panose="02000609000000000000" pitchFamily="1" charset="-128"/>
            </a:endParaRPr>
          </a:p>
        </p:txBody>
      </p:sp>
      <p:sp>
        <p:nvSpPr>
          <p:cNvPr id="56" name="テキスト ボックス 360">
            <a:extLst>
              <a:ext uri="{FF2B5EF4-FFF2-40B4-BE49-F238E27FC236}">
                <a16:creationId xmlns:a16="http://schemas.microsoft.com/office/drawing/2014/main" id="{34D780A7-6FCF-4E6D-BBBF-E6007688AF3C}"/>
              </a:ext>
            </a:extLst>
          </p:cNvPr>
          <p:cNvSpPr txBox="1"/>
          <p:nvPr/>
        </p:nvSpPr>
        <p:spPr>
          <a:xfrm>
            <a:off x="344689" y="6501542"/>
            <a:ext cx="13069649"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線形二値分類モデルを多段にする。</a:t>
            </a:r>
          </a:p>
        </p:txBody>
      </p:sp>
      <p:pic>
        <p:nvPicPr>
          <p:cNvPr id="27" name="図 26">
            <a:extLst>
              <a:ext uri="{FF2B5EF4-FFF2-40B4-BE49-F238E27FC236}">
                <a16:creationId xmlns:a16="http://schemas.microsoft.com/office/drawing/2014/main" id="{F44A67DA-32B8-4F34-9CCD-7A02C57A9BD5}"/>
              </a:ext>
            </a:extLst>
          </p:cNvPr>
          <p:cNvPicPr>
            <a:picLocks noChangeAspect="1"/>
          </p:cNvPicPr>
          <p:nvPr/>
        </p:nvPicPr>
        <p:blipFill>
          <a:blip r:embed="rId10"/>
          <a:stretch>
            <a:fillRect/>
          </a:stretch>
        </p:blipFill>
        <p:spPr>
          <a:xfrm>
            <a:off x="3702288" y="7214936"/>
            <a:ext cx="3024982" cy="2984827"/>
          </a:xfrm>
          <a:prstGeom prst="rect">
            <a:avLst/>
          </a:prstGeom>
        </p:spPr>
      </p:pic>
      <p:sp>
        <p:nvSpPr>
          <p:cNvPr id="57" name="テキスト ボックス 446">
            <a:extLst>
              <a:ext uri="{FF2B5EF4-FFF2-40B4-BE49-F238E27FC236}">
                <a16:creationId xmlns:a16="http://schemas.microsoft.com/office/drawing/2014/main" id="{A83CFDE8-A708-4AE3-98CD-D6A200037C7D}"/>
              </a:ext>
            </a:extLst>
          </p:cNvPr>
          <p:cNvSpPr txBox="1"/>
          <p:nvPr/>
        </p:nvSpPr>
        <p:spPr>
          <a:xfrm>
            <a:off x="356795" y="7126216"/>
            <a:ext cx="3063061" cy="5289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u="none" dirty="0">
                <a:solidFill>
                  <a:schemeClr val="accent2"/>
                </a:solidFill>
                <a:latin typeface="あずきフォント" panose="02000609000000000000" pitchFamily="1" charset="-128"/>
                <a:ea typeface="あずきフォント" panose="02000609000000000000" pitchFamily="1" charset="-128"/>
              </a:rPr>
              <a:t>線形二値分類モデルを多段にすることで排他的論理和を表現できる。</a:t>
            </a:r>
            <a:endParaRPr kumimoji="1" lang="en-US" altLang="ja-JP" sz="2000" u="none" dirty="0">
              <a:solidFill>
                <a:schemeClr val="accent2"/>
              </a:solidFill>
              <a:latin typeface="あずきフォント" panose="02000609000000000000" pitchFamily="1" charset="-128"/>
              <a:ea typeface="あずきフォント" panose="02000609000000000000" pitchFamily="1" charset="-128"/>
            </a:endParaRPr>
          </a:p>
          <a:p>
            <a:endParaRPr kumimoji="1" lang="en-US" altLang="ja-JP" sz="20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排他的論理和だけでなく、任意のブール関数を表現できる。</a:t>
            </a:r>
            <a:endParaRPr kumimoji="1" lang="en-US" altLang="ja-JP" sz="2000" b="1" dirty="0">
              <a:solidFill>
                <a:schemeClr val="accent2"/>
              </a:solidFill>
              <a:latin typeface="あずきフォント" panose="02000609000000000000" pitchFamily="1" charset="-128"/>
              <a:ea typeface="あずきフォント" panose="02000609000000000000" pitchFamily="1" charset="-128"/>
            </a:endParaRPr>
          </a:p>
        </p:txBody>
      </p:sp>
      <p:pic>
        <p:nvPicPr>
          <p:cNvPr id="29" name="図 28">
            <a:extLst>
              <a:ext uri="{FF2B5EF4-FFF2-40B4-BE49-F238E27FC236}">
                <a16:creationId xmlns:a16="http://schemas.microsoft.com/office/drawing/2014/main" id="{82EB4563-5E77-4E91-88CF-C4ADE8F9D550}"/>
              </a:ext>
            </a:extLst>
          </p:cNvPr>
          <p:cNvPicPr>
            <a:picLocks noChangeAspect="1"/>
          </p:cNvPicPr>
          <p:nvPr/>
        </p:nvPicPr>
        <p:blipFill>
          <a:blip r:embed="rId11"/>
          <a:stretch>
            <a:fillRect/>
          </a:stretch>
        </p:blipFill>
        <p:spPr>
          <a:xfrm>
            <a:off x="7526870" y="7214936"/>
            <a:ext cx="3267075" cy="1457325"/>
          </a:xfrm>
          <a:prstGeom prst="rect">
            <a:avLst/>
          </a:prstGeom>
        </p:spPr>
      </p:pic>
      <p:sp>
        <p:nvSpPr>
          <p:cNvPr id="31" name="楕円 30">
            <a:extLst>
              <a:ext uri="{FF2B5EF4-FFF2-40B4-BE49-F238E27FC236}">
                <a16:creationId xmlns:a16="http://schemas.microsoft.com/office/drawing/2014/main" id="{771375F3-422E-411C-B245-283E0D81B459}"/>
              </a:ext>
            </a:extLst>
          </p:cNvPr>
          <p:cNvSpPr/>
          <p:nvPr/>
        </p:nvSpPr>
        <p:spPr>
          <a:xfrm>
            <a:off x="9160407" y="7214936"/>
            <a:ext cx="265297" cy="2652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887AB53F-BEB9-4E4A-9885-FDEFA07FE219}"/>
              </a:ext>
            </a:extLst>
          </p:cNvPr>
          <p:cNvSpPr/>
          <p:nvPr/>
        </p:nvSpPr>
        <p:spPr>
          <a:xfrm>
            <a:off x="9160407" y="7943598"/>
            <a:ext cx="265297" cy="2652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96967F9E-B9AF-4B2C-9024-9403FB22DCB2}"/>
              </a:ext>
            </a:extLst>
          </p:cNvPr>
          <p:cNvSpPr/>
          <p:nvPr/>
        </p:nvSpPr>
        <p:spPr>
          <a:xfrm>
            <a:off x="10471032" y="7480233"/>
            <a:ext cx="265297" cy="2652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コネクタ: 曲線 32">
            <a:extLst>
              <a:ext uri="{FF2B5EF4-FFF2-40B4-BE49-F238E27FC236}">
                <a16:creationId xmlns:a16="http://schemas.microsoft.com/office/drawing/2014/main" id="{5A6A0389-EA35-4560-8E20-864799D4B9E6}"/>
              </a:ext>
            </a:extLst>
          </p:cNvPr>
          <p:cNvCxnSpPr>
            <a:cxnSpLocks/>
            <a:stCxn id="26" idx="3"/>
            <a:endCxn id="62" idx="7"/>
          </p:cNvCxnSpPr>
          <p:nvPr/>
        </p:nvCxnSpPr>
        <p:spPr>
          <a:xfrm>
            <a:off x="9289824" y="4110240"/>
            <a:ext cx="1407653" cy="3408845"/>
          </a:xfrm>
          <a:prstGeom prst="curvedConnector2">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コネクタ: 曲線 64">
            <a:extLst>
              <a:ext uri="{FF2B5EF4-FFF2-40B4-BE49-F238E27FC236}">
                <a16:creationId xmlns:a16="http://schemas.microsoft.com/office/drawing/2014/main" id="{F67E6A8E-832F-4C8A-9DCF-2BDEB74CC4A1}"/>
              </a:ext>
            </a:extLst>
          </p:cNvPr>
          <p:cNvCxnSpPr>
            <a:cxnSpLocks/>
            <a:stCxn id="39" idx="3"/>
            <a:endCxn id="61" idx="7"/>
          </p:cNvCxnSpPr>
          <p:nvPr/>
        </p:nvCxnSpPr>
        <p:spPr>
          <a:xfrm>
            <a:off x="9289824" y="6096672"/>
            <a:ext cx="97028" cy="1885778"/>
          </a:xfrm>
          <a:prstGeom prst="curvedConnector2">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コネクタ: 曲線 68">
            <a:extLst>
              <a:ext uri="{FF2B5EF4-FFF2-40B4-BE49-F238E27FC236}">
                <a16:creationId xmlns:a16="http://schemas.microsoft.com/office/drawing/2014/main" id="{EA353A0C-0681-4D4E-894C-1D2663AEFC4B}"/>
              </a:ext>
            </a:extLst>
          </p:cNvPr>
          <p:cNvCxnSpPr>
            <a:cxnSpLocks/>
            <a:endCxn id="31" idx="0"/>
          </p:cNvCxnSpPr>
          <p:nvPr/>
        </p:nvCxnSpPr>
        <p:spPr>
          <a:xfrm rot="5400000">
            <a:off x="8955494" y="4272886"/>
            <a:ext cx="3279613" cy="2604487"/>
          </a:xfrm>
          <a:prstGeom prst="curvedConnector3">
            <a:avLst>
              <a:gd name="adj1" fmla="val 50000"/>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吹き出し: 角を丸めた四角形 34">
            <a:extLst>
              <a:ext uri="{FF2B5EF4-FFF2-40B4-BE49-F238E27FC236}">
                <a16:creationId xmlns:a16="http://schemas.microsoft.com/office/drawing/2014/main" id="{CCE894BC-DFBD-43CD-85D6-7B378A53548A}"/>
              </a:ext>
            </a:extLst>
          </p:cNvPr>
          <p:cNvSpPr/>
          <p:nvPr/>
        </p:nvSpPr>
        <p:spPr>
          <a:xfrm>
            <a:off x="11594418" y="4356228"/>
            <a:ext cx="1847088" cy="768096"/>
          </a:xfrm>
          <a:prstGeom prst="wedgeRoundRectCallout">
            <a:avLst>
              <a:gd name="adj1" fmla="val -42303"/>
              <a:gd name="adj2" fmla="val 8154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2" name="図 11">
            <a:extLst>
              <a:ext uri="{FF2B5EF4-FFF2-40B4-BE49-F238E27FC236}">
                <a16:creationId xmlns:a16="http://schemas.microsoft.com/office/drawing/2014/main" id="{4885D612-CB66-4608-8973-F72FEFA263BC}"/>
              </a:ext>
            </a:extLst>
          </p:cNvPr>
          <p:cNvPicPr>
            <a:picLocks noChangeAspect="1"/>
          </p:cNvPicPr>
          <p:nvPr/>
        </p:nvPicPr>
        <p:blipFill>
          <a:blip r:embed="rId12"/>
          <a:stretch>
            <a:fillRect/>
          </a:stretch>
        </p:blipFill>
        <p:spPr>
          <a:xfrm>
            <a:off x="11805180" y="4461584"/>
            <a:ext cx="1381125" cy="561975"/>
          </a:xfrm>
          <a:prstGeom prst="rect">
            <a:avLst/>
          </a:prstGeom>
        </p:spPr>
      </p:pic>
      <p:sp>
        <p:nvSpPr>
          <p:cNvPr id="34" name="テキスト ボックス 446">
            <a:extLst>
              <a:ext uri="{FF2B5EF4-FFF2-40B4-BE49-F238E27FC236}">
                <a16:creationId xmlns:a16="http://schemas.microsoft.com/office/drawing/2014/main" id="{5CA3C59D-F29E-46C5-9ED2-10E6E62B65ED}"/>
              </a:ext>
            </a:extLst>
          </p:cNvPr>
          <p:cNvSpPr txBox="1"/>
          <p:nvPr/>
        </p:nvSpPr>
        <p:spPr>
          <a:xfrm>
            <a:off x="10117651" y="5846468"/>
            <a:ext cx="2153345" cy="528934"/>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否定</a:t>
            </a: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入力は</a:t>
            </a: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a:t>
            </a: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つ</a:t>
            </a: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39" name="テキスト ボックス 446">
            <a:extLst>
              <a:ext uri="{FF2B5EF4-FFF2-40B4-BE49-F238E27FC236}">
                <a16:creationId xmlns:a16="http://schemas.microsoft.com/office/drawing/2014/main" id="{DB9E78C3-E1E4-495E-B114-A98476895AF2}"/>
              </a:ext>
            </a:extLst>
          </p:cNvPr>
          <p:cNvSpPr txBox="1"/>
          <p:nvPr/>
        </p:nvSpPr>
        <p:spPr>
          <a:xfrm>
            <a:off x="7442736" y="5832205"/>
            <a:ext cx="1847088" cy="528934"/>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否定論理積</a:t>
            </a:r>
          </a:p>
        </p:txBody>
      </p:sp>
      <p:sp>
        <p:nvSpPr>
          <p:cNvPr id="40" name="吹き出し: 角を丸めた四角形 39">
            <a:extLst>
              <a:ext uri="{FF2B5EF4-FFF2-40B4-BE49-F238E27FC236}">
                <a16:creationId xmlns:a16="http://schemas.microsoft.com/office/drawing/2014/main" id="{19E82907-8AE6-49DF-A6DD-03A796E493CF}"/>
              </a:ext>
            </a:extLst>
          </p:cNvPr>
          <p:cNvSpPr/>
          <p:nvPr/>
        </p:nvSpPr>
        <p:spPr>
          <a:xfrm>
            <a:off x="8622939" y="4478339"/>
            <a:ext cx="1891527" cy="768096"/>
          </a:xfrm>
          <a:prstGeom prst="wedgeRoundRectCallout">
            <a:avLst>
              <a:gd name="adj1" fmla="val -42303"/>
              <a:gd name="adj2" fmla="val 8154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4" name="図 13">
            <a:extLst>
              <a:ext uri="{FF2B5EF4-FFF2-40B4-BE49-F238E27FC236}">
                <a16:creationId xmlns:a16="http://schemas.microsoft.com/office/drawing/2014/main" id="{64745A10-2855-4380-BFEC-F9CE8BCE3C39}"/>
              </a:ext>
            </a:extLst>
          </p:cNvPr>
          <p:cNvPicPr>
            <a:picLocks noChangeAspect="1"/>
          </p:cNvPicPr>
          <p:nvPr/>
        </p:nvPicPr>
        <p:blipFill>
          <a:blip r:embed="rId13"/>
          <a:stretch>
            <a:fillRect/>
          </a:stretch>
        </p:blipFill>
        <p:spPr>
          <a:xfrm>
            <a:off x="8844802" y="4562349"/>
            <a:ext cx="1447800" cy="561975"/>
          </a:xfrm>
          <a:prstGeom prst="rect">
            <a:avLst/>
          </a:prstGeom>
        </p:spPr>
      </p:pic>
      <p:sp>
        <p:nvSpPr>
          <p:cNvPr id="59" name="右中かっこ 58">
            <a:extLst>
              <a:ext uri="{FF2B5EF4-FFF2-40B4-BE49-F238E27FC236}">
                <a16:creationId xmlns:a16="http://schemas.microsoft.com/office/drawing/2014/main" id="{5E278D4C-6681-42B4-92F3-72FCDA7D57EF}"/>
              </a:ext>
            </a:extLst>
          </p:cNvPr>
          <p:cNvSpPr/>
          <p:nvPr/>
        </p:nvSpPr>
        <p:spPr>
          <a:xfrm rot="5400000">
            <a:off x="8218251" y="8064054"/>
            <a:ext cx="411070" cy="1732074"/>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7" name="右中かっこ 76">
            <a:extLst>
              <a:ext uri="{FF2B5EF4-FFF2-40B4-BE49-F238E27FC236}">
                <a16:creationId xmlns:a16="http://schemas.microsoft.com/office/drawing/2014/main" id="{4C24E71B-7898-4AD8-B15C-95F10EAEA081}"/>
              </a:ext>
            </a:extLst>
          </p:cNvPr>
          <p:cNvSpPr/>
          <p:nvPr/>
        </p:nvSpPr>
        <p:spPr>
          <a:xfrm rot="5400000">
            <a:off x="10065244" y="8064054"/>
            <a:ext cx="411070" cy="1732074"/>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446">
            <a:extLst>
              <a:ext uri="{FF2B5EF4-FFF2-40B4-BE49-F238E27FC236}">
                <a16:creationId xmlns:a16="http://schemas.microsoft.com/office/drawing/2014/main" id="{1F98C2EC-585C-40AB-87C9-27220982B9EE}"/>
              </a:ext>
            </a:extLst>
          </p:cNvPr>
          <p:cNvSpPr txBox="1"/>
          <p:nvPr/>
        </p:nvSpPr>
        <p:spPr>
          <a:xfrm>
            <a:off x="7442736" y="9240232"/>
            <a:ext cx="1847088" cy="528934"/>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一段目</a:t>
            </a:r>
          </a:p>
        </p:txBody>
      </p:sp>
      <p:sp>
        <p:nvSpPr>
          <p:cNvPr id="81" name="テキスト ボックス 446">
            <a:extLst>
              <a:ext uri="{FF2B5EF4-FFF2-40B4-BE49-F238E27FC236}">
                <a16:creationId xmlns:a16="http://schemas.microsoft.com/office/drawing/2014/main" id="{635B6849-12DC-4B22-94D9-BADF0008A47D}"/>
              </a:ext>
            </a:extLst>
          </p:cNvPr>
          <p:cNvSpPr txBox="1"/>
          <p:nvPr/>
        </p:nvSpPr>
        <p:spPr>
          <a:xfrm>
            <a:off x="9338002" y="9240232"/>
            <a:ext cx="1847088" cy="528934"/>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二段目</a:t>
            </a:r>
          </a:p>
        </p:txBody>
      </p:sp>
      <p:sp>
        <p:nvSpPr>
          <p:cNvPr id="82" name="四角形: 角を丸くする 81">
            <a:extLst>
              <a:ext uri="{FF2B5EF4-FFF2-40B4-BE49-F238E27FC236}">
                <a16:creationId xmlns:a16="http://schemas.microsoft.com/office/drawing/2014/main" id="{8F6E54EA-A265-4D15-A584-BCF8DE836042}"/>
              </a:ext>
            </a:extLst>
          </p:cNvPr>
          <p:cNvSpPr/>
          <p:nvPr/>
        </p:nvSpPr>
        <p:spPr>
          <a:xfrm>
            <a:off x="301738" y="6459589"/>
            <a:ext cx="13112599" cy="3882390"/>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sp>
        <p:nvSpPr>
          <p:cNvPr id="83" name="正方形/長方形 82">
            <a:extLst>
              <a:ext uri="{FF2B5EF4-FFF2-40B4-BE49-F238E27FC236}">
                <a16:creationId xmlns:a16="http://schemas.microsoft.com/office/drawing/2014/main" id="{D75EA394-F50E-4850-A8D2-20E988902E81}"/>
              </a:ext>
            </a:extLst>
          </p:cNvPr>
          <p:cNvSpPr/>
          <p:nvPr/>
        </p:nvSpPr>
        <p:spPr>
          <a:xfrm>
            <a:off x="315361" y="10526439"/>
            <a:ext cx="7328981" cy="613695"/>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latin typeface="あずきフォント" panose="02000609000000000000" pitchFamily="1" charset="-128"/>
                <a:ea typeface="あずきフォント" panose="02000609000000000000" pitchFamily="1" charset="-128"/>
              </a:rPr>
              <a:t>単層ニューラルネットワーク</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sp>
        <p:nvSpPr>
          <p:cNvPr id="84" name="正方形/長方形 83">
            <a:extLst>
              <a:ext uri="{FF2B5EF4-FFF2-40B4-BE49-F238E27FC236}">
                <a16:creationId xmlns:a16="http://schemas.microsoft.com/office/drawing/2014/main" id="{9367AAD7-ED60-46CB-8FA7-4AEC21FBC208}"/>
              </a:ext>
            </a:extLst>
          </p:cNvPr>
          <p:cNvSpPr/>
          <p:nvPr/>
        </p:nvSpPr>
        <p:spPr>
          <a:xfrm>
            <a:off x="7753421" y="10526439"/>
            <a:ext cx="5570184" cy="613695"/>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多層ニューラルネットワーク</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35CD864D-F868-4DAA-8248-47D3A0407947}"/>
                  </a:ext>
                </a:extLst>
              </p:cNvPr>
              <p:cNvSpPr txBox="1"/>
              <p:nvPr/>
            </p:nvSpPr>
            <p:spPr>
              <a:xfrm>
                <a:off x="356795" y="11719197"/>
                <a:ext cx="2973499" cy="1872820"/>
              </a:xfrm>
              <a:prstGeom prst="rect">
                <a:avLst/>
              </a:prstGeom>
              <a:noFill/>
            </p:spPr>
            <p:txBody>
              <a:bodyPr wrap="square" lIns="0" tIns="0" rIns="0" bIns="0" rtlCol="0">
                <a:spAutoFit/>
              </a:bodyPr>
              <a:lstStyle/>
              <a:p>
                <a:pPr marL="571500" indent="-571500">
                  <a:buFont typeface="Arial" panose="020B0604020202020204" pitchFamily="34" charset="0"/>
                  <a:buChar char="•"/>
                </a:pPr>
                <a14:m>
                  <m:oMath xmlns:m="http://schemas.openxmlformats.org/officeDocument/2006/math">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ea typeface="Cambria Math" panose="02040503050406030204" pitchFamily="18" charset="0"/>
                          </a:rPr>
                        </m:ctrlPr>
                      </m:sSupPr>
                      <m:e>
                        <m:r>
                          <a:rPr kumimoji="1" lang="en-US" altLang="ja-JP" sz="2400" b="0" i="1" smtClean="0">
                            <a:latin typeface="Cambria Math" panose="02040503050406030204" pitchFamily="18" charset="0"/>
                            <a:ea typeface="Cambria Math" panose="02040503050406030204" pitchFamily="18" charset="0"/>
                          </a:rPr>
                          <m:t>ℝ</m:t>
                        </m:r>
                      </m:e>
                      <m:sup>
                        <m:r>
                          <a:rPr kumimoji="1" lang="en-US" altLang="ja-JP" sz="2400" b="0" i="1" smtClean="0">
                            <a:latin typeface="Cambria Math" panose="02040503050406030204" pitchFamily="18" charset="0"/>
                            <a:ea typeface="Cambria Math" panose="02040503050406030204" pitchFamily="18" charset="0"/>
                          </a:rPr>
                          <m:t>1 ×</m:t>
                        </m:r>
                        <m:sSub>
                          <m:sSubPr>
                            <m:ctrlPr>
                              <a:rPr kumimoji="1" lang="en-US" altLang="ja-JP" sz="2400" b="0" i="1" smtClean="0">
                                <a:latin typeface="Cambria Math" panose="02040503050406030204" pitchFamily="18" charset="0"/>
                                <a:ea typeface="Cambria Math" panose="02040503050406030204" pitchFamily="18" charset="0"/>
                              </a:rPr>
                            </m:ctrlPr>
                          </m:sSubPr>
                          <m:e>
                            <m:r>
                              <a:rPr kumimoji="1" lang="en-US" altLang="ja-JP" sz="2400" b="0" i="1" smtClean="0">
                                <a:latin typeface="Cambria Math" panose="02040503050406030204" pitchFamily="18" charset="0"/>
                                <a:ea typeface="Cambria Math" panose="02040503050406030204" pitchFamily="18" charset="0"/>
                              </a:rPr>
                              <m:t>𝑑</m:t>
                            </m:r>
                          </m:e>
                          <m:sub>
                            <m:r>
                              <a:rPr kumimoji="1" lang="en-US" altLang="ja-JP" sz="2400" b="0" i="1" smtClean="0">
                                <a:latin typeface="Cambria Math" panose="02040503050406030204" pitchFamily="18" charset="0"/>
                                <a:ea typeface="Cambria Math" panose="02040503050406030204" pitchFamily="18" charset="0"/>
                              </a:rPr>
                              <m:t>𝑖𝑛</m:t>
                            </m:r>
                          </m:sub>
                        </m:sSub>
                      </m:sup>
                    </m:sSup>
                  </m:oMath>
                </a14:m>
                <a:endParaRPr kumimoji="1" lang="en-US" altLang="ja-JP" sz="2400" b="0" i="1" dirty="0">
                  <a:latin typeface="あずきフォント" panose="02000609000000000000" pitchFamily="1" charset="-128"/>
                  <a:ea typeface="あずきフォント" panose="02000609000000000000" pitchFamily="1" charset="-128"/>
                </a:endParaRPr>
              </a:p>
              <a:p>
                <a:pPr marL="571500" indent="-571500">
                  <a:buFont typeface="Arial" panose="020B0604020202020204" pitchFamily="34" charset="0"/>
                  <a:buChar char="•"/>
                </a:pPr>
                <a14:m>
                  <m:oMath xmlns:m="http://schemas.openxmlformats.org/officeDocument/2006/math">
                    <m:r>
                      <a:rPr kumimoji="1" lang="en-US" altLang="ja-JP" sz="2400" b="0" i="1" smtClean="0">
                        <a:latin typeface="Cambria Math" panose="02040503050406030204" pitchFamily="18" charset="0"/>
                        <a:ea typeface="Cambria Math" panose="02040503050406030204" pitchFamily="18" charset="0"/>
                      </a:rPr>
                      <m:t>𝑦</m:t>
                    </m:r>
                    <m:r>
                      <a:rPr kumimoji="1" lang="en-US" altLang="ja-JP" sz="2400" i="1">
                        <a:latin typeface="Cambria Math" panose="02040503050406030204" pitchFamily="18" charset="0"/>
                      </a:rPr>
                      <m:t>∈</m:t>
                    </m:r>
                    <m:sSup>
                      <m:sSupPr>
                        <m:ctrlPr>
                          <a:rPr kumimoji="1" lang="en-US" altLang="ja-JP" sz="2400" i="1">
                            <a:latin typeface="Cambria Math" panose="02040503050406030204" pitchFamily="18" charset="0"/>
                            <a:ea typeface="Cambria Math" panose="02040503050406030204" pitchFamily="18" charset="0"/>
                          </a:rPr>
                        </m:ctrlPr>
                      </m:sSupPr>
                      <m:e>
                        <m:r>
                          <a:rPr kumimoji="1" lang="en-US" altLang="ja-JP" sz="2400" i="1">
                            <a:latin typeface="Cambria Math" panose="02040503050406030204" pitchFamily="18" charset="0"/>
                            <a:ea typeface="Cambria Math" panose="02040503050406030204" pitchFamily="18" charset="0"/>
                          </a:rPr>
                          <m:t>ℝ</m:t>
                        </m:r>
                      </m:e>
                      <m:sup>
                        <m:r>
                          <a:rPr kumimoji="1" lang="en-US" altLang="ja-JP" sz="2400" i="1">
                            <a:latin typeface="Cambria Math" panose="02040503050406030204" pitchFamily="18" charset="0"/>
                            <a:ea typeface="Cambria Math" panose="02040503050406030204" pitchFamily="18" charset="0"/>
                          </a:rPr>
                          <m:t>1 ×</m:t>
                        </m:r>
                        <m:sSub>
                          <m:sSubPr>
                            <m:ctrlPr>
                              <a:rPr kumimoji="1" lang="en-US" altLang="ja-JP" sz="2400" i="1">
                                <a:latin typeface="Cambria Math" panose="02040503050406030204" pitchFamily="18" charset="0"/>
                                <a:ea typeface="Cambria Math" panose="02040503050406030204" pitchFamily="18" charset="0"/>
                              </a:rPr>
                            </m:ctrlPr>
                          </m:sSubPr>
                          <m:e>
                            <m:r>
                              <a:rPr kumimoji="1" lang="en-US" altLang="ja-JP" sz="2400" i="1">
                                <a:latin typeface="Cambria Math" panose="02040503050406030204" pitchFamily="18" charset="0"/>
                                <a:ea typeface="Cambria Math" panose="02040503050406030204" pitchFamily="18" charset="0"/>
                              </a:rPr>
                              <m:t>𝑑</m:t>
                            </m:r>
                          </m:e>
                          <m:sub>
                            <m:r>
                              <a:rPr kumimoji="1" lang="en-US" altLang="ja-JP" sz="2400" b="0" i="1" smtClean="0">
                                <a:latin typeface="Cambria Math" panose="02040503050406030204" pitchFamily="18" charset="0"/>
                                <a:ea typeface="Cambria Math" panose="02040503050406030204" pitchFamily="18" charset="0"/>
                              </a:rPr>
                              <m:t>𝑜𝑢𝑡</m:t>
                            </m:r>
                          </m:sub>
                        </m:sSub>
                      </m:sup>
                    </m:sSup>
                  </m:oMath>
                </a14:m>
                <a:endParaRPr kumimoji="1" lang="en-US" altLang="ja-JP" sz="2400" i="1" dirty="0">
                  <a:latin typeface="あずきフォント" panose="02000609000000000000" pitchFamily="1" charset="-128"/>
                  <a:ea typeface="あずきフォント" panose="02000609000000000000" pitchFamily="1" charset="-128"/>
                </a:endParaRPr>
              </a:p>
              <a:p>
                <a:pPr marL="571500" indent="-571500">
                  <a:buFont typeface="Arial" panose="020B0604020202020204" pitchFamily="34" charset="0"/>
                  <a:buChar char="•"/>
                </a:pPr>
                <a14:m>
                  <m:oMath xmlns:m="http://schemas.openxmlformats.org/officeDocument/2006/math">
                    <m:r>
                      <a:rPr kumimoji="1" lang="en-US" altLang="ja-JP" sz="2400" b="1" i="0" smtClean="0">
                        <a:latin typeface="Cambria Math" panose="02040503050406030204" pitchFamily="18" charset="0"/>
                        <a:ea typeface="Cambria Math" panose="02040503050406030204" pitchFamily="18" charset="0"/>
                      </a:rPr>
                      <m:t>𝐖</m:t>
                    </m:r>
                    <m:r>
                      <a:rPr kumimoji="1" lang="en-US" altLang="ja-JP" sz="2400" b="0" i="1" smtClean="0">
                        <a:latin typeface="Cambria Math" panose="02040503050406030204" pitchFamily="18" charset="0"/>
                        <a:ea typeface="Cambria Math" panose="02040503050406030204" pitchFamily="18" charset="0"/>
                      </a:rPr>
                      <m:t>∈</m:t>
                    </m:r>
                    <m:sSup>
                      <m:sSupPr>
                        <m:ctrlPr>
                          <a:rPr kumimoji="1" lang="en-US" altLang="ja-JP" sz="2400" i="1">
                            <a:latin typeface="Cambria Math" panose="02040503050406030204" pitchFamily="18" charset="0"/>
                            <a:ea typeface="Cambria Math" panose="02040503050406030204" pitchFamily="18" charset="0"/>
                          </a:rPr>
                        </m:ctrlPr>
                      </m:sSupPr>
                      <m:e>
                        <m:r>
                          <a:rPr kumimoji="1" lang="en-US" altLang="ja-JP" sz="2400" i="1">
                            <a:latin typeface="Cambria Math" panose="02040503050406030204" pitchFamily="18" charset="0"/>
                            <a:ea typeface="Cambria Math" panose="02040503050406030204" pitchFamily="18" charset="0"/>
                          </a:rPr>
                          <m:t>ℝ</m:t>
                        </m:r>
                      </m:e>
                      <m:sup>
                        <m:sSub>
                          <m:sSubPr>
                            <m:ctrlPr>
                              <a:rPr kumimoji="1" lang="en-US" altLang="ja-JP" sz="2400" b="0" i="1" smtClean="0">
                                <a:latin typeface="Cambria Math" panose="02040503050406030204" pitchFamily="18" charset="0"/>
                                <a:ea typeface="Cambria Math" panose="02040503050406030204" pitchFamily="18" charset="0"/>
                              </a:rPr>
                            </m:ctrlPr>
                          </m:sSubPr>
                          <m:e>
                            <m:r>
                              <a:rPr kumimoji="1" lang="en-US" altLang="ja-JP" sz="2400" b="0" i="1" smtClean="0">
                                <a:latin typeface="Cambria Math" panose="02040503050406030204" pitchFamily="18" charset="0"/>
                                <a:ea typeface="Cambria Math" panose="02040503050406030204" pitchFamily="18" charset="0"/>
                              </a:rPr>
                              <m:t>𝑑</m:t>
                            </m:r>
                          </m:e>
                          <m:sub>
                            <m:r>
                              <a:rPr kumimoji="1" lang="en-US" altLang="ja-JP" sz="2400" b="0" i="1" smtClean="0">
                                <a:latin typeface="Cambria Math" panose="02040503050406030204" pitchFamily="18" charset="0"/>
                                <a:ea typeface="Cambria Math" panose="02040503050406030204" pitchFamily="18" charset="0"/>
                              </a:rPr>
                              <m:t>𝑖𝑛</m:t>
                            </m:r>
                          </m:sub>
                        </m:sSub>
                        <m:r>
                          <a:rPr kumimoji="1" lang="en-US" altLang="ja-JP" sz="2400" i="1">
                            <a:latin typeface="Cambria Math" panose="02040503050406030204" pitchFamily="18" charset="0"/>
                            <a:ea typeface="Cambria Math" panose="02040503050406030204" pitchFamily="18" charset="0"/>
                          </a:rPr>
                          <m:t> ×</m:t>
                        </m:r>
                        <m:sSub>
                          <m:sSubPr>
                            <m:ctrlPr>
                              <a:rPr kumimoji="1" lang="en-US" altLang="ja-JP" sz="2400" i="1">
                                <a:latin typeface="Cambria Math" panose="02040503050406030204" pitchFamily="18" charset="0"/>
                                <a:ea typeface="Cambria Math" panose="02040503050406030204" pitchFamily="18" charset="0"/>
                              </a:rPr>
                            </m:ctrlPr>
                          </m:sSubPr>
                          <m:e>
                            <m:r>
                              <a:rPr kumimoji="1" lang="en-US" altLang="ja-JP" sz="2400" i="1">
                                <a:latin typeface="Cambria Math" panose="02040503050406030204" pitchFamily="18" charset="0"/>
                                <a:ea typeface="Cambria Math" panose="02040503050406030204" pitchFamily="18" charset="0"/>
                              </a:rPr>
                              <m:t>𝑑</m:t>
                            </m:r>
                          </m:e>
                          <m:sub>
                            <m:r>
                              <a:rPr kumimoji="1" lang="en-US" altLang="ja-JP" sz="2400" i="1">
                                <a:latin typeface="Cambria Math" panose="02040503050406030204" pitchFamily="18" charset="0"/>
                                <a:ea typeface="Cambria Math" panose="02040503050406030204" pitchFamily="18" charset="0"/>
                              </a:rPr>
                              <m:t>𝑜𝑢𝑡</m:t>
                            </m:r>
                          </m:sub>
                        </m:sSub>
                      </m:sup>
                    </m:sSup>
                  </m:oMath>
                </a14:m>
                <a:endParaRPr kumimoji="1" lang="en-US" altLang="ja-JP" sz="2400" i="1" dirty="0">
                  <a:latin typeface="あずきフォント" panose="02000609000000000000" pitchFamily="1" charset="-128"/>
                  <a:ea typeface="あずきフォント" panose="02000609000000000000" pitchFamily="1" charset="-128"/>
                </a:endParaRPr>
              </a:p>
              <a:p>
                <a:pPr marL="571500" indent="-571500">
                  <a:buFont typeface="Arial" panose="020B0604020202020204" pitchFamily="34" charset="0"/>
                  <a:buChar char="•"/>
                </a:pPr>
                <a14:m>
                  <m:oMath xmlns:m="http://schemas.openxmlformats.org/officeDocument/2006/math">
                    <m:r>
                      <a:rPr kumimoji="1" lang="en-US" altLang="ja-JP" sz="2400" b="1" i="1" smtClean="0">
                        <a:latin typeface="Cambria Math" panose="02040503050406030204" pitchFamily="18" charset="0"/>
                        <a:ea typeface="Cambria Math" panose="02040503050406030204" pitchFamily="18" charset="0"/>
                      </a:rPr>
                      <m:t>𝒃</m:t>
                    </m:r>
                    <m:r>
                      <a:rPr kumimoji="1" lang="en-US" altLang="ja-JP" sz="2400" b="0" i="1" smtClean="0">
                        <a:latin typeface="Cambria Math" panose="02040503050406030204" pitchFamily="18" charset="0"/>
                        <a:ea typeface="Cambria Math" panose="02040503050406030204" pitchFamily="18" charset="0"/>
                      </a:rPr>
                      <m:t>∈</m:t>
                    </m:r>
                    <m:sSup>
                      <m:sSupPr>
                        <m:ctrlPr>
                          <a:rPr kumimoji="1" lang="en-US" altLang="ja-JP" sz="2400" i="1">
                            <a:latin typeface="Cambria Math" panose="02040503050406030204" pitchFamily="18" charset="0"/>
                            <a:ea typeface="Cambria Math" panose="02040503050406030204" pitchFamily="18" charset="0"/>
                          </a:rPr>
                        </m:ctrlPr>
                      </m:sSupPr>
                      <m:e>
                        <m:r>
                          <a:rPr kumimoji="1" lang="en-US" altLang="ja-JP" sz="2400" i="1">
                            <a:latin typeface="Cambria Math" panose="02040503050406030204" pitchFamily="18" charset="0"/>
                            <a:ea typeface="Cambria Math" panose="02040503050406030204" pitchFamily="18" charset="0"/>
                          </a:rPr>
                          <m:t>ℝ</m:t>
                        </m:r>
                      </m:e>
                      <m:sup>
                        <m:sSub>
                          <m:sSubPr>
                            <m:ctrlPr>
                              <a:rPr kumimoji="1" lang="en-US" altLang="ja-JP" sz="2400" i="1">
                                <a:latin typeface="Cambria Math" panose="02040503050406030204" pitchFamily="18" charset="0"/>
                                <a:ea typeface="Cambria Math" panose="02040503050406030204" pitchFamily="18" charset="0"/>
                              </a:rPr>
                            </m:ctrlPr>
                          </m:sSubPr>
                          <m:e>
                            <m:r>
                              <a:rPr kumimoji="1" lang="en-US" altLang="ja-JP" sz="2400" i="1">
                                <a:latin typeface="Cambria Math" panose="02040503050406030204" pitchFamily="18" charset="0"/>
                                <a:ea typeface="Cambria Math" panose="02040503050406030204" pitchFamily="18" charset="0"/>
                              </a:rPr>
                              <m:t>𝑑</m:t>
                            </m:r>
                          </m:e>
                          <m:sub>
                            <m:r>
                              <a:rPr kumimoji="1" lang="en-US" altLang="ja-JP" sz="2400" b="0" i="1" smtClean="0">
                                <a:latin typeface="Cambria Math" panose="02040503050406030204" pitchFamily="18" charset="0"/>
                                <a:ea typeface="Cambria Math" panose="02040503050406030204" pitchFamily="18" charset="0"/>
                              </a:rPr>
                              <m:t>𝑜𝑢𝑡</m:t>
                            </m:r>
                          </m:sub>
                        </m:sSub>
                      </m:sup>
                    </m:sSup>
                  </m:oMath>
                </a14:m>
                <a:endParaRPr kumimoji="1" lang="en-US" altLang="ja-JP" sz="2400" i="1" dirty="0">
                  <a:latin typeface="あずきフォント" panose="02000609000000000000" pitchFamily="1" charset="-128"/>
                  <a:ea typeface="あずきフォント" panose="02000609000000000000" pitchFamily="1" charset="-128"/>
                </a:endParaRPr>
              </a:p>
              <a:p>
                <a:pPr marL="571500" indent="-571500">
                  <a:buFont typeface="Arial" panose="020B0604020202020204" pitchFamily="34" charset="0"/>
                  <a:buChar char="•"/>
                </a:pPr>
                <a14:m>
                  <m:oMath xmlns:m="http://schemas.openxmlformats.org/officeDocument/2006/math">
                    <m:r>
                      <a:rPr kumimoji="1" lang="en-US" altLang="ja-JP" sz="2400" b="0" i="1" smtClean="0">
                        <a:latin typeface="Cambria Math" panose="02040503050406030204" pitchFamily="18" charset="0"/>
                        <a:ea typeface="Cambria Math" panose="02040503050406030204" pitchFamily="18" charset="0"/>
                      </a:rPr>
                      <m:t>𝑔</m:t>
                    </m:r>
                    <m:r>
                      <a:rPr kumimoji="1" lang="en-US" altLang="ja-JP" sz="2400" b="0" i="1" smtClean="0">
                        <a:latin typeface="Cambria Math" panose="02040503050406030204" pitchFamily="18" charset="0"/>
                        <a:ea typeface="Cambria Math" panose="02040503050406030204" pitchFamily="18" charset="0"/>
                      </a:rPr>
                      <m:t>:</m:t>
                    </m:r>
                  </m:oMath>
                </a14:m>
                <a:r>
                  <a:rPr kumimoji="1" lang="ja-JP" altLang="en-US" sz="2400" dirty="0">
                    <a:latin typeface="あずきフォント" panose="02000609000000000000" pitchFamily="1" charset="-128"/>
                    <a:ea typeface="あずきフォント" panose="02000609000000000000" pitchFamily="1" charset="-128"/>
                  </a:rPr>
                  <a:t>活性関数</a:t>
                </a:r>
              </a:p>
            </p:txBody>
          </p:sp>
        </mc:Choice>
        <mc:Fallback xmlns="">
          <p:sp>
            <p:nvSpPr>
              <p:cNvPr id="67" name="テキスト ボックス 66">
                <a:extLst>
                  <a:ext uri="{FF2B5EF4-FFF2-40B4-BE49-F238E27FC236}">
                    <a16:creationId xmlns:a16="http://schemas.microsoft.com/office/drawing/2014/main" id="{35CD864D-F868-4DAA-8248-47D3A0407947}"/>
                  </a:ext>
                </a:extLst>
              </p:cNvPr>
              <p:cNvSpPr txBox="1">
                <a:spLocks noRot="1" noChangeAspect="1" noMove="1" noResize="1" noEditPoints="1" noAdjustHandles="1" noChangeArrowheads="1" noChangeShapeType="1" noTextEdit="1"/>
              </p:cNvSpPr>
              <p:nvPr/>
            </p:nvSpPr>
            <p:spPr>
              <a:xfrm>
                <a:off x="356795" y="11719197"/>
                <a:ext cx="2973499" cy="1872820"/>
              </a:xfrm>
              <a:prstGeom prst="rect">
                <a:avLst/>
              </a:prstGeom>
              <a:blipFill>
                <a:blip r:embed="rId14"/>
                <a:stretch>
                  <a:fillRect l="-5955" b="-8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テキスト ボックス 85">
                <a:extLst>
                  <a:ext uri="{FF2B5EF4-FFF2-40B4-BE49-F238E27FC236}">
                    <a16:creationId xmlns:a16="http://schemas.microsoft.com/office/drawing/2014/main" id="{49ACDAC8-1894-4B80-98B3-1E6573190FE9}"/>
                  </a:ext>
                </a:extLst>
              </p:cNvPr>
              <p:cNvSpPr txBox="1"/>
              <p:nvPr/>
            </p:nvSpPr>
            <p:spPr>
              <a:xfrm>
                <a:off x="3058136" y="11719197"/>
                <a:ext cx="4695284"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kumimoji="1" lang="ja-JP" altLang="en-US" sz="2400" dirty="0">
                    <a:latin typeface="あずきフォント" panose="02000609000000000000" pitchFamily="1" charset="-128"/>
                    <a:ea typeface="あずきフォント" panose="02000609000000000000" pitchFamily="1" charset="-128"/>
                  </a:rPr>
                  <a:t>単回帰</a:t>
                </a:r>
                <a:r>
                  <a:rPr kumimoji="1" lang="en-US" altLang="ja-JP" sz="2400" dirty="0">
                    <a:latin typeface="あずきフォント" panose="02000609000000000000" pitchFamily="1" charset="-128"/>
                    <a:ea typeface="あずきフォント" panose="02000609000000000000" pitchFamily="1" charset="-128"/>
                  </a:rPr>
                  <a:t>:</a:t>
                </a:r>
                <a14:m>
                  <m:oMath xmlns:m="http://schemas.openxmlformats.org/officeDocument/2006/math">
                    <m:sSub>
                      <m:sSubPr>
                        <m:ctrlPr>
                          <a:rPr kumimoji="1" lang="en-US" altLang="ja-JP" sz="2400" b="0" i="1" smtClean="0">
                            <a:latin typeface="Cambria Math" panose="02040503050406030204" pitchFamily="18" charset="0"/>
                          </a:rPr>
                        </m:ctrlPr>
                      </m:sSubPr>
                      <m:e>
                        <m:r>
                          <m:rPr>
                            <m:sty m:val="p"/>
                          </m:rPr>
                          <a:rPr kumimoji="1" lang="en-US" altLang="ja-JP" sz="2400" b="0" i="0" smtClean="0">
                            <a:latin typeface="Cambria Math" panose="02040503050406030204" pitchFamily="18" charset="0"/>
                          </a:rPr>
                          <m:t>d</m:t>
                        </m:r>
                      </m:e>
                      <m:sub>
                        <m:r>
                          <m:rPr>
                            <m:sty m:val="p"/>
                          </m:rPr>
                          <a:rPr kumimoji="1" lang="en-US" altLang="ja-JP" sz="2400" b="0" i="0" smtClean="0">
                            <a:latin typeface="Cambria Math" panose="02040503050406030204" pitchFamily="18" charset="0"/>
                          </a:rPr>
                          <m:t>in</m:t>
                        </m:r>
                      </m:sub>
                    </m:sSub>
                    <m:r>
                      <a:rPr kumimoji="1" lang="en-US" altLang="ja-JP" sz="2400" b="0" i="0"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m:rPr>
                            <m:sty m:val="p"/>
                          </m:rPr>
                          <a:rPr kumimoji="1" lang="en-US" altLang="ja-JP" sz="2400" b="0" i="0" smtClean="0">
                            <a:latin typeface="Cambria Math" panose="02040503050406030204" pitchFamily="18" charset="0"/>
                          </a:rPr>
                          <m:t>d</m:t>
                        </m:r>
                      </m:e>
                      <m:sub>
                        <m:r>
                          <m:rPr>
                            <m:sty m:val="p"/>
                          </m:rPr>
                          <a:rPr kumimoji="1" lang="en-US" altLang="ja-JP" sz="2400" b="0" i="0" smtClean="0">
                            <a:latin typeface="Cambria Math" panose="02040503050406030204" pitchFamily="18" charset="0"/>
                          </a:rPr>
                          <m:t>out</m:t>
                        </m:r>
                      </m:sub>
                    </m:sSub>
                    <m:r>
                      <a:rPr kumimoji="1" lang="en-US" altLang="ja-JP" sz="2400" b="0" i="0" smtClean="0">
                        <a:latin typeface="Cambria Math" panose="02040503050406030204" pitchFamily="18" charset="0"/>
                      </a:rPr>
                      <m:t>=1</m:t>
                    </m:r>
                  </m:oMath>
                </a14:m>
                <a:r>
                  <a:rPr kumimoji="1" lang="en-US" altLang="ja-JP" sz="2400" b="0" dirty="0">
                    <a:latin typeface="あずきフォント" panose="02000609000000000000" pitchFamily="1" charset="-128"/>
                  </a:rPr>
                  <a:t> </a:t>
                </a:r>
              </a:p>
              <a:p>
                <a:pPr marL="342900" indent="-342900">
                  <a:buFont typeface="Arial" panose="020B0604020202020204" pitchFamily="34" charset="0"/>
                  <a:buChar char="•"/>
                </a:pPr>
                <a:r>
                  <a:rPr kumimoji="1" lang="ja-JP" altLang="en-US" sz="2400" dirty="0">
                    <a:latin typeface="あずきフォント" panose="02000609000000000000" pitchFamily="1" charset="-128"/>
                    <a:ea typeface="あずきフォント" panose="02000609000000000000" pitchFamily="1" charset="-128"/>
                  </a:rPr>
                  <a:t>重回帰</a:t>
                </a:r>
                <a:r>
                  <a:rPr kumimoji="1" lang="en-US" altLang="ja-JP" sz="2400" dirty="0">
                    <a:latin typeface="あずきフォント" panose="02000609000000000000" pitchFamily="1" charset="-128"/>
                    <a:ea typeface="あずきフォント" panose="02000609000000000000" pitchFamily="1" charset="-128"/>
                  </a:rPr>
                  <a:t>:</a:t>
                </a:r>
                <a14:m>
                  <m:oMath xmlns:m="http://schemas.openxmlformats.org/officeDocument/2006/math">
                    <m:sSub>
                      <m:sSubPr>
                        <m:ctrlPr>
                          <a:rPr kumimoji="1" lang="en-US" altLang="ja-JP" sz="2400" i="1">
                            <a:latin typeface="Cambria Math" panose="02040503050406030204" pitchFamily="18" charset="0"/>
                          </a:rPr>
                        </m:ctrlPr>
                      </m:sSubPr>
                      <m:e>
                        <m:r>
                          <m:rPr>
                            <m:sty m:val="p"/>
                          </m:rPr>
                          <a:rPr kumimoji="1" lang="en-US" altLang="ja-JP" sz="2400">
                            <a:latin typeface="Cambria Math" panose="02040503050406030204" pitchFamily="18" charset="0"/>
                          </a:rPr>
                          <m:t>d</m:t>
                        </m:r>
                      </m:e>
                      <m:sub>
                        <m:r>
                          <m:rPr>
                            <m:sty m:val="p"/>
                          </m:rPr>
                          <a:rPr kumimoji="1" lang="en-US" altLang="ja-JP" sz="2400">
                            <a:latin typeface="Cambria Math" panose="02040503050406030204" pitchFamily="18" charset="0"/>
                          </a:rPr>
                          <m:t>in</m:t>
                        </m:r>
                      </m:sub>
                    </m:sSub>
                    <m:r>
                      <a:rPr kumimoji="1" lang="en-US" altLang="ja-JP" sz="2400" b="0" i="1" smtClean="0">
                        <a:latin typeface="Cambria Math" panose="02040503050406030204" pitchFamily="18" charset="0"/>
                      </a:rPr>
                      <m:t>&gt;1,</m:t>
                    </m:r>
                    <m:sSub>
                      <m:sSubPr>
                        <m:ctrlPr>
                          <a:rPr kumimoji="1" lang="en-US" altLang="ja-JP" sz="2400" i="1">
                            <a:latin typeface="Cambria Math" panose="02040503050406030204" pitchFamily="18" charset="0"/>
                          </a:rPr>
                        </m:ctrlPr>
                      </m:sSubPr>
                      <m:e>
                        <m:r>
                          <m:rPr>
                            <m:sty m:val="p"/>
                          </m:rPr>
                          <a:rPr kumimoji="1" lang="en-US" altLang="ja-JP" sz="2400">
                            <a:latin typeface="Cambria Math" panose="02040503050406030204" pitchFamily="18" charset="0"/>
                          </a:rPr>
                          <m:t>d</m:t>
                        </m:r>
                      </m:e>
                      <m:sub>
                        <m:r>
                          <m:rPr>
                            <m:sty m:val="p"/>
                          </m:rPr>
                          <a:rPr kumimoji="1" lang="en-US" altLang="ja-JP" sz="2400">
                            <a:latin typeface="Cambria Math" panose="02040503050406030204" pitchFamily="18" charset="0"/>
                          </a:rPr>
                          <m:t>out</m:t>
                        </m:r>
                      </m:sub>
                    </m:sSub>
                    <m:r>
                      <a:rPr kumimoji="1" lang="en-US" altLang="ja-JP" sz="2400">
                        <a:latin typeface="Cambria Math" panose="02040503050406030204" pitchFamily="18" charset="0"/>
                      </a:rPr>
                      <m:t>=1</m:t>
                    </m:r>
                  </m:oMath>
                </a14:m>
                <a:endParaRPr kumimoji="1" lang="en-US" altLang="ja-JP" sz="2400" dirty="0">
                  <a:latin typeface="あずきフォント" panose="02000609000000000000" pitchFamily="1" charset="-128"/>
                </a:endParaRPr>
              </a:p>
              <a:p>
                <a:pPr marL="342900" indent="-342900">
                  <a:buFont typeface="Arial" panose="020B0604020202020204" pitchFamily="34" charset="0"/>
                  <a:buChar char="•"/>
                </a:pPr>
                <a:r>
                  <a:rPr kumimoji="1" lang="ja-JP" altLang="en-US" sz="2400" dirty="0">
                    <a:latin typeface="あずきフォント" panose="02000609000000000000" pitchFamily="1" charset="-128"/>
                  </a:rPr>
                  <a:t>線形二値</a:t>
                </a:r>
                <a:r>
                  <a:rPr kumimoji="1" lang="en-US" altLang="ja-JP" sz="2400" dirty="0">
                    <a:latin typeface="あずきフォント" panose="02000609000000000000" pitchFamily="1" charset="-128"/>
                  </a:rPr>
                  <a:t>: </a:t>
                </a:r>
                <a14:m>
                  <m:oMath xmlns:m="http://schemas.openxmlformats.org/officeDocument/2006/math">
                    <m:sSub>
                      <m:sSubPr>
                        <m:ctrlPr>
                          <a:rPr kumimoji="1" lang="en-US" altLang="ja-JP" sz="2400" i="1">
                            <a:latin typeface="Cambria Math" panose="02040503050406030204" pitchFamily="18" charset="0"/>
                          </a:rPr>
                        </m:ctrlPr>
                      </m:sSubPr>
                      <m:e>
                        <m:r>
                          <m:rPr>
                            <m:sty m:val="p"/>
                          </m:rPr>
                          <a:rPr kumimoji="1" lang="en-US" altLang="ja-JP" sz="2400">
                            <a:latin typeface="Cambria Math" panose="02040503050406030204" pitchFamily="18" charset="0"/>
                          </a:rPr>
                          <m:t>d</m:t>
                        </m:r>
                      </m:e>
                      <m:sub>
                        <m:r>
                          <m:rPr>
                            <m:sty m:val="p"/>
                          </m:rPr>
                          <a:rPr kumimoji="1" lang="en-US" altLang="ja-JP" sz="2400">
                            <a:latin typeface="Cambria Math" panose="02040503050406030204" pitchFamily="18" charset="0"/>
                          </a:rPr>
                          <m:t>out</m:t>
                        </m:r>
                      </m:sub>
                    </m:sSub>
                    <m:r>
                      <a:rPr kumimoji="1" lang="en-US" altLang="ja-JP" sz="2400">
                        <a:latin typeface="Cambria Math" panose="02040503050406030204" pitchFamily="18" charset="0"/>
                      </a:rPr>
                      <m:t>=1</m:t>
                    </m:r>
                  </m:oMath>
                </a14:m>
                <a:endParaRPr kumimoji="1" lang="en-US" altLang="ja-JP" sz="2400" dirty="0">
                  <a:latin typeface="あずきフォント" panose="02000609000000000000" pitchFamily="1" charset="-128"/>
                  <a:ea typeface="あずきフォント" panose="02000609000000000000" pitchFamily="1" charset="-128"/>
                </a:endParaRPr>
              </a:p>
              <a:p>
                <a:pPr marL="342900" indent="-342900">
                  <a:buFont typeface="Arial" panose="020B0604020202020204" pitchFamily="34" charset="0"/>
                  <a:buChar char="•"/>
                </a:pPr>
                <a:r>
                  <a:rPr kumimoji="1" lang="ja-JP" altLang="en-US" sz="2400" dirty="0">
                    <a:latin typeface="あずきフォント" panose="02000609000000000000" pitchFamily="1" charset="-128"/>
                    <a:ea typeface="あずきフォント" panose="02000609000000000000" pitchFamily="1" charset="-128"/>
                  </a:rPr>
                  <a:t>線形多クラス</a:t>
                </a:r>
                <a:r>
                  <a:rPr kumimoji="1" lang="en-US" altLang="ja-JP" sz="2400" dirty="0">
                    <a:latin typeface="あずきフォント" panose="02000609000000000000" pitchFamily="1" charset="-128"/>
                    <a:ea typeface="あずきフォント" panose="02000609000000000000" pitchFamily="1" charset="-128"/>
                  </a:rPr>
                  <a:t>: </a:t>
                </a:r>
                <a14:m>
                  <m:oMath xmlns:m="http://schemas.openxmlformats.org/officeDocument/2006/math">
                    <m:sSub>
                      <m:sSubPr>
                        <m:ctrlPr>
                          <a:rPr kumimoji="1" lang="en-US" altLang="ja-JP" sz="2400" i="1">
                            <a:latin typeface="Cambria Math" panose="02040503050406030204" pitchFamily="18" charset="0"/>
                          </a:rPr>
                        </m:ctrlPr>
                      </m:sSubPr>
                      <m:e>
                        <m:r>
                          <m:rPr>
                            <m:sty m:val="p"/>
                          </m:rPr>
                          <a:rPr kumimoji="1" lang="en-US" altLang="ja-JP" sz="2400">
                            <a:latin typeface="Cambria Math" panose="02040503050406030204" pitchFamily="18" charset="0"/>
                          </a:rPr>
                          <m:t>d</m:t>
                        </m:r>
                      </m:e>
                      <m:sub>
                        <m:r>
                          <m:rPr>
                            <m:sty m:val="p"/>
                          </m:rPr>
                          <a:rPr kumimoji="1" lang="en-US" altLang="ja-JP" sz="2400">
                            <a:latin typeface="Cambria Math" panose="02040503050406030204" pitchFamily="18" charset="0"/>
                          </a:rPr>
                          <m:t>out</m:t>
                        </m:r>
                      </m:sub>
                    </m:sSub>
                    <m:r>
                      <a:rPr kumimoji="1" lang="en-US" altLang="ja-JP" sz="2400">
                        <a:latin typeface="Cambria Math" panose="02040503050406030204" pitchFamily="18" charset="0"/>
                      </a:rPr>
                      <m:t>=</m:t>
                    </m:r>
                    <m:r>
                      <a:rPr kumimoji="1" lang="ja-JP" altLang="en-US" sz="2400" i="1">
                        <a:latin typeface="Cambria Math" panose="02040503050406030204" pitchFamily="18" charset="0"/>
                      </a:rPr>
                      <m:t>クラス数</m:t>
                    </m:r>
                  </m:oMath>
                </a14:m>
                <a:endParaRPr kumimoji="1" lang="en-US" altLang="ja-JP" sz="2400" dirty="0">
                  <a:latin typeface="あずきフォント" panose="02000609000000000000" pitchFamily="1" charset="-128"/>
                  <a:ea typeface="あずきフォント" panose="02000609000000000000" pitchFamily="1" charset="-128"/>
                </a:endParaRPr>
              </a:p>
              <a:p>
                <a:r>
                  <a:rPr kumimoji="1" lang="ja-JP" altLang="en-US" sz="2400" dirty="0">
                    <a:latin typeface="あずきフォント" panose="02000609000000000000" pitchFamily="1" charset="-128"/>
                    <a:ea typeface="あずきフォント" panose="02000609000000000000" pitchFamily="1" charset="-128"/>
                  </a:rPr>
                  <a:t>回帰は</a:t>
                </a:r>
                <a14:m>
                  <m:oMath xmlns:m="http://schemas.openxmlformats.org/officeDocument/2006/math">
                    <m:r>
                      <a:rPr kumimoji="1" lang="en-US" altLang="ja-JP" sz="2400" i="1">
                        <a:latin typeface="Cambria Math" panose="02040503050406030204" pitchFamily="18" charset="0"/>
                        <a:ea typeface="Cambria Math" panose="02040503050406030204" pitchFamily="18" charset="0"/>
                      </a:rPr>
                      <m:t>𝑔</m:t>
                    </m:r>
                  </m:oMath>
                </a14:m>
                <a:r>
                  <a:rPr kumimoji="1" lang="en-US" altLang="ja-JP" sz="2400" dirty="0">
                    <a:latin typeface="あずきフォント" panose="02000609000000000000" pitchFamily="1" charset="-128"/>
                    <a:ea typeface="あずきフォント" panose="02000609000000000000" pitchFamily="1" charset="-128"/>
                  </a:rPr>
                  <a:t>=</a:t>
                </a:r>
                <a:r>
                  <a:rPr kumimoji="1" lang="ja-JP" altLang="en-US" sz="2400" dirty="0">
                    <a:latin typeface="あずきフォント" panose="02000609000000000000" pitchFamily="1" charset="-128"/>
                    <a:ea typeface="あずきフォント" panose="02000609000000000000" pitchFamily="1" charset="-128"/>
                  </a:rPr>
                  <a:t>恒等関数、分類は</a:t>
                </a:r>
                <a:r>
                  <a:rPr kumimoji="1" lang="en-US" altLang="ja-JP" sz="2400" dirty="0">
                    <a:latin typeface="あずきフォント" panose="02000609000000000000" pitchFamily="1" charset="-128"/>
                    <a:ea typeface="あずきフォント" panose="02000609000000000000" pitchFamily="1" charset="-128"/>
                  </a:rPr>
                  <a:t>argmax</a:t>
                </a:r>
              </a:p>
            </p:txBody>
          </p:sp>
        </mc:Choice>
        <mc:Fallback xmlns="">
          <p:sp>
            <p:nvSpPr>
              <p:cNvPr id="86" name="テキスト ボックス 85">
                <a:extLst>
                  <a:ext uri="{FF2B5EF4-FFF2-40B4-BE49-F238E27FC236}">
                    <a16:creationId xmlns:a16="http://schemas.microsoft.com/office/drawing/2014/main" id="{49ACDAC8-1894-4B80-98B3-1E6573190FE9}"/>
                  </a:ext>
                </a:extLst>
              </p:cNvPr>
              <p:cNvSpPr txBox="1">
                <a:spLocks noRot="1" noChangeAspect="1" noMove="1" noResize="1" noEditPoints="1" noAdjustHandles="1" noChangeArrowheads="1" noChangeShapeType="1" noTextEdit="1"/>
              </p:cNvSpPr>
              <p:nvPr/>
            </p:nvSpPr>
            <p:spPr>
              <a:xfrm>
                <a:off x="3058136" y="11719197"/>
                <a:ext cx="4695284" cy="1846659"/>
              </a:xfrm>
              <a:prstGeom prst="rect">
                <a:avLst/>
              </a:prstGeom>
              <a:blipFill>
                <a:blip r:embed="rId15"/>
                <a:stretch>
                  <a:fillRect l="-4026" t="-5941" r="-2078" b="-82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a:extLst>
                  <a:ext uri="{FF2B5EF4-FFF2-40B4-BE49-F238E27FC236}">
                    <a16:creationId xmlns:a16="http://schemas.microsoft.com/office/drawing/2014/main" id="{2E3E9715-F707-43E5-BAB4-B7B5123233DB}"/>
                  </a:ext>
                </a:extLst>
              </p:cNvPr>
              <p:cNvSpPr/>
              <p:nvPr/>
            </p:nvSpPr>
            <p:spPr>
              <a:xfrm>
                <a:off x="2772799" y="11104495"/>
                <a:ext cx="26770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2800" b="1" i="1" smtClean="0">
                          <a:latin typeface="Cambria Math" panose="02040503050406030204" pitchFamily="18" charset="0"/>
                        </a:rPr>
                        <m:t>𝒚</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𝑔</m:t>
                      </m:r>
                      <m:r>
                        <a:rPr kumimoji="1" lang="en-US" altLang="ja-JP" sz="2800" b="0" i="1" smtClean="0">
                          <a:latin typeface="Cambria Math" panose="02040503050406030204" pitchFamily="18" charset="0"/>
                        </a:rPr>
                        <m:t>(</m:t>
                      </m:r>
                      <m:r>
                        <a:rPr kumimoji="1" lang="en-US" altLang="ja-JP" sz="2800" b="1" i="1" smtClean="0">
                          <a:latin typeface="Cambria Math" panose="02040503050406030204" pitchFamily="18" charset="0"/>
                        </a:rPr>
                        <m:t>𝒙𝑾</m:t>
                      </m:r>
                      <m:r>
                        <a:rPr kumimoji="1" lang="en-US" altLang="ja-JP" sz="2800" b="1" i="1" smtClean="0">
                          <a:latin typeface="Cambria Math" panose="02040503050406030204" pitchFamily="18" charset="0"/>
                        </a:rPr>
                        <m:t>+</m:t>
                      </m:r>
                      <m:r>
                        <a:rPr kumimoji="1" lang="en-US" altLang="ja-JP" sz="2800" b="1" i="1" smtClean="0">
                          <a:latin typeface="Cambria Math" panose="02040503050406030204" pitchFamily="18" charset="0"/>
                        </a:rPr>
                        <m:t>𝒃</m:t>
                      </m:r>
                      <m:r>
                        <a:rPr kumimoji="1" lang="en-US" altLang="ja-JP" sz="2800" b="0" i="1" smtClean="0">
                          <a:latin typeface="Cambria Math" panose="02040503050406030204" pitchFamily="18" charset="0"/>
                        </a:rPr>
                        <m:t>)</m:t>
                      </m:r>
                    </m:oMath>
                  </m:oMathPara>
                </a14:m>
                <a:endParaRPr lang="ja-JP" altLang="en-US" sz="2800" dirty="0"/>
              </a:p>
            </p:txBody>
          </p:sp>
        </mc:Choice>
        <mc:Fallback xmlns="">
          <p:sp>
            <p:nvSpPr>
              <p:cNvPr id="68" name="正方形/長方形 67">
                <a:extLst>
                  <a:ext uri="{FF2B5EF4-FFF2-40B4-BE49-F238E27FC236}">
                    <a16:creationId xmlns:a16="http://schemas.microsoft.com/office/drawing/2014/main" id="{2E3E9715-F707-43E5-BAB4-B7B5123233DB}"/>
                  </a:ext>
                </a:extLst>
              </p:cNvPr>
              <p:cNvSpPr>
                <a:spLocks noRot="1" noChangeAspect="1" noMove="1" noResize="1" noEditPoints="1" noAdjustHandles="1" noChangeArrowheads="1" noChangeShapeType="1" noTextEdit="1"/>
              </p:cNvSpPr>
              <p:nvPr/>
            </p:nvSpPr>
            <p:spPr>
              <a:xfrm>
                <a:off x="2772799" y="11104495"/>
                <a:ext cx="2677079" cy="523220"/>
              </a:xfrm>
              <a:prstGeom prst="rect">
                <a:avLst/>
              </a:prstGeom>
              <a:blipFill>
                <a:blip r:embed="rId16"/>
                <a:stretch>
                  <a:fillRect/>
                </a:stretch>
              </a:blipFill>
            </p:spPr>
            <p:txBody>
              <a:bodyPr/>
              <a:lstStyle/>
              <a:p>
                <a:r>
                  <a:rPr lang="ja-JP" altLang="en-US">
                    <a:noFill/>
                  </a:rPr>
                  <a:t> </a:t>
                </a:r>
              </a:p>
            </p:txBody>
          </p:sp>
        </mc:Fallback>
      </mc:AlternateContent>
      <p:pic>
        <p:nvPicPr>
          <p:cNvPr id="74" name="図 73">
            <a:extLst>
              <a:ext uri="{FF2B5EF4-FFF2-40B4-BE49-F238E27FC236}">
                <a16:creationId xmlns:a16="http://schemas.microsoft.com/office/drawing/2014/main" id="{7CF5FB0F-7F4D-4438-BA29-F260A133FFAE}"/>
              </a:ext>
            </a:extLst>
          </p:cNvPr>
          <p:cNvPicPr>
            <a:picLocks noChangeAspect="1"/>
          </p:cNvPicPr>
          <p:nvPr/>
        </p:nvPicPr>
        <p:blipFill>
          <a:blip r:embed="rId17"/>
          <a:stretch>
            <a:fillRect/>
          </a:stretch>
        </p:blipFill>
        <p:spPr>
          <a:xfrm>
            <a:off x="7753420" y="11184919"/>
            <a:ext cx="4695284" cy="703653"/>
          </a:xfrm>
          <a:prstGeom prst="rect">
            <a:avLst/>
          </a:prstGeom>
        </p:spPr>
      </p:pic>
      <p:pic>
        <p:nvPicPr>
          <p:cNvPr id="85" name="図 84">
            <a:extLst>
              <a:ext uri="{FF2B5EF4-FFF2-40B4-BE49-F238E27FC236}">
                <a16:creationId xmlns:a16="http://schemas.microsoft.com/office/drawing/2014/main" id="{9854363D-9D5A-4153-AD6A-46C414A91E61}"/>
              </a:ext>
            </a:extLst>
          </p:cNvPr>
          <p:cNvPicPr>
            <a:picLocks noChangeAspect="1"/>
          </p:cNvPicPr>
          <p:nvPr/>
        </p:nvPicPr>
        <p:blipFill>
          <a:blip r:embed="rId18"/>
          <a:stretch>
            <a:fillRect/>
          </a:stretch>
        </p:blipFill>
        <p:spPr>
          <a:xfrm>
            <a:off x="7753420" y="12035802"/>
            <a:ext cx="4847012" cy="621707"/>
          </a:xfrm>
          <a:prstGeom prst="rect">
            <a:avLst/>
          </a:prstGeom>
        </p:spPr>
      </p:pic>
      <p:sp>
        <p:nvSpPr>
          <p:cNvPr id="94" name="テキスト ボックス 446">
            <a:extLst>
              <a:ext uri="{FF2B5EF4-FFF2-40B4-BE49-F238E27FC236}">
                <a16:creationId xmlns:a16="http://schemas.microsoft.com/office/drawing/2014/main" id="{077903BE-19E0-4B9F-8D8C-B0EE43DF3CBE}"/>
              </a:ext>
            </a:extLst>
          </p:cNvPr>
          <p:cNvSpPr txBox="1"/>
          <p:nvPr/>
        </p:nvSpPr>
        <p:spPr>
          <a:xfrm>
            <a:off x="12448530" y="11248134"/>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(7.25)</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95" name="テキスト ボックス 446">
            <a:extLst>
              <a:ext uri="{FF2B5EF4-FFF2-40B4-BE49-F238E27FC236}">
                <a16:creationId xmlns:a16="http://schemas.microsoft.com/office/drawing/2014/main" id="{7F49C79C-CAA5-4BAC-8989-472DF50413A5}"/>
              </a:ext>
            </a:extLst>
          </p:cNvPr>
          <p:cNvSpPr txBox="1"/>
          <p:nvPr/>
        </p:nvSpPr>
        <p:spPr>
          <a:xfrm>
            <a:off x="12448530" y="12016241"/>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(7.26)</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96" name="テキスト ボックス 446">
            <a:extLst>
              <a:ext uri="{FF2B5EF4-FFF2-40B4-BE49-F238E27FC236}">
                <a16:creationId xmlns:a16="http://schemas.microsoft.com/office/drawing/2014/main" id="{CB3B33BB-312C-4F90-AC00-F5AE0C5C20D1}"/>
              </a:ext>
            </a:extLst>
          </p:cNvPr>
          <p:cNvSpPr txBox="1"/>
          <p:nvPr/>
        </p:nvSpPr>
        <p:spPr>
          <a:xfrm>
            <a:off x="6467365" y="11126687"/>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(7.12)</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97" name="テキスト ボックス 446">
            <a:extLst>
              <a:ext uri="{FF2B5EF4-FFF2-40B4-BE49-F238E27FC236}">
                <a16:creationId xmlns:a16="http://schemas.microsoft.com/office/drawing/2014/main" id="{BEBE75D0-41F6-405F-9E5E-14B8F2D74EAB}"/>
              </a:ext>
            </a:extLst>
          </p:cNvPr>
          <p:cNvSpPr txBox="1"/>
          <p:nvPr/>
        </p:nvSpPr>
        <p:spPr>
          <a:xfrm>
            <a:off x="7758292" y="12642526"/>
            <a:ext cx="5565313" cy="8181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1" u="none" dirty="0">
                <a:solidFill>
                  <a:schemeClr val="accent2"/>
                </a:solidFill>
                <a:latin typeface="あずきフォント" panose="02000609000000000000" pitchFamily="1" charset="-128"/>
                <a:ea typeface="あずきフォント" panose="02000609000000000000" pitchFamily="1" charset="-128"/>
              </a:rPr>
              <a:t>複数の単層ニューラルネットワークを連結して構成されたネットワーク。</a:t>
            </a:r>
            <a:endParaRPr kumimoji="1" lang="en-US" altLang="ja-JP" sz="2000" b="1" u="none" dirty="0">
              <a:solidFill>
                <a:schemeClr val="accent2"/>
              </a:solidFill>
              <a:latin typeface="あずきフォント" panose="02000609000000000000" pitchFamily="1" charset="-128"/>
              <a:ea typeface="あずきフォント" panose="02000609000000000000" pitchFamily="1" charset="-128"/>
            </a:endParaRPr>
          </a:p>
        </p:txBody>
      </p:sp>
      <p:pic>
        <p:nvPicPr>
          <p:cNvPr id="1026" name="Picture 2" descr="ウサギを背負うカエルのイラスト">
            <a:extLst>
              <a:ext uri="{FF2B5EF4-FFF2-40B4-BE49-F238E27FC236}">
                <a16:creationId xmlns:a16="http://schemas.microsoft.com/office/drawing/2014/main" id="{7BA30A4A-9FB8-4238-B861-250040B33C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63758" y="8165123"/>
            <a:ext cx="3043287" cy="2028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12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ニューラルネットワークがあらゆる連続関数を近似できると示すには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0899648" y="-2115"/>
            <a:ext cx="2681709"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7.3</a:t>
            </a:r>
            <a:endParaRPr kumimoji="1" lang="ja-JP" altLang="en-US" dirty="0">
              <a:latin typeface="あずきフォント" panose="02000609000000000000" pitchFamily="1" charset="-128"/>
              <a:ea typeface="あずきフォント" panose="02000609000000000000" pitchFamily="1" charset="-128"/>
            </a:endParaRPr>
          </a:p>
        </p:txBody>
      </p:sp>
      <p:sp>
        <p:nvSpPr>
          <p:cNvPr id="56" name="テキスト ボックス 360">
            <a:extLst>
              <a:ext uri="{FF2B5EF4-FFF2-40B4-BE49-F238E27FC236}">
                <a16:creationId xmlns:a16="http://schemas.microsoft.com/office/drawing/2014/main" id="{34D780A7-6FCF-4E6D-BBBF-E6007688AF3C}"/>
              </a:ext>
            </a:extLst>
          </p:cNvPr>
          <p:cNvSpPr txBox="1"/>
          <p:nvPr/>
        </p:nvSpPr>
        <p:spPr>
          <a:xfrm>
            <a:off x="344689" y="1207015"/>
            <a:ext cx="13069649"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万能近似定理</a:t>
            </a:r>
          </a:p>
        </p:txBody>
      </p:sp>
      <p:sp>
        <p:nvSpPr>
          <p:cNvPr id="58" name="テキスト ボックス 360">
            <a:extLst>
              <a:ext uri="{FF2B5EF4-FFF2-40B4-BE49-F238E27FC236}">
                <a16:creationId xmlns:a16="http://schemas.microsoft.com/office/drawing/2014/main" id="{2DB044D6-3269-4AF2-8207-EE33D188AB3E}"/>
              </a:ext>
            </a:extLst>
          </p:cNvPr>
          <p:cNvSpPr txBox="1"/>
          <p:nvPr/>
        </p:nvSpPr>
        <p:spPr>
          <a:xfrm>
            <a:off x="344689" y="1847246"/>
            <a:ext cx="13069649" cy="130061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1</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層の隠れ層を持つニューラルネットワークは、いかなる関数も近似的に表現する能力があることを示した定理。</a:t>
            </a:r>
          </a:p>
        </p:txBody>
      </p:sp>
      <p:pic>
        <p:nvPicPr>
          <p:cNvPr id="2" name="図 1">
            <a:extLst>
              <a:ext uri="{FF2B5EF4-FFF2-40B4-BE49-F238E27FC236}">
                <a16:creationId xmlns:a16="http://schemas.microsoft.com/office/drawing/2014/main" id="{3CED0AD6-2D38-495A-8C26-0558CD934058}"/>
              </a:ext>
            </a:extLst>
          </p:cNvPr>
          <p:cNvPicPr>
            <a:picLocks noChangeAspect="1"/>
          </p:cNvPicPr>
          <p:nvPr/>
        </p:nvPicPr>
        <p:blipFill>
          <a:blip r:embed="rId2"/>
          <a:stretch>
            <a:fillRect/>
          </a:stretch>
        </p:blipFill>
        <p:spPr>
          <a:xfrm>
            <a:off x="4874656" y="2966548"/>
            <a:ext cx="3966689" cy="1148252"/>
          </a:xfrm>
          <a:prstGeom prst="rect">
            <a:avLst/>
          </a:prstGeom>
        </p:spPr>
      </p:pic>
      <p:cxnSp>
        <p:nvCxnSpPr>
          <p:cNvPr id="4" name="直線コネクタ 3">
            <a:extLst>
              <a:ext uri="{FF2B5EF4-FFF2-40B4-BE49-F238E27FC236}">
                <a16:creationId xmlns:a16="http://schemas.microsoft.com/office/drawing/2014/main" id="{A16911B2-5DA3-485C-95AF-B1AFB2C4FF79}"/>
              </a:ext>
            </a:extLst>
          </p:cNvPr>
          <p:cNvCxnSpPr>
            <a:cxnSpLocks/>
          </p:cNvCxnSpPr>
          <p:nvPr/>
        </p:nvCxnSpPr>
        <p:spPr>
          <a:xfrm>
            <a:off x="7022592" y="3877056"/>
            <a:ext cx="164592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70FA1EF-7417-4DCC-92DA-0CFCC56A26C3}"/>
              </a:ext>
            </a:extLst>
          </p:cNvPr>
          <p:cNvCxnSpPr>
            <a:cxnSpLocks/>
          </p:cNvCxnSpPr>
          <p:nvPr/>
        </p:nvCxnSpPr>
        <p:spPr>
          <a:xfrm>
            <a:off x="6620256" y="4114800"/>
            <a:ext cx="204825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吹き出し: 線 15">
                <a:extLst>
                  <a:ext uri="{FF2B5EF4-FFF2-40B4-BE49-F238E27FC236}">
                    <a16:creationId xmlns:a16="http://schemas.microsoft.com/office/drawing/2014/main" id="{FC4A7F0C-C657-4AC5-B609-3893C9B6B153}"/>
                  </a:ext>
                </a:extLst>
              </p:cNvPr>
              <p:cNvSpPr/>
              <p:nvPr/>
            </p:nvSpPr>
            <p:spPr>
              <a:xfrm>
                <a:off x="9235441" y="2712461"/>
                <a:ext cx="3145536" cy="516111"/>
              </a:xfrm>
              <a:prstGeom prst="borderCallout1">
                <a:avLst>
                  <a:gd name="adj1" fmla="val 65534"/>
                  <a:gd name="adj2" fmla="val -1879"/>
                  <a:gd name="adj3" fmla="val 191674"/>
                  <a:gd name="adj4" fmla="val -1574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latin typeface="あずきフォント" panose="02000609000000000000" pitchFamily="1" charset="-128"/>
                    <a:ea typeface="あずきフォント" panose="02000609000000000000" pitchFamily="1" charset="-128"/>
                  </a:rPr>
                  <a:t>1</a:t>
                </a:r>
                <a:r>
                  <a:rPr kumimoji="1" lang="ja-JP" altLang="en-US" sz="2000" dirty="0">
                    <a:solidFill>
                      <a:schemeClr val="tx1"/>
                    </a:solidFill>
                    <a:latin typeface="あずきフォント" panose="02000609000000000000" pitchFamily="1" charset="-128"/>
                    <a:ea typeface="あずきフォント" panose="02000609000000000000" pitchFamily="1" charset="-128"/>
                  </a:rPr>
                  <a:t>層目</a:t>
                </a:r>
                <a:r>
                  <a:rPr kumimoji="1" lang="en-US" altLang="ja-JP" sz="2000" dirty="0">
                    <a:solidFill>
                      <a:schemeClr val="tx1"/>
                    </a:solidFill>
                    <a:latin typeface="あずきフォント" panose="02000609000000000000" pitchFamily="1" charset="-128"/>
                    <a:ea typeface="あずきフォント" panose="02000609000000000000" pitchFamily="1" charset="-128"/>
                  </a:rPr>
                  <a:t>: </a:t>
                </a:r>
                <a14:m>
                  <m:oMath xmlns:m="http://schemas.openxmlformats.org/officeDocument/2006/math">
                    <m:r>
                      <a:rPr kumimoji="1" lang="en-US" altLang="ja-JP" sz="2000" b="0" i="1" smtClean="0">
                        <a:solidFill>
                          <a:schemeClr val="tx1"/>
                        </a:solidFill>
                        <a:latin typeface="Cambria Math" panose="02040503050406030204" pitchFamily="18" charset="0"/>
                      </a:rPr>
                      <m:t>𝜎</m:t>
                    </m:r>
                    <m:r>
                      <a:rPr kumimoji="1" lang="en-US" altLang="ja-JP" sz="2000" b="0" i="1" smtClean="0">
                        <a:solidFill>
                          <a:schemeClr val="tx1"/>
                        </a:solidFill>
                        <a:latin typeface="Cambria Math" panose="02040503050406030204" pitchFamily="18" charset="0"/>
                      </a:rPr>
                      <m:t>(</m:t>
                    </m:r>
                    <m:sSubSup>
                      <m:sSubSupPr>
                        <m:ctrlPr>
                          <a:rPr kumimoji="1" lang="en-US" altLang="ja-JP" sz="2000" b="0" i="1" smtClean="0">
                            <a:solidFill>
                              <a:schemeClr val="tx1"/>
                            </a:solidFill>
                            <a:latin typeface="Cambria Math" panose="02040503050406030204" pitchFamily="18" charset="0"/>
                          </a:rPr>
                        </m:ctrlPr>
                      </m:sSubSupPr>
                      <m:e>
                        <m:r>
                          <a:rPr kumimoji="1" lang="en-US" altLang="ja-JP" sz="2000" b="1" i="1" smtClean="0">
                            <a:solidFill>
                              <a:schemeClr val="tx1"/>
                            </a:solidFill>
                            <a:latin typeface="Cambria Math" panose="02040503050406030204" pitchFamily="18" charset="0"/>
                          </a:rPr>
                          <m:t>𝒘</m:t>
                        </m:r>
                      </m:e>
                      <m:sub>
                        <m:r>
                          <a:rPr kumimoji="1" lang="en-US" altLang="ja-JP" sz="2000" b="0" i="1" smtClean="0">
                            <a:solidFill>
                              <a:schemeClr val="tx1"/>
                            </a:solidFill>
                            <a:latin typeface="Cambria Math" panose="02040503050406030204" pitchFamily="18" charset="0"/>
                          </a:rPr>
                          <m:t>𝑖</m:t>
                        </m:r>
                      </m:sub>
                      <m:sup>
                        <m:r>
                          <a:rPr kumimoji="1" lang="en-US" altLang="ja-JP" sz="2000" b="0" i="1" smtClean="0">
                            <a:solidFill>
                              <a:schemeClr val="tx1"/>
                            </a:solidFill>
                            <a:latin typeface="Cambria Math" panose="02040503050406030204" pitchFamily="18" charset="0"/>
                            <a:ea typeface="Cambria Math" panose="02040503050406030204" pitchFamily="18" charset="0"/>
                          </a:rPr>
                          <m:t>⊺</m:t>
                        </m:r>
                      </m:sup>
                    </m:sSubSup>
                    <m:r>
                      <a:rPr kumimoji="1" lang="en-US" altLang="ja-JP" sz="2000" b="1" i="1" smtClean="0">
                        <a:solidFill>
                          <a:schemeClr val="tx1"/>
                        </a:solidFill>
                        <a:latin typeface="Cambria Math" panose="02040503050406030204" pitchFamily="18" charset="0"/>
                      </a:rPr>
                      <m:t>𝒙</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𝑏</m:t>
                    </m:r>
                    <m:r>
                      <a:rPr kumimoji="1" lang="en-US" altLang="ja-JP" sz="2000" b="0" i="1" smtClean="0">
                        <a:solidFill>
                          <a:schemeClr val="tx1"/>
                        </a:solidFill>
                        <a:latin typeface="Cambria Math" panose="02040503050406030204" pitchFamily="18" charset="0"/>
                      </a:rPr>
                      <m:t>)</m:t>
                    </m:r>
                  </m:oMath>
                </a14:m>
                <a:endParaRPr kumimoji="1" lang="ja-JP" altLang="en-US" sz="2000" dirty="0">
                  <a:solidFill>
                    <a:schemeClr val="tx1"/>
                  </a:solidFill>
                  <a:latin typeface="あずきフォント" panose="02000609000000000000" pitchFamily="1" charset="-128"/>
                  <a:ea typeface="あずきフォント" panose="02000609000000000000" pitchFamily="1" charset="-128"/>
                </a:endParaRPr>
              </a:p>
            </p:txBody>
          </p:sp>
        </mc:Choice>
        <mc:Fallback xmlns="">
          <p:sp>
            <p:nvSpPr>
              <p:cNvPr id="16" name="吹き出し: 線 15">
                <a:extLst>
                  <a:ext uri="{FF2B5EF4-FFF2-40B4-BE49-F238E27FC236}">
                    <a16:creationId xmlns:a16="http://schemas.microsoft.com/office/drawing/2014/main" id="{FC4A7F0C-C657-4AC5-B609-3893C9B6B153}"/>
                  </a:ext>
                </a:extLst>
              </p:cNvPr>
              <p:cNvSpPr>
                <a:spLocks noRot="1" noChangeAspect="1" noMove="1" noResize="1" noEditPoints="1" noAdjustHandles="1" noChangeArrowheads="1" noChangeShapeType="1" noTextEdit="1"/>
              </p:cNvSpPr>
              <p:nvPr/>
            </p:nvSpPr>
            <p:spPr>
              <a:xfrm>
                <a:off x="9235441" y="2712461"/>
                <a:ext cx="3145536" cy="516111"/>
              </a:xfrm>
              <a:prstGeom prst="borderCallout1">
                <a:avLst>
                  <a:gd name="adj1" fmla="val 65534"/>
                  <a:gd name="adj2" fmla="val -1879"/>
                  <a:gd name="adj3" fmla="val 191674"/>
                  <a:gd name="adj4" fmla="val -15742"/>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吹き出し: 線 69">
                <a:extLst>
                  <a:ext uri="{FF2B5EF4-FFF2-40B4-BE49-F238E27FC236}">
                    <a16:creationId xmlns:a16="http://schemas.microsoft.com/office/drawing/2014/main" id="{2E81AF01-8830-42AB-A4F9-186F1E47BD91}"/>
                  </a:ext>
                </a:extLst>
              </p:cNvPr>
              <p:cNvSpPr/>
              <p:nvPr/>
            </p:nvSpPr>
            <p:spPr>
              <a:xfrm>
                <a:off x="9235441" y="3286587"/>
                <a:ext cx="3145536" cy="516111"/>
              </a:xfrm>
              <a:prstGeom prst="borderCallout1">
                <a:avLst>
                  <a:gd name="adj1" fmla="val 18750"/>
                  <a:gd name="adj2" fmla="val -496"/>
                  <a:gd name="adj3" fmla="val 141291"/>
                  <a:gd name="adj4" fmla="val -129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latin typeface="あずきフォント" panose="02000609000000000000" pitchFamily="1" charset="-128"/>
                    <a:ea typeface="あずきフォント" panose="02000609000000000000" pitchFamily="1" charset="-128"/>
                  </a:rPr>
                  <a:t>2</a:t>
                </a:r>
                <a:r>
                  <a:rPr kumimoji="1" lang="ja-JP" altLang="en-US" sz="2000" dirty="0">
                    <a:solidFill>
                      <a:schemeClr val="tx1"/>
                    </a:solidFill>
                    <a:latin typeface="あずきフォント" panose="02000609000000000000" pitchFamily="1" charset="-128"/>
                    <a:ea typeface="あずきフォント" panose="02000609000000000000" pitchFamily="1" charset="-128"/>
                  </a:rPr>
                  <a:t>層目</a:t>
                </a:r>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r>
                  <a:rPr kumimoji="1" lang="ja-JP" altLang="en-US" sz="2000" dirty="0">
                    <a:solidFill>
                      <a:schemeClr val="tx1"/>
                    </a:solidFill>
                    <a:latin typeface="あずきフォント" panose="02000609000000000000" pitchFamily="1" charset="-128"/>
                    <a:ea typeface="あずきフォント" panose="02000609000000000000" pitchFamily="1" charset="-128"/>
                  </a:rPr>
                  <a:t>隠れ層</a:t>
                </a:r>
                <a:r>
                  <a:rPr kumimoji="1" lang="en-US" altLang="ja-JP" sz="2000" dirty="0">
                    <a:solidFill>
                      <a:schemeClr val="tx1"/>
                    </a:solidFill>
                    <a:latin typeface="あずきフォント" panose="02000609000000000000" pitchFamily="1" charset="-128"/>
                    <a:ea typeface="あずきフォント" panose="02000609000000000000" pitchFamily="1" charset="-128"/>
                  </a:rPr>
                  <a:t>): </a:t>
                </a:r>
                <a14:m>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m:rPr>
                            <m:sty m:val="p"/>
                          </m:rPr>
                          <a:rPr kumimoji="1" lang="en-US" altLang="ja-JP" sz="2000" b="0" i="0" smtClean="0">
                            <a:solidFill>
                              <a:schemeClr val="tx1"/>
                            </a:solidFill>
                            <a:latin typeface="Cambria Math" panose="02040503050406030204" pitchFamily="18" charset="0"/>
                          </a:rPr>
                          <m:t>v</m:t>
                        </m:r>
                      </m:e>
                      <m:sub>
                        <m:r>
                          <m:rPr>
                            <m:sty m:val="p"/>
                          </m:rPr>
                          <a:rPr kumimoji="1" lang="en-US" altLang="ja-JP" sz="2000" b="0" i="0" smtClean="0">
                            <a:solidFill>
                              <a:schemeClr val="tx1"/>
                            </a:solidFill>
                            <a:latin typeface="Cambria Math" panose="02040503050406030204" pitchFamily="18" charset="0"/>
                          </a:rPr>
                          <m:t>i</m:t>
                        </m:r>
                      </m:sub>
                    </m:sSub>
                  </m:oMath>
                </a14:m>
                <a:endParaRPr kumimoji="1" lang="ja-JP" altLang="en-US" sz="2000" dirty="0">
                  <a:solidFill>
                    <a:schemeClr val="tx1"/>
                  </a:solidFill>
                  <a:latin typeface="あずきフォント" panose="02000609000000000000" pitchFamily="1" charset="-128"/>
                  <a:ea typeface="あずきフォント" panose="02000609000000000000" pitchFamily="1" charset="-128"/>
                </a:endParaRPr>
              </a:p>
            </p:txBody>
          </p:sp>
        </mc:Choice>
        <mc:Fallback xmlns="">
          <p:sp>
            <p:nvSpPr>
              <p:cNvPr id="70" name="吹き出し: 線 69">
                <a:extLst>
                  <a:ext uri="{FF2B5EF4-FFF2-40B4-BE49-F238E27FC236}">
                    <a16:creationId xmlns:a16="http://schemas.microsoft.com/office/drawing/2014/main" id="{2E81AF01-8830-42AB-A4F9-186F1E47BD91}"/>
                  </a:ext>
                </a:extLst>
              </p:cNvPr>
              <p:cNvSpPr>
                <a:spLocks noRot="1" noChangeAspect="1" noMove="1" noResize="1" noEditPoints="1" noAdjustHandles="1" noChangeArrowheads="1" noChangeShapeType="1" noTextEdit="1"/>
              </p:cNvSpPr>
              <p:nvPr/>
            </p:nvSpPr>
            <p:spPr>
              <a:xfrm>
                <a:off x="9235441" y="3286587"/>
                <a:ext cx="3145536" cy="516111"/>
              </a:xfrm>
              <a:prstGeom prst="borderCallout1">
                <a:avLst>
                  <a:gd name="adj1" fmla="val 18750"/>
                  <a:gd name="adj2" fmla="val -496"/>
                  <a:gd name="adj3" fmla="val 141291"/>
                  <a:gd name="adj4" fmla="val -12976"/>
                </a:avLst>
              </a:prstGeom>
              <a:blipFill>
                <a:blip r:embed="rId4"/>
                <a:stretch>
                  <a:fillRect/>
                </a:stretch>
              </a:blipFill>
            </p:spPr>
            <p:txBody>
              <a:bodyPr/>
              <a:lstStyle/>
              <a:p>
                <a:r>
                  <a:rPr lang="ja-JP" altLang="en-US">
                    <a:noFill/>
                  </a:rPr>
                  <a:t> </a:t>
                </a:r>
              </a:p>
            </p:txBody>
          </p:sp>
        </mc:Fallback>
      </mc:AlternateContent>
      <p:sp>
        <p:nvSpPr>
          <p:cNvPr id="71" name="四角形: 角を丸くする 70">
            <a:extLst>
              <a:ext uri="{FF2B5EF4-FFF2-40B4-BE49-F238E27FC236}">
                <a16:creationId xmlns:a16="http://schemas.microsoft.com/office/drawing/2014/main" id="{8B544D14-831C-4EC4-8D4F-EDDDE981D702}"/>
              </a:ext>
            </a:extLst>
          </p:cNvPr>
          <p:cNvSpPr/>
          <p:nvPr/>
        </p:nvSpPr>
        <p:spPr>
          <a:xfrm>
            <a:off x="301738" y="1207015"/>
            <a:ext cx="13112599" cy="3200393"/>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mc:AlternateContent xmlns:mc="http://schemas.openxmlformats.org/markup-compatibility/2006" xmlns:a14="http://schemas.microsoft.com/office/drawing/2010/main">
        <mc:Choice Requires="a14">
          <p:sp>
            <p:nvSpPr>
              <p:cNvPr id="72" name="正方形/長方形 71">
                <a:extLst>
                  <a:ext uri="{FF2B5EF4-FFF2-40B4-BE49-F238E27FC236}">
                    <a16:creationId xmlns:a16="http://schemas.microsoft.com/office/drawing/2014/main" id="{D8B61A8C-9706-4DFA-A80E-6DE352AB6FFD}"/>
                  </a:ext>
                </a:extLst>
              </p:cNvPr>
              <p:cNvSpPr/>
              <p:nvPr/>
            </p:nvSpPr>
            <p:spPr>
              <a:xfrm>
                <a:off x="315361" y="4620407"/>
                <a:ext cx="4018895" cy="61369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14:m>
                  <m:oMath xmlns:m="http://schemas.openxmlformats.org/officeDocument/2006/math">
                    <m:sSub>
                      <m:sSubPr>
                        <m:ctrlPr>
                          <a:rPr lang="en-US" altLang="ja-JP" sz="2400" b="0" i="1" smtClean="0">
                            <a:solidFill>
                              <a:schemeClr val="tx1"/>
                            </a:solidFill>
                            <a:latin typeface="Cambria Math" panose="02040503050406030204" pitchFamily="18" charset="0"/>
                            <a:ea typeface="あずきフォント" panose="02000609000000000000" pitchFamily="1" charset="-128"/>
                          </a:rPr>
                        </m:ctrlPr>
                      </m:sSubPr>
                      <m:e>
                        <m:r>
                          <a:rPr lang="en-US" altLang="ja-JP" sz="2400" b="0" i="1" smtClean="0">
                            <a:solidFill>
                              <a:schemeClr val="tx1"/>
                            </a:solidFill>
                            <a:latin typeface="Cambria Math" panose="02040503050406030204" pitchFamily="18" charset="0"/>
                            <a:ea typeface="あずきフォント" panose="02000609000000000000" pitchFamily="1" charset="-128"/>
                          </a:rPr>
                          <m:t>𝑣</m:t>
                        </m:r>
                      </m:e>
                      <m:sub>
                        <m:r>
                          <a:rPr lang="en-US" altLang="ja-JP" sz="2400" b="0" i="1" smtClean="0">
                            <a:solidFill>
                              <a:schemeClr val="tx1"/>
                            </a:solidFill>
                            <a:latin typeface="Cambria Math" panose="02040503050406030204" pitchFamily="18" charset="0"/>
                            <a:ea typeface="あずきフォント" panose="02000609000000000000" pitchFamily="1" charset="-128"/>
                          </a:rPr>
                          <m:t>𝑖</m:t>
                        </m:r>
                      </m:sub>
                    </m:sSub>
                  </m:oMath>
                </a14:m>
                <a:r>
                  <a:rPr lang="ja-JP" altLang="en-US" sz="2400" dirty="0">
                    <a:solidFill>
                      <a:schemeClr val="tx1"/>
                    </a:solidFill>
                    <a:latin typeface="あずきフォント" panose="02000609000000000000" pitchFamily="1" charset="-128"/>
                    <a:ea typeface="あずきフォント" panose="02000609000000000000" pitchFamily="1" charset="-128"/>
                  </a:rPr>
                  <a:t>の役割</a:t>
                </a:r>
                <a:endParaRPr lang="en-US" altLang="ja-JP" sz="2400" dirty="0">
                  <a:solidFill>
                    <a:schemeClr val="tx1"/>
                  </a:solidFill>
                  <a:effectLst/>
                  <a:latin typeface="あずきフォント" panose="02000609000000000000" pitchFamily="1" charset="-128"/>
                  <a:ea typeface="あずきフォント" panose="02000609000000000000" pitchFamily="1" charset="-128"/>
                </a:endParaRPr>
              </a:p>
            </p:txBody>
          </p:sp>
        </mc:Choice>
        <mc:Fallback xmlns="">
          <p:sp>
            <p:nvSpPr>
              <p:cNvPr id="72" name="正方形/長方形 71">
                <a:extLst>
                  <a:ext uri="{FF2B5EF4-FFF2-40B4-BE49-F238E27FC236}">
                    <a16:creationId xmlns:a16="http://schemas.microsoft.com/office/drawing/2014/main" id="{D8B61A8C-9706-4DFA-A80E-6DE352AB6FFD}"/>
                  </a:ext>
                </a:extLst>
              </p:cNvPr>
              <p:cNvSpPr>
                <a:spLocks noRot="1" noChangeAspect="1" noMove="1" noResize="1" noEditPoints="1" noAdjustHandles="1" noChangeArrowheads="1" noChangeShapeType="1" noTextEdit="1"/>
              </p:cNvSpPr>
              <p:nvPr/>
            </p:nvSpPr>
            <p:spPr>
              <a:xfrm>
                <a:off x="315361" y="4620407"/>
                <a:ext cx="4018895" cy="613695"/>
              </a:xfrm>
              <a:prstGeom prst="rect">
                <a:avLst/>
              </a:prstGeom>
              <a:blipFill>
                <a:blip r:embed="rId5"/>
                <a:stretch>
                  <a:fillRect t="-9709"/>
                </a:stretch>
              </a:blipFill>
              <a:ln w="12700">
                <a:solidFill>
                  <a:schemeClr val="bg1">
                    <a:lumMod val="50000"/>
                  </a:schemeClr>
                </a:solidFill>
                <a:prstDash val="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正方形/長方形 72">
                <a:extLst>
                  <a:ext uri="{FF2B5EF4-FFF2-40B4-BE49-F238E27FC236}">
                    <a16:creationId xmlns:a16="http://schemas.microsoft.com/office/drawing/2014/main" id="{C969B3F8-4178-4749-85A7-B30290680286}"/>
                  </a:ext>
                </a:extLst>
              </p:cNvPr>
              <p:cNvSpPr/>
              <p:nvPr/>
            </p:nvSpPr>
            <p:spPr>
              <a:xfrm>
                <a:off x="4805399" y="4620407"/>
                <a:ext cx="4018895" cy="61369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14:m>
                  <m:oMath xmlns:m="http://schemas.openxmlformats.org/officeDocument/2006/math">
                    <m:sSub>
                      <m:sSubPr>
                        <m:ctrlPr>
                          <a:rPr lang="en-US" altLang="ja-JP" sz="2400" b="0" i="1" smtClean="0">
                            <a:solidFill>
                              <a:schemeClr val="tx1"/>
                            </a:solidFill>
                            <a:latin typeface="Cambria Math" panose="02040503050406030204" pitchFamily="18" charset="0"/>
                            <a:ea typeface="あずきフォント" panose="02000609000000000000" pitchFamily="1" charset="-128"/>
                          </a:rPr>
                        </m:ctrlPr>
                      </m:sSubPr>
                      <m:e>
                        <m:r>
                          <a:rPr lang="en-US" altLang="ja-JP" sz="2400" b="0" i="1" smtClean="0">
                            <a:solidFill>
                              <a:schemeClr val="tx1"/>
                            </a:solidFill>
                            <a:latin typeface="Cambria Math" panose="02040503050406030204" pitchFamily="18" charset="0"/>
                            <a:ea typeface="あずきフォント" panose="02000609000000000000" pitchFamily="1" charset="-128"/>
                          </a:rPr>
                          <m:t>𝑤</m:t>
                        </m:r>
                      </m:e>
                      <m:sub>
                        <m:r>
                          <a:rPr lang="en-US" altLang="ja-JP" sz="2400" b="0" i="1" smtClean="0">
                            <a:solidFill>
                              <a:schemeClr val="tx1"/>
                            </a:solidFill>
                            <a:latin typeface="Cambria Math" panose="02040503050406030204" pitchFamily="18" charset="0"/>
                            <a:ea typeface="あずきフォント" panose="02000609000000000000" pitchFamily="1" charset="-128"/>
                          </a:rPr>
                          <m:t>𝑖</m:t>
                        </m:r>
                      </m:sub>
                    </m:sSub>
                  </m:oMath>
                </a14:m>
                <a:r>
                  <a:rPr lang="ja-JP" altLang="en-US" sz="2400" dirty="0">
                    <a:solidFill>
                      <a:schemeClr val="tx1"/>
                    </a:solidFill>
                    <a:latin typeface="あずきフォント" panose="02000609000000000000" pitchFamily="1" charset="-128"/>
                    <a:ea typeface="あずきフォント" panose="02000609000000000000" pitchFamily="1" charset="-128"/>
                  </a:rPr>
                  <a:t>の役割</a:t>
                </a:r>
                <a:endParaRPr lang="en-US" altLang="ja-JP" sz="2400" dirty="0">
                  <a:solidFill>
                    <a:schemeClr val="tx1"/>
                  </a:solidFill>
                  <a:effectLst/>
                  <a:latin typeface="あずきフォント" panose="02000609000000000000" pitchFamily="1" charset="-128"/>
                  <a:ea typeface="あずきフォント" panose="02000609000000000000" pitchFamily="1" charset="-128"/>
                </a:endParaRPr>
              </a:p>
            </p:txBody>
          </p:sp>
        </mc:Choice>
        <mc:Fallback xmlns="">
          <p:sp>
            <p:nvSpPr>
              <p:cNvPr id="73" name="正方形/長方形 72">
                <a:extLst>
                  <a:ext uri="{FF2B5EF4-FFF2-40B4-BE49-F238E27FC236}">
                    <a16:creationId xmlns:a16="http://schemas.microsoft.com/office/drawing/2014/main" id="{C969B3F8-4178-4749-85A7-B30290680286}"/>
                  </a:ext>
                </a:extLst>
              </p:cNvPr>
              <p:cNvSpPr>
                <a:spLocks noRot="1" noChangeAspect="1" noMove="1" noResize="1" noEditPoints="1" noAdjustHandles="1" noChangeArrowheads="1" noChangeShapeType="1" noTextEdit="1"/>
              </p:cNvSpPr>
              <p:nvPr/>
            </p:nvSpPr>
            <p:spPr>
              <a:xfrm>
                <a:off x="4805399" y="4620407"/>
                <a:ext cx="4018895" cy="613695"/>
              </a:xfrm>
              <a:prstGeom prst="rect">
                <a:avLst/>
              </a:prstGeom>
              <a:blipFill>
                <a:blip r:embed="rId6"/>
                <a:stretch>
                  <a:fillRect t="-9709"/>
                </a:stretch>
              </a:blipFill>
              <a:ln w="12700">
                <a:solidFill>
                  <a:schemeClr val="bg1">
                    <a:lumMod val="50000"/>
                  </a:schemeClr>
                </a:solidFill>
                <a:prstDash val="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正方形/長方形 74">
                <a:extLst>
                  <a:ext uri="{FF2B5EF4-FFF2-40B4-BE49-F238E27FC236}">
                    <a16:creationId xmlns:a16="http://schemas.microsoft.com/office/drawing/2014/main" id="{89A85489-4D1B-4A6F-943D-E6E1FC2F828C}"/>
                  </a:ext>
                </a:extLst>
              </p:cNvPr>
              <p:cNvSpPr/>
              <p:nvPr/>
            </p:nvSpPr>
            <p:spPr>
              <a:xfrm>
                <a:off x="9355434" y="4620407"/>
                <a:ext cx="4018895" cy="61369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14:m>
                  <m:oMath xmlns:m="http://schemas.openxmlformats.org/officeDocument/2006/math">
                    <m:sSub>
                      <m:sSubPr>
                        <m:ctrlPr>
                          <a:rPr lang="en-US" altLang="ja-JP" sz="2400" b="0" i="1" smtClean="0">
                            <a:solidFill>
                              <a:schemeClr val="tx1"/>
                            </a:solidFill>
                            <a:latin typeface="Cambria Math" panose="02040503050406030204" pitchFamily="18" charset="0"/>
                            <a:ea typeface="あずきフォント" panose="02000609000000000000" pitchFamily="1" charset="-128"/>
                          </a:rPr>
                        </m:ctrlPr>
                      </m:sSubPr>
                      <m:e>
                        <m:r>
                          <a:rPr lang="en-US" altLang="ja-JP" sz="2400" b="0" i="1" smtClean="0">
                            <a:solidFill>
                              <a:schemeClr val="tx1"/>
                            </a:solidFill>
                            <a:latin typeface="Cambria Math" panose="02040503050406030204" pitchFamily="18" charset="0"/>
                            <a:ea typeface="あずきフォント" panose="02000609000000000000" pitchFamily="1" charset="-128"/>
                          </a:rPr>
                          <m:t>𝑏</m:t>
                        </m:r>
                      </m:e>
                      <m:sub>
                        <m:r>
                          <a:rPr lang="en-US" altLang="ja-JP" sz="2400" b="0" i="1" smtClean="0">
                            <a:solidFill>
                              <a:schemeClr val="tx1"/>
                            </a:solidFill>
                            <a:latin typeface="Cambria Math" panose="02040503050406030204" pitchFamily="18" charset="0"/>
                            <a:ea typeface="あずきフォント" panose="02000609000000000000" pitchFamily="1" charset="-128"/>
                          </a:rPr>
                          <m:t>𝑖</m:t>
                        </m:r>
                      </m:sub>
                    </m:sSub>
                  </m:oMath>
                </a14:m>
                <a:r>
                  <a:rPr lang="ja-JP" altLang="en-US" sz="2400" dirty="0">
                    <a:solidFill>
                      <a:schemeClr val="tx1"/>
                    </a:solidFill>
                    <a:latin typeface="あずきフォント" panose="02000609000000000000" pitchFamily="1" charset="-128"/>
                    <a:ea typeface="あずきフォント" panose="02000609000000000000" pitchFamily="1" charset="-128"/>
                  </a:rPr>
                  <a:t>の役割</a:t>
                </a:r>
                <a:endParaRPr lang="en-US" altLang="ja-JP" sz="2400" dirty="0">
                  <a:solidFill>
                    <a:schemeClr val="tx1"/>
                  </a:solidFill>
                  <a:effectLst/>
                  <a:latin typeface="あずきフォント" panose="02000609000000000000" pitchFamily="1" charset="-128"/>
                  <a:ea typeface="あずきフォント" panose="02000609000000000000" pitchFamily="1" charset="-128"/>
                </a:endParaRPr>
              </a:p>
            </p:txBody>
          </p:sp>
        </mc:Choice>
        <mc:Fallback xmlns="">
          <p:sp>
            <p:nvSpPr>
              <p:cNvPr id="75" name="正方形/長方形 74">
                <a:extLst>
                  <a:ext uri="{FF2B5EF4-FFF2-40B4-BE49-F238E27FC236}">
                    <a16:creationId xmlns:a16="http://schemas.microsoft.com/office/drawing/2014/main" id="{89A85489-4D1B-4A6F-943D-E6E1FC2F828C}"/>
                  </a:ext>
                </a:extLst>
              </p:cNvPr>
              <p:cNvSpPr>
                <a:spLocks noRot="1" noChangeAspect="1" noMove="1" noResize="1" noEditPoints="1" noAdjustHandles="1" noChangeArrowheads="1" noChangeShapeType="1" noTextEdit="1"/>
              </p:cNvSpPr>
              <p:nvPr/>
            </p:nvSpPr>
            <p:spPr>
              <a:xfrm>
                <a:off x="9355434" y="4620407"/>
                <a:ext cx="4018895" cy="613695"/>
              </a:xfrm>
              <a:prstGeom prst="rect">
                <a:avLst/>
              </a:prstGeom>
              <a:blipFill>
                <a:blip r:embed="rId7"/>
                <a:stretch>
                  <a:fillRect t="-9709"/>
                </a:stretch>
              </a:blipFill>
              <a:ln w="12700">
                <a:solidFill>
                  <a:schemeClr val="bg1">
                    <a:lumMod val="50000"/>
                  </a:schemeClr>
                </a:solidFill>
                <a:prstDash val="dash"/>
              </a:ln>
            </p:spPr>
            <p:txBody>
              <a:bodyPr/>
              <a:lstStyle/>
              <a:p>
                <a:r>
                  <a:rPr lang="ja-JP" altLang="en-US">
                    <a:noFill/>
                  </a:rPr>
                  <a:t> </a:t>
                </a:r>
              </a:p>
            </p:txBody>
          </p:sp>
        </mc:Fallback>
      </mc:AlternateContent>
      <p:pic>
        <p:nvPicPr>
          <p:cNvPr id="17" name="図 16">
            <a:extLst>
              <a:ext uri="{FF2B5EF4-FFF2-40B4-BE49-F238E27FC236}">
                <a16:creationId xmlns:a16="http://schemas.microsoft.com/office/drawing/2014/main" id="{ECE78C83-86A5-4836-92DB-1950827C5E8C}"/>
              </a:ext>
            </a:extLst>
          </p:cNvPr>
          <p:cNvPicPr>
            <a:picLocks noChangeAspect="1"/>
          </p:cNvPicPr>
          <p:nvPr/>
        </p:nvPicPr>
        <p:blipFill>
          <a:blip r:embed="rId8"/>
          <a:stretch>
            <a:fillRect/>
          </a:stretch>
        </p:blipFill>
        <p:spPr>
          <a:xfrm>
            <a:off x="4811872" y="5526710"/>
            <a:ext cx="4005948" cy="2597107"/>
          </a:xfrm>
          <a:prstGeom prst="rect">
            <a:avLst/>
          </a:prstGeom>
        </p:spPr>
      </p:pic>
      <p:sp>
        <p:nvSpPr>
          <p:cNvPr id="18" name="円弧 17">
            <a:extLst>
              <a:ext uri="{FF2B5EF4-FFF2-40B4-BE49-F238E27FC236}">
                <a16:creationId xmlns:a16="http://schemas.microsoft.com/office/drawing/2014/main" id="{FF37CFE2-BD67-41FB-9678-5080CDC3B90C}"/>
              </a:ext>
            </a:extLst>
          </p:cNvPr>
          <p:cNvSpPr/>
          <p:nvPr/>
        </p:nvSpPr>
        <p:spPr>
          <a:xfrm>
            <a:off x="6979276" y="5998464"/>
            <a:ext cx="1133856" cy="1133856"/>
          </a:xfrm>
          <a:prstGeom prst="arc">
            <a:avLst/>
          </a:prstGeom>
          <a:ln w="28575">
            <a:solidFill>
              <a:schemeClr val="accent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6" name="円弧 75">
            <a:extLst>
              <a:ext uri="{FF2B5EF4-FFF2-40B4-BE49-F238E27FC236}">
                <a16:creationId xmlns:a16="http://schemas.microsoft.com/office/drawing/2014/main" id="{E28F7D82-3AE4-45F7-9FB1-1EE1CCF2D346}"/>
              </a:ext>
            </a:extLst>
          </p:cNvPr>
          <p:cNvSpPr/>
          <p:nvPr/>
        </p:nvSpPr>
        <p:spPr>
          <a:xfrm rot="10800000">
            <a:off x="6251062" y="6291072"/>
            <a:ext cx="1133856" cy="1133856"/>
          </a:xfrm>
          <a:prstGeom prst="arc">
            <a:avLst/>
          </a:prstGeom>
          <a:ln w="28575">
            <a:solidFill>
              <a:schemeClr val="accent2"/>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吹き出し: 角を丸めた四角形 77">
                <a:extLst>
                  <a:ext uri="{FF2B5EF4-FFF2-40B4-BE49-F238E27FC236}">
                    <a16:creationId xmlns:a16="http://schemas.microsoft.com/office/drawing/2014/main" id="{48DE1A82-D950-4B41-9725-D2714C15511A}"/>
                  </a:ext>
                </a:extLst>
              </p:cNvPr>
              <p:cNvSpPr/>
              <p:nvPr/>
            </p:nvSpPr>
            <p:spPr>
              <a:xfrm>
                <a:off x="4835397" y="5447101"/>
                <a:ext cx="2333499" cy="768096"/>
              </a:xfrm>
              <a:prstGeom prst="wedgeRoundRectCallout">
                <a:avLst>
                  <a:gd name="adj1" fmla="val 33110"/>
                  <a:gd name="adj2" fmla="val 9345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ja-JP" i="1" smtClean="0">
                            <a:solidFill>
                              <a:schemeClr val="tx1"/>
                            </a:solidFill>
                            <a:latin typeface="Cambria Math" panose="02040503050406030204" pitchFamily="18" charset="0"/>
                            <a:ea typeface="あずきフォント" panose="02000609000000000000" pitchFamily="1" charset="-128"/>
                          </a:rPr>
                        </m:ctrlPr>
                      </m:sSubPr>
                      <m:e>
                        <m:r>
                          <a:rPr lang="en-US" altLang="ja-JP" i="1">
                            <a:solidFill>
                              <a:schemeClr val="tx1"/>
                            </a:solidFill>
                            <a:latin typeface="Cambria Math" panose="02040503050406030204" pitchFamily="18" charset="0"/>
                            <a:ea typeface="あずきフォント" panose="02000609000000000000" pitchFamily="1" charset="-128"/>
                          </a:rPr>
                          <m:t>𝑤</m:t>
                        </m:r>
                      </m:e>
                      <m:sub>
                        <m:r>
                          <a:rPr lang="en-US" altLang="ja-JP" i="1">
                            <a:solidFill>
                              <a:schemeClr val="tx1"/>
                            </a:solidFill>
                            <a:latin typeface="Cambria Math" panose="02040503050406030204" pitchFamily="18" charset="0"/>
                            <a:ea typeface="あずきフォント" panose="02000609000000000000" pitchFamily="1" charset="-128"/>
                          </a:rPr>
                          <m:t>𝑖</m:t>
                        </m:r>
                      </m:sub>
                    </m:sSub>
                  </m:oMath>
                </a14:m>
                <a:r>
                  <a:rPr kumimoji="1" lang="ja-JP" altLang="en-US" dirty="0">
                    <a:solidFill>
                      <a:schemeClr val="tx1"/>
                    </a:solidFill>
                    <a:latin typeface="あずきフォント" panose="02000609000000000000" pitchFamily="1" charset="-128"/>
                    <a:ea typeface="あずきフォント" panose="02000609000000000000" pitchFamily="1" charset="-128"/>
                  </a:rPr>
                  <a:t>が大きいほど傾きの傾斜が急</a:t>
                </a:r>
              </a:p>
            </p:txBody>
          </p:sp>
        </mc:Choice>
        <mc:Fallback xmlns="">
          <p:sp>
            <p:nvSpPr>
              <p:cNvPr id="78" name="吹き出し: 角を丸めた四角形 77">
                <a:extLst>
                  <a:ext uri="{FF2B5EF4-FFF2-40B4-BE49-F238E27FC236}">
                    <a16:creationId xmlns:a16="http://schemas.microsoft.com/office/drawing/2014/main" id="{48DE1A82-D950-4B41-9725-D2714C15511A}"/>
                  </a:ext>
                </a:extLst>
              </p:cNvPr>
              <p:cNvSpPr>
                <a:spLocks noRot="1" noChangeAspect="1" noMove="1" noResize="1" noEditPoints="1" noAdjustHandles="1" noChangeArrowheads="1" noChangeShapeType="1" noTextEdit="1"/>
              </p:cNvSpPr>
              <p:nvPr/>
            </p:nvSpPr>
            <p:spPr>
              <a:xfrm>
                <a:off x="4835397" y="5447101"/>
                <a:ext cx="2333499" cy="768096"/>
              </a:xfrm>
              <a:prstGeom prst="wedgeRoundRectCallout">
                <a:avLst>
                  <a:gd name="adj1" fmla="val 33110"/>
                  <a:gd name="adj2" fmla="val 93453"/>
                  <a:gd name="adj3" fmla="val 16667"/>
                </a:avLst>
              </a:prstGeom>
              <a:blipFill>
                <a:blip r:embed="rId9"/>
                <a:stretch>
                  <a:fillRect/>
                </a:stretch>
              </a:blipFill>
            </p:spPr>
            <p:txBody>
              <a:bodyPr/>
              <a:lstStyle/>
              <a:p>
                <a:r>
                  <a:rPr lang="ja-JP" altLang="en-US">
                    <a:noFill/>
                  </a:rPr>
                  <a:t> </a:t>
                </a:r>
              </a:p>
            </p:txBody>
          </p:sp>
        </mc:Fallback>
      </mc:AlternateContent>
      <p:pic>
        <p:nvPicPr>
          <p:cNvPr id="19" name="図 18">
            <a:extLst>
              <a:ext uri="{FF2B5EF4-FFF2-40B4-BE49-F238E27FC236}">
                <a16:creationId xmlns:a16="http://schemas.microsoft.com/office/drawing/2014/main" id="{08DE5525-BB31-4711-A61F-F567C1EC7BAD}"/>
              </a:ext>
            </a:extLst>
          </p:cNvPr>
          <p:cNvPicPr>
            <a:picLocks noChangeAspect="1"/>
          </p:cNvPicPr>
          <p:nvPr/>
        </p:nvPicPr>
        <p:blipFill>
          <a:blip r:embed="rId10"/>
          <a:stretch>
            <a:fillRect/>
          </a:stretch>
        </p:blipFill>
        <p:spPr>
          <a:xfrm>
            <a:off x="9355434" y="5447101"/>
            <a:ext cx="4058903" cy="2725579"/>
          </a:xfrm>
          <a:prstGeom prst="rect">
            <a:avLst/>
          </a:prstGeom>
        </p:spPr>
      </p:pic>
      <p:cxnSp>
        <p:nvCxnSpPr>
          <p:cNvPr id="23" name="直線矢印コネクタ 22">
            <a:extLst>
              <a:ext uri="{FF2B5EF4-FFF2-40B4-BE49-F238E27FC236}">
                <a16:creationId xmlns:a16="http://schemas.microsoft.com/office/drawing/2014/main" id="{73924D0A-D1F3-41D2-821A-F4D8261E6F08}"/>
              </a:ext>
            </a:extLst>
          </p:cNvPr>
          <p:cNvCxnSpPr/>
          <p:nvPr/>
        </p:nvCxnSpPr>
        <p:spPr>
          <a:xfrm flipH="1">
            <a:off x="10149840" y="6729984"/>
            <a:ext cx="2231136"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吹き出し: 角を丸めた四角形 78">
                <a:extLst>
                  <a:ext uri="{FF2B5EF4-FFF2-40B4-BE49-F238E27FC236}">
                    <a16:creationId xmlns:a16="http://schemas.microsoft.com/office/drawing/2014/main" id="{BAFE77AC-FDD4-4EB5-9BCC-8B27DC15F660}"/>
                  </a:ext>
                </a:extLst>
              </p:cNvPr>
              <p:cNvSpPr/>
              <p:nvPr/>
            </p:nvSpPr>
            <p:spPr>
              <a:xfrm>
                <a:off x="9569561" y="5447101"/>
                <a:ext cx="2500519" cy="768096"/>
              </a:xfrm>
              <a:prstGeom prst="wedgeRoundRectCallout">
                <a:avLst>
                  <a:gd name="adj1" fmla="val 33110"/>
                  <a:gd name="adj2" fmla="val 9345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ja-JP" b="0" i="1" smtClean="0">
                        <a:solidFill>
                          <a:schemeClr val="tx1"/>
                        </a:solidFill>
                        <a:latin typeface="Cambria Math" panose="02040503050406030204" pitchFamily="18" charset="0"/>
                        <a:ea typeface="あずきフォント" panose="02000609000000000000" pitchFamily="1" charset="-128"/>
                      </a:rPr>
                      <m:t>𝑏</m:t>
                    </m:r>
                  </m:oMath>
                </a14:m>
                <a:r>
                  <a:rPr kumimoji="1" lang="ja-JP" altLang="en-US" dirty="0">
                    <a:solidFill>
                      <a:schemeClr val="tx1"/>
                    </a:solidFill>
                    <a:latin typeface="あずきフォント" panose="02000609000000000000" pitchFamily="1" charset="-128"/>
                    <a:ea typeface="あずきフォント" panose="02000609000000000000" pitchFamily="1" charset="-128"/>
                  </a:rPr>
                  <a:t>の値により</a:t>
                </a:r>
                <a14:m>
                  <m:oMath xmlns:m="http://schemas.openxmlformats.org/officeDocument/2006/math">
                    <m:r>
                      <m:rPr>
                        <m:sty m:val="p"/>
                      </m:rPr>
                      <a:rPr lang="en-US" altLang="ja-JP" b="0" i="0" smtClean="0">
                        <a:solidFill>
                          <a:schemeClr val="tx1"/>
                        </a:solidFill>
                        <a:latin typeface="Cambria Math" panose="02040503050406030204" pitchFamily="18" charset="0"/>
                        <a:ea typeface="あずきフォント" panose="02000609000000000000" pitchFamily="1" charset="-128"/>
                      </a:rPr>
                      <m:t>F</m:t>
                    </m:r>
                    <m:d>
                      <m:dPr>
                        <m:ctrlPr>
                          <a:rPr lang="en-US" altLang="ja-JP" b="0" i="1" smtClean="0">
                            <a:solidFill>
                              <a:schemeClr val="tx1"/>
                            </a:solidFill>
                            <a:latin typeface="Cambria Math" panose="02040503050406030204" pitchFamily="18" charset="0"/>
                            <a:ea typeface="あずきフォント" panose="02000609000000000000" pitchFamily="1" charset="-128"/>
                          </a:rPr>
                        </m:ctrlPr>
                      </m:dPr>
                      <m:e>
                        <m:r>
                          <m:rPr>
                            <m:sty m:val="p"/>
                          </m:rPr>
                          <a:rPr lang="en-US" altLang="ja-JP" b="0" i="0" smtClean="0">
                            <a:solidFill>
                              <a:schemeClr val="tx1"/>
                            </a:solidFill>
                            <a:latin typeface="Cambria Math" panose="02040503050406030204" pitchFamily="18" charset="0"/>
                            <a:ea typeface="あずきフォント" panose="02000609000000000000" pitchFamily="1" charset="-128"/>
                          </a:rPr>
                          <m:t>x</m:t>
                        </m:r>
                      </m:e>
                    </m:d>
                    <m:r>
                      <a:rPr lang="en-US" altLang="ja-JP" b="0" i="0" smtClean="0">
                        <a:solidFill>
                          <a:schemeClr val="tx1"/>
                        </a:solidFill>
                        <a:latin typeface="Cambria Math" panose="02040503050406030204" pitchFamily="18" charset="0"/>
                        <a:ea typeface="あずきフォント" panose="02000609000000000000" pitchFamily="1" charset="-128"/>
                      </a:rPr>
                      <m:t>=</m:t>
                    </m:r>
                    <m:r>
                      <a:rPr lang="en-US" altLang="ja-JP" b="0" i="0" smtClean="0">
                        <a:solidFill>
                          <a:schemeClr val="tx1"/>
                        </a:solidFill>
                        <a:latin typeface="Cambria Math" panose="02040503050406030204" pitchFamily="18" charset="0"/>
                        <a:ea typeface="あずきフォント" panose="02000609000000000000" pitchFamily="1" charset="-128"/>
                      </a:rPr>
                      <m:t>0</m:t>
                    </m:r>
                    <m:r>
                      <a:rPr lang="ja-JP" altLang="en-US" i="1">
                        <a:solidFill>
                          <a:schemeClr val="tx1"/>
                        </a:solidFill>
                        <a:latin typeface="Cambria Math" panose="02040503050406030204" pitchFamily="18" charset="0"/>
                        <a:ea typeface="あずきフォント" panose="02000609000000000000" pitchFamily="1" charset="-128"/>
                      </a:rPr>
                      <m:t>の</m:t>
                    </m:r>
                    <m:r>
                      <a:rPr lang="ja-JP" altLang="en-US" i="1">
                        <a:solidFill>
                          <a:schemeClr val="tx1"/>
                        </a:solidFill>
                        <a:latin typeface="Cambria Math" panose="02040503050406030204" pitchFamily="18" charset="0"/>
                        <a:ea typeface="あずきフォント" panose="02000609000000000000" pitchFamily="1" charset="-128"/>
                      </a:rPr>
                      <m:t>点</m:t>
                    </m:r>
                    <m:r>
                      <a:rPr lang="ja-JP" altLang="en-US" i="1">
                        <a:solidFill>
                          <a:schemeClr val="tx1"/>
                        </a:solidFill>
                        <a:latin typeface="Cambria Math" panose="02040503050406030204" pitchFamily="18" charset="0"/>
                        <a:ea typeface="あずきフォント" panose="02000609000000000000" pitchFamily="1" charset="-128"/>
                      </a:rPr>
                      <m:t>が</m:t>
                    </m:r>
                  </m:oMath>
                </a14:m>
                <a:r>
                  <a:rPr kumimoji="1" lang="ja-JP" altLang="en-US" dirty="0">
                    <a:solidFill>
                      <a:schemeClr val="tx1"/>
                    </a:solidFill>
                    <a:latin typeface="あずきフォント" panose="02000609000000000000" pitchFamily="1" charset="-128"/>
                    <a:ea typeface="あずきフォント" panose="02000609000000000000" pitchFamily="1" charset="-128"/>
                  </a:rPr>
                  <a:t>横にスライド</a:t>
                </a:r>
              </a:p>
            </p:txBody>
          </p:sp>
        </mc:Choice>
        <mc:Fallback xmlns="">
          <p:sp>
            <p:nvSpPr>
              <p:cNvPr id="79" name="吹き出し: 角を丸めた四角形 78">
                <a:extLst>
                  <a:ext uri="{FF2B5EF4-FFF2-40B4-BE49-F238E27FC236}">
                    <a16:creationId xmlns:a16="http://schemas.microsoft.com/office/drawing/2014/main" id="{BAFE77AC-FDD4-4EB5-9BCC-8B27DC15F660}"/>
                  </a:ext>
                </a:extLst>
              </p:cNvPr>
              <p:cNvSpPr>
                <a:spLocks noRot="1" noChangeAspect="1" noMove="1" noResize="1" noEditPoints="1" noAdjustHandles="1" noChangeArrowheads="1" noChangeShapeType="1" noTextEdit="1"/>
              </p:cNvSpPr>
              <p:nvPr/>
            </p:nvSpPr>
            <p:spPr>
              <a:xfrm>
                <a:off x="9569561" y="5447101"/>
                <a:ext cx="2500519" cy="768096"/>
              </a:xfrm>
              <a:prstGeom prst="wedgeRoundRectCallout">
                <a:avLst>
                  <a:gd name="adj1" fmla="val 33110"/>
                  <a:gd name="adj2" fmla="val 93453"/>
                  <a:gd name="adj3" fmla="val 16667"/>
                </a:avLst>
              </a:prstGeom>
              <a:blipFill>
                <a:blip r:embed="rId11"/>
                <a:stretch>
                  <a:fillRect/>
                </a:stretch>
              </a:blipFill>
            </p:spPr>
            <p:txBody>
              <a:bodyPr/>
              <a:lstStyle/>
              <a:p>
                <a:r>
                  <a:rPr lang="ja-JP" altLang="en-US">
                    <a:noFill/>
                  </a:rPr>
                  <a:t> </a:t>
                </a:r>
              </a:p>
            </p:txBody>
          </p:sp>
        </mc:Fallback>
      </mc:AlternateContent>
      <p:pic>
        <p:nvPicPr>
          <p:cNvPr id="32" name="図 31">
            <a:extLst>
              <a:ext uri="{FF2B5EF4-FFF2-40B4-BE49-F238E27FC236}">
                <a16:creationId xmlns:a16="http://schemas.microsoft.com/office/drawing/2014/main" id="{A4D3DF8B-9E5F-486C-BE10-2F1BDC0CCAD0}"/>
              </a:ext>
            </a:extLst>
          </p:cNvPr>
          <p:cNvPicPr>
            <a:picLocks noChangeAspect="1"/>
          </p:cNvPicPr>
          <p:nvPr/>
        </p:nvPicPr>
        <p:blipFill>
          <a:blip r:embed="rId12"/>
          <a:stretch>
            <a:fillRect/>
          </a:stretch>
        </p:blipFill>
        <p:spPr>
          <a:xfrm>
            <a:off x="315361" y="5384482"/>
            <a:ext cx="4005949" cy="2668209"/>
          </a:xfrm>
          <a:prstGeom prst="rect">
            <a:avLst/>
          </a:prstGeom>
        </p:spPr>
      </p:pic>
      <p:cxnSp>
        <p:nvCxnSpPr>
          <p:cNvPr id="87" name="直線矢印コネクタ 86">
            <a:extLst>
              <a:ext uri="{FF2B5EF4-FFF2-40B4-BE49-F238E27FC236}">
                <a16:creationId xmlns:a16="http://schemas.microsoft.com/office/drawing/2014/main" id="{3CCF00B6-1AE7-4023-89EB-B05A44320390}"/>
              </a:ext>
            </a:extLst>
          </p:cNvPr>
          <p:cNvCxnSpPr>
            <a:cxnSpLocks/>
          </p:cNvCxnSpPr>
          <p:nvPr/>
        </p:nvCxnSpPr>
        <p:spPr>
          <a:xfrm flipV="1">
            <a:off x="3526481" y="5815584"/>
            <a:ext cx="0" cy="160934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吹き出し: 角を丸めた四角形 87">
                <a:extLst>
                  <a:ext uri="{FF2B5EF4-FFF2-40B4-BE49-F238E27FC236}">
                    <a16:creationId xmlns:a16="http://schemas.microsoft.com/office/drawing/2014/main" id="{6F33372F-CCC3-4815-9CE5-07E2BE5574BF}"/>
                  </a:ext>
                </a:extLst>
              </p:cNvPr>
              <p:cNvSpPr/>
              <p:nvPr/>
            </p:nvSpPr>
            <p:spPr>
              <a:xfrm>
                <a:off x="754172" y="5447101"/>
                <a:ext cx="2534565" cy="768096"/>
              </a:xfrm>
              <a:prstGeom prst="wedgeRoundRectCallout">
                <a:avLst>
                  <a:gd name="adj1" fmla="val 33110"/>
                  <a:gd name="adj2" fmla="val 9345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ja-JP" b="0" i="1" smtClean="0">
                            <a:solidFill>
                              <a:schemeClr val="tx1"/>
                            </a:solidFill>
                            <a:latin typeface="Cambria Math" panose="02040503050406030204" pitchFamily="18" charset="0"/>
                            <a:ea typeface="あずきフォント" panose="02000609000000000000" pitchFamily="1" charset="-128"/>
                          </a:rPr>
                        </m:ctrlPr>
                      </m:sSubPr>
                      <m:e>
                        <m:r>
                          <m:rPr>
                            <m:sty m:val="p"/>
                          </m:rPr>
                          <a:rPr lang="en-US" altLang="ja-JP" b="0" i="0" smtClean="0">
                            <a:solidFill>
                              <a:schemeClr val="tx1"/>
                            </a:solidFill>
                            <a:latin typeface="Cambria Math" panose="02040503050406030204" pitchFamily="18" charset="0"/>
                            <a:ea typeface="あずきフォント" panose="02000609000000000000" pitchFamily="1" charset="-128"/>
                          </a:rPr>
                          <m:t>v</m:t>
                        </m:r>
                      </m:e>
                      <m:sub>
                        <m:r>
                          <m:rPr>
                            <m:sty m:val="p"/>
                          </m:rPr>
                          <a:rPr lang="en-US" altLang="ja-JP" b="0" i="0" smtClean="0">
                            <a:solidFill>
                              <a:schemeClr val="tx1"/>
                            </a:solidFill>
                            <a:latin typeface="Cambria Math" panose="02040503050406030204" pitchFamily="18" charset="0"/>
                            <a:ea typeface="あずきフォント" panose="02000609000000000000" pitchFamily="1" charset="-128"/>
                          </a:rPr>
                          <m:t>i</m:t>
                        </m:r>
                      </m:sub>
                    </m:sSub>
                  </m:oMath>
                </a14:m>
                <a:r>
                  <a:rPr kumimoji="1" lang="ja-JP" altLang="en-US" dirty="0">
                    <a:solidFill>
                      <a:schemeClr val="tx1"/>
                    </a:solidFill>
                    <a:latin typeface="あずきフォント" panose="02000609000000000000" pitchFamily="1" charset="-128"/>
                    <a:ea typeface="あずきフォント" panose="02000609000000000000" pitchFamily="1" charset="-128"/>
                  </a:rPr>
                  <a:t>の値により傾きの</a:t>
                </a:r>
                <a:br>
                  <a:rPr kumimoji="1" lang="en-US" altLang="ja-JP" dirty="0">
                    <a:solidFill>
                      <a:schemeClr val="tx1"/>
                    </a:solidFill>
                    <a:latin typeface="あずきフォント" panose="02000609000000000000" pitchFamily="1" charset="-128"/>
                    <a:ea typeface="あずきフォント" panose="02000609000000000000" pitchFamily="1" charset="-128"/>
                  </a:rPr>
                </a:br>
                <a:r>
                  <a:rPr kumimoji="1" lang="ja-JP" altLang="en-US" dirty="0">
                    <a:solidFill>
                      <a:schemeClr val="tx1"/>
                    </a:solidFill>
                    <a:latin typeface="あずきフォント" panose="02000609000000000000" pitchFamily="1" charset="-128"/>
                    <a:ea typeface="あずきフォント" panose="02000609000000000000" pitchFamily="1" charset="-128"/>
                  </a:rPr>
                  <a:t>方向が変化</a:t>
                </a:r>
              </a:p>
            </p:txBody>
          </p:sp>
        </mc:Choice>
        <mc:Fallback xmlns="">
          <p:sp>
            <p:nvSpPr>
              <p:cNvPr id="88" name="吹き出し: 角を丸めた四角形 87">
                <a:extLst>
                  <a:ext uri="{FF2B5EF4-FFF2-40B4-BE49-F238E27FC236}">
                    <a16:creationId xmlns:a16="http://schemas.microsoft.com/office/drawing/2014/main" id="{6F33372F-CCC3-4815-9CE5-07E2BE5574BF}"/>
                  </a:ext>
                </a:extLst>
              </p:cNvPr>
              <p:cNvSpPr>
                <a:spLocks noRot="1" noChangeAspect="1" noMove="1" noResize="1" noEditPoints="1" noAdjustHandles="1" noChangeArrowheads="1" noChangeShapeType="1" noTextEdit="1"/>
              </p:cNvSpPr>
              <p:nvPr/>
            </p:nvSpPr>
            <p:spPr>
              <a:xfrm>
                <a:off x="754172" y="5447101"/>
                <a:ext cx="2534565" cy="768096"/>
              </a:xfrm>
              <a:prstGeom prst="wedgeRoundRectCallout">
                <a:avLst>
                  <a:gd name="adj1" fmla="val 33110"/>
                  <a:gd name="adj2" fmla="val 93453"/>
                  <a:gd name="adj3" fmla="val 16667"/>
                </a:avLst>
              </a:prstGeom>
              <a:blipFill>
                <a:blip r:embed="rId13"/>
                <a:stretch>
                  <a:fillRect/>
                </a:stretch>
              </a:blipFill>
            </p:spPr>
            <p:txBody>
              <a:bodyPr/>
              <a:lstStyle/>
              <a:p>
                <a:r>
                  <a:rPr lang="ja-JP" altLang="en-US">
                    <a:noFill/>
                  </a:rPr>
                  <a:t> </a:t>
                </a:r>
              </a:p>
            </p:txBody>
          </p:sp>
        </mc:Fallback>
      </mc:AlternateContent>
      <p:pic>
        <p:nvPicPr>
          <p:cNvPr id="37" name="図 36">
            <a:extLst>
              <a:ext uri="{FF2B5EF4-FFF2-40B4-BE49-F238E27FC236}">
                <a16:creationId xmlns:a16="http://schemas.microsoft.com/office/drawing/2014/main" id="{1F7F8E00-4C66-4289-8B42-9D44A732E8A0}"/>
              </a:ext>
            </a:extLst>
          </p:cNvPr>
          <p:cNvPicPr>
            <a:picLocks noChangeAspect="1"/>
          </p:cNvPicPr>
          <p:nvPr/>
        </p:nvPicPr>
        <p:blipFill>
          <a:blip r:embed="rId14"/>
          <a:stretch>
            <a:fillRect/>
          </a:stretch>
        </p:blipFill>
        <p:spPr>
          <a:xfrm>
            <a:off x="3395935" y="9071515"/>
            <a:ext cx="2947044" cy="1991895"/>
          </a:xfrm>
          <a:prstGeom prst="rect">
            <a:avLst/>
          </a:prstGeom>
        </p:spPr>
      </p:pic>
      <mc:AlternateContent xmlns:mc="http://schemas.openxmlformats.org/markup-compatibility/2006" xmlns:a14="http://schemas.microsoft.com/office/drawing/2010/main">
        <mc:Choice Requires="a14">
          <p:sp>
            <p:nvSpPr>
              <p:cNvPr id="89" name="正方形/長方形 88">
                <a:extLst>
                  <a:ext uri="{FF2B5EF4-FFF2-40B4-BE49-F238E27FC236}">
                    <a16:creationId xmlns:a16="http://schemas.microsoft.com/office/drawing/2014/main" id="{92404E9D-E2E3-438C-867C-6D7EBD7ECAFB}"/>
                  </a:ext>
                </a:extLst>
              </p:cNvPr>
              <p:cNvSpPr/>
              <p:nvPr/>
            </p:nvSpPr>
            <p:spPr>
              <a:xfrm>
                <a:off x="4805399" y="8314955"/>
                <a:ext cx="4018895" cy="61369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14:m>
                  <m:oMath xmlns:m="http://schemas.openxmlformats.org/officeDocument/2006/math">
                    <m:r>
                      <a:rPr lang="en-US" altLang="ja-JP" sz="2400" b="0" i="1" smtClean="0">
                        <a:solidFill>
                          <a:schemeClr val="tx1"/>
                        </a:solidFill>
                        <a:latin typeface="Cambria Math" panose="02040503050406030204" pitchFamily="18" charset="0"/>
                        <a:ea typeface="あずきフォント" panose="02000609000000000000" pitchFamily="1" charset="-128"/>
                      </a:rPr>
                      <m:t>𝑀</m:t>
                    </m:r>
                  </m:oMath>
                </a14:m>
                <a:r>
                  <a:rPr lang="ja-JP" altLang="en-US" sz="2400" dirty="0">
                    <a:solidFill>
                      <a:schemeClr val="tx1"/>
                    </a:solidFill>
                    <a:latin typeface="あずきフォント" panose="02000609000000000000" pitchFamily="1" charset="-128"/>
                    <a:ea typeface="あずきフォント" panose="02000609000000000000" pitchFamily="1" charset="-128"/>
                  </a:rPr>
                  <a:t>の役割</a:t>
                </a:r>
                <a:endParaRPr lang="en-US" altLang="ja-JP" sz="2400" dirty="0">
                  <a:solidFill>
                    <a:schemeClr val="tx1"/>
                  </a:solidFill>
                  <a:effectLst/>
                  <a:latin typeface="あずきフォント" panose="02000609000000000000" pitchFamily="1" charset="-128"/>
                  <a:ea typeface="あずきフォント" panose="02000609000000000000" pitchFamily="1" charset="-128"/>
                </a:endParaRPr>
              </a:p>
            </p:txBody>
          </p:sp>
        </mc:Choice>
        <mc:Fallback xmlns="">
          <p:sp>
            <p:nvSpPr>
              <p:cNvPr id="89" name="正方形/長方形 88">
                <a:extLst>
                  <a:ext uri="{FF2B5EF4-FFF2-40B4-BE49-F238E27FC236}">
                    <a16:creationId xmlns:a16="http://schemas.microsoft.com/office/drawing/2014/main" id="{92404E9D-E2E3-438C-867C-6D7EBD7ECAFB}"/>
                  </a:ext>
                </a:extLst>
              </p:cNvPr>
              <p:cNvSpPr>
                <a:spLocks noRot="1" noChangeAspect="1" noMove="1" noResize="1" noEditPoints="1" noAdjustHandles="1" noChangeArrowheads="1" noChangeShapeType="1" noTextEdit="1"/>
              </p:cNvSpPr>
              <p:nvPr/>
            </p:nvSpPr>
            <p:spPr>
              <a:xfrm>
                <a:off x="4805399" y="8314955"/>
                <a:ext cx="4018895" cy="613695"/>
              </a:xfrm>
              <a:prstGeom prst="rect">
                <a:avLst/>
              </a:prstGeom>
              <a:blipFill>
                <a:blip r:embed="rId15"/>
                <a:stretch>
                  <a:fillRect t="-9709"/>
                </a:stretch>
              </a:blipFill>
              <a:ln w="12700">
                <a:solidFill>
                  <a:schemeClr val="bg1">
                    <a:lumMod val="50000"/>
                  </a:schemeClr>
                </a:solidFill>
                <a:prstDash val="dash"/>
              </a:ln>
            </p:spPr>
            <p:txBody>
              <a:bodyPr/>
              <a:lstStyle/>
              <a:p>
                <a:r>
                  <a:rPr lang="ja-JP" altLang="en-US">
                    <a:noFill/>
                  </a:rPr>
                  <a:t> </a:t>
                </a:r>
              </a:p>
            </p:txBody>
          </p:sp>
        </mc:Fallback>
      </mc:AlternateContent>
      <p:pic>
        <p:nvPicPr>
          <p:cNvPr id="38" name="図 37">
            <a:extLst>
              <a:ext uri="{FF2B5EF4-FFF2-40B4-BE49-F238E27FC236}">
                <a16:creationId xmlns:a16="http://schemas.microsoft.com/office/drawing/2014/main" id="{049EF568-213A-47AC-8B8F-C40446E03DEE}"/>
              </a:ext>
            </a:extLst>
          </p:cNvPr>
          <p:cNvPicPr>
            <a:picLocks noChangeAspect="1"/>
          </p:cNvPicPr>
          <p:nvPr/>
        </p:nvPicPr>
        <p:blipFill>
          <a:blip r:embed="rId16"/>
          <a:stretch>
            <a:fillRect/>
          </a:stretch>
        </p:blipFill>
        <p:spPr>
          <a:xfrm>
            <a:off x="7384918" y="9105379"/>
            <a:ext cx="3127249" cy="2060790"/>
          </a:xfrm>
          <a:prstGeom prst="rect">
            <a:avLst/>
          </a:prstGeom>
        </p:spPr>
      </p:pic>
      <p:sp>
        <p:nvSpPr>
          <p:cNvPr id="41" name="矢印: 右 40">
            <a:extLst>
              <a:ext uri="{FF2B5EF4-FFF2-40B4-BE49-F238E27FC236}">
                <a16:creationId xmlns:a16="http://schemas.microsoft.com/office/drawing/2014/main" id="{7697D16A-A840-4590-B2B9-8B859B98CAFA}"/>
              </a:ext>
            </a:extLst>
          </p:cNvPr>
          <p:cNvSpPr/>
          <p:nvPr/>
        </p:nvSpPr>
        <p:spPr>
          <a:xfrm>
            <a:off x="6477358" y="9534825"/>
            <a:ext cx="889372" cy="726767"/>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0" name="吹き出し: 角を丸めた四角形 89">
                <a:extLst>
                  <a:ext uri="{FF2B5EF4-FFF2-40B4-BE49-F238E27FC236}">
                    <a16:creationId xmlns:a16="http://schemas.microsoft.com/office/drawing/2014/main" id="{88AAAA53-A5F3-467C-AC07-6986146DC9E7}"/>
                  </a:ext>
                </a:extLst>
              </p:cNvPr>
              <p:cNvSpPr/>
              <p:nvPr/>
            </p:nvSpPr>
            <p:spPr>
              <a:xfrm>
                <a:off x="9379326" y="8544785"/>
                <a:ext cx="4202031" cy="1023461"/>
              </a:xfrm>
              <a:prstGeom prst="wedgeRoundRectCallout">
                <a:avLst>
                  <a:gd name="adj1" fmla="val 6261"/>
                  <a:gd name="adj2" fmla="val 8988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solidFill>
                      <a:schemeClr val="tx1"/>
                    </a:solidFill>
                    <a:ea typeface="あずきフォント" panose="02000609000000000000" pitchFamily="1" charset="-128"/>
                  </a:rPr>
                  <a:t>任意の</a:t>
                </a:r>
                <a14:m>
                  <m:oMath xmlns:m="http://schemas.openxmlformats.org/officeDocument/2006/math">
                    <m:sSub>
                      <m:sSubPr>
                        <m:ctrlPr>
                          <a:rPr lang="en-US" altLang="ja-JP" sz="2000" i="1" smtClean="0">
                            <a:solidFill>
                              <a:schemeClr val="tx1"/>
                            </a:solidFill>
                            <a:latin typeface="Cambria Math" panose="02040503050406030204" pitchFamily="18" charset="0"/>
                            <a:ea typeface="あずきフォント" panose="02000609000000000000" pitchFamily="1" charset="-128"/>
                          </a:rPr>
                        </m:ctrlPr>
                      </m:sSubPr>
                      <m:e>
                        <m:sSub>
                          <m:sSubPr>
                            <m:ctrlPr>
                              <a:rPr lang="en-US" altLang="ja-JP" sz="2000" b="0" i="1" smtClean="0">
                                <a:solidFill>
                                  <a:schemeClr val="tx1"/>
                                </a:solidFill>
                                <a:latin typeface="Cambria Math" panose="02040503050406030204" pitchFamily="18" charset="0"/>
                                <a:ea typeface="あずきフォント" panose="02000609000000000000" pitchFamily="1" charset="-128"/>
                              </a:rPr>
                            </m:ctrlPr>
                          </m:sSubPr>
                          <m:e>
                            <m:r>
                              <a:rPr lang="en-US" altLang="ja-JP" sz="2000" b="0" i="1" smtClean="0">
                                <a:solidFill>
                                  <a:schemeClr val="tx1"/>
                                </a:solidFill>
                                <a:latin typeface="Cambria Math" panose="02040503050406030204" pitchFamily="18" charset="0"/>
                                <a:ea typeface="あずきフォント" panose="02000609000000000000" pitchFamily="1" charset="-128"/>
                              </a:rPr>
                              <m:t>𝑣</m:t>
                            </m:r>
                          </m:e>
                          <m:sub>
                            <m:r>
                              <a:rPr lang="en-US" altLang="ja-JP" sz="2000" b="0" i="1" smtClean="0">
                                <a:solidFill>
                                  <a:schemeClr val="tx1"/>
                                </a:solidFill>
                                <a:latin typeface="Cambria Math" panose="02040503050406030204" pitchFamily="18" charset="0"/>
                                <a:ea typeface="あずきフォント" panose="02000609000000000000" pitchFamily="1" charset="-128"/>
                              </a:rPr>
                              <m:t>𝑖</m:t>
                            </m:r>
                          </m:sub>
                        </m:sSub>
                        <m:r>
                          <a:rPr lang="en-US" altLang="ja-JP" sz="2000" b="0" i="1" smtClean="0">
                            <a:solidFill>
                              <a:schemeClr val="tx1"/>
                            </a:solidFill>
                            <a:latin typeface="Cambria Math" panose="02040503050406030204" pitchFamily="18" charset="0"/>
                            <a:ea typeface="あずきフォント" panose="02000609000000000000" pitchFamily="1" charset="-128"/>
                          </a:rPr>
                          <m:t>,</m:t>
                        </m:r>
                        <m:r>
                          <a:rPr lang="en-US" altLang="ja-JP" sz="2000" i="1">
                            <a:solidFill>
                              <a:schemeClr val="tx1"/>
                            </a:solidFill>
                            <a:latin typeface="Cambria Math" panose="02040503050406030204" pitchFamily="18" charset="0"/>
                            <a:ea typeface="あずきフォント" panose="02000609000000000000" pitchFamily="1" charset="-128"/>
                          </a:rPr>
                          <m:t>𝑤</m:t>
                        </m:r>
                      </m:e>
                      <m:sub>
                        <m:r>
                          <a:rPr lang="en-US" altLang="ja-JP" sz="2000" b="0" i="1" smtClean="0">
                            <a:solidFill>
                              <a:schemeClr val="tx1"/>
                            </a:solidFill>
                            <a:latin typeface="Cambria Math" panose="02040503050406030204" pitchFamily="18" charset="0"/>
                            <a:ea typeface="あずきフォント" panose="02000609000000000000" pitchFamily="1" charset="-128"/>
                          </a:rPr>
                          <m:t>𝑖</m:t>
                        </m:r>
                      </m:sub>
                    </m:sSub>
                    <m:r>
                      <a:rPr lang="en-US" altLang="ja-JP" sz="2000" b="0" i="1" smtClean="0">
                        <a:solidFill>
                          <a:schemeClr val="tx1"/>
                        </a:solidFill>
                        <a:latin typeface="Cambria Math" panose="02040503050406030204" pitchFamily="18" charset="0"/>
                        <a:ea typeface="あずきフォント" panose="02000609000000000000" pitchFamily="1" charset="-128"/>
                      </a:rPr>
                      <m:t>,</m:t>
                    </m:r>
                    <m:sSub>
                      <m:sSubPr>
                        <m:ctrlPr>
                          <a:rPr lang="en-US" altLang="ja-JP" sz="2000" b="0" i="1" smtClean="0">
                            <a:solidFill>
                              <a:schemeClr val="tx1"/>
                            </a:solidFill>
                            <a:latin typeface="Cambria Math" panose="02040503050406030204" pitchFamily="18" charset="0"/>
                            <a:ea typeface="あずきフォント" panose="02000609000000000000" pitchFamily="1" charset="-128"/>
                          </a:rPr>
                        </m:ctrlPr>
                      </m:sSubPr>
                      <m:e>
                        <m:r>
                          <a:rPr lang="en-US" altLang="ja-JP" sz="2000" b="0" i="1" smtClean="0">
                            <a:solidFill>
                              <a:schemeClr val="tx1"/>
                            </a:solidFill>
                            <a:latin typeface="Cambria Math" panose="02040503050406030204" pitchFamily="18" charset="0"/>
                            <a:ea typeface="あずきフォント" panose="02000609000000000000" pitchFamily="1" charset="-128"/>
                          </a:rPr>
                          <m:t>𝑏</m:t>
                        </m:r>
                      </m:e>
                      <m:sub>
                        <m:r>
                          <a:rPr lang="en-US" altLang="ja-JP" sz="2000" b="0" i="1" smtClean="0">
                            <a:solidFill>
                              <a:schemeClr val="tx1"/>
                            </a:solidFill>
                            <a:latin typeface="Cambria Math" panose="02040503050406030204" pitchFamily="18" charset="0"/>
                            <a:ea typeface="あずきフォント" panose="02000609000000000000" pitchFamily="1" charset="-128"/>
                          </a:rPr>
                          <m:t>𝑖</m:t>
                        </m:r>
                      </m:sub>
                    </m:sSub>
                  </m:oMath>
                </a14:m>
                <a:r>
                  <a:rPr kumimoji="1" lang="ja-JP" altLang="en-US" sz="2000" dirty="0">
                    <a:solidFill>
                      <a:schemeClr val="tx1"/>
                    </a:solidFill>
                    <a:latin typeface="あずきフォント" panose="02000609000000000000" pitchFamily="1" charset="-128"/>
                    <a:ea typeface="あずきフォント" panose="02000609000000000000" pitchFamily="1" charset="-128"/>
                  </a:rPr>
                  <a:t>関数を</a:t>
                </a:r>
                <a14:m>
                  <m:oMath xmlns:m="http://schemas.openxmlformats.org/officeDocument/2006/math">
                    <m:r>
                      <m:rPr>
                        <m:sty m:val="p"/>
                      </m:rPr>
                      <a:rPr kumimoji="1" lang="en-US" altLang="ja-JP" sz="2000" i="1" dirty="0">
                        <a:solidFill>
                          <a:schemeClr val="tx1"/>
                        </a:solidFill>
                        <a:latin typeface="Cambria Math" panose="02040503050406030204" pitchFamily="18" charset="0"/>
                        <a:ea typeface="あずきフォント" panose="02000609000000000000" pitchFamily="1" charset="-128"/>
                      </a:rPr>
                      <m:t>M</m:t>
                    </m:r>
                    <m:r>
                      <a:rPr kumimoji="1" lang="ja-JP" altLang="en-US" sz="2000" i="1" dirty="0" smtClean="0">
                        <a:solidFill>
                          <a:schemeClr val="tx1"/>
                        </a:solidFill>
                        <a:latin typeface="Cambria Math" panose="02040503050406030204" pitchFamily="18" charset="0"/>
                        <a:ea typeface="あずきフォント" panose="02000609000000000000" pitchFamily="1" charset="-128"/>
                      </a:rPr>
                      <m:t>個</m:t>
                    </m:r>
                  </m:oMath>
                </a14:m>
                <a:r>
                  <a:rPr kumimoji="1" lang="ja-JP" altLang="en-US" sz="2000" dirty="0">
                    <a:solidFill>
                      <a:schemeClr val="tx1"/>
                    </a:solidFill>
                    <a:latin typeface="あずきフォント" panose="02000609000000000000" pitchFamily="1" charset="-128"/>
                    <a:ea typeface="あずきフォント" panose="02000609000000000000" pitchFamily="1" charset="-128"/>
                  </a:rPr>
                  <a:t>合成する</a:t>
                </a:r>
                <a:endParaRPr kumimoji="1" lang="en-US" altLang="ja-JP" sz="2000" dirty="0">
                  <a:solidFill>
                    <a:schemeClr val="tx1"/>
                  </a:solidFill>
                  <a:latin typeface="あずきフォント" panose="02000609000000000000" pitchFamily="1" charset="-128"/>
                  <a:ea typeface="あずきフォント" panose="02000609000000000000" pitchFamily="1" charset="-128"/>
                </a:endParaRPr>
              </a:p>
              <a:p>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合成によりあらゆる関数を近似的に表現可能</a:t>
                </a:r>
              </a:p>
            </p:txBody>
          </p:sp>
        </mc:Choice>
        <mc:Fallback xmlns="">
          <p:sp>
            <p:nvSpPr>
              <p:cNvPr id="90" name="吹き出し: 角を丸めた四角形 89">
                <a:extLst>
                  <a:ext uri="{FF2B5EF4-FFF2-40B4-BE49-F238E27FC236}">
                    <a16:creationId xmlns:a16="http://schemas.microsoft.com/office/drawing/2014/main" id="{88AAAA53-A5F3-467C-AC07-6986146DC9E7}"/>
                  </a:ext>
                </a:extLst>
              </p:cNvPr>
              <p:cNvSpPr>
                <a:spLocks noRot="1" noChangeAspect="1" noMove="1" noResize="1" noEditPoints="1" noAdjustHandles="1" noChangeArrowheads="1" noChangeShapeType="1" noTextEdit="1"/>
              </p:cNvSpPr>
              <p:nvPr/>
            </p:nvSpPr>
            <p:spPr>
              <a:xfrm>
                <a:off x="9379326" y="8544785"/>
                <a:ext cx="4202031" cy="1023461"/>
              </a:xfrm>
              <a:prstGeom prst="wedgeRoundRectCallout">
                <a:avLst>
                  <a:gd name="adj1" fmla="val 6261"/>
                  <a:gd name="adj2" fmla="val 89888"/>
                  <a:gd name="adj3" fmla="val 16667"/>
                </a:avLst>
              </a:prstGeom>
              <a:blipFill>
                <a:blip r:embed="rId17"/>
                <a:stretch>
                  <a:fillRect l="-289" t="-2101"/>
                </a:stretch>
              </a:blipFill>
            </p:spPr>
            <p:txBody>
              <a:bodyPr/>
              <a:lstStyle/>
              <a:p>
                <a:r>
                  <a:rPr lang="ja-JP" altLang="en-US">
                    <a:noFill/>
                  </a:rPr>
                  <a:t> </a:t>
                </a:r>
              </a:p>
            </p:txBody>
          </p:sp>
        </mc:Fallback>
      </mc:AlternateContent>
      <p:sp>
        <p:nvSpPr>
          <p:cNvPr id="92" name="テキスト ボックス 360">
            <a:extLst>
              <a:ext uri="{FF2B5EF4-FFF2-40B4-BE49-F238E27FC236}">
                <a16:creationId xmlns:a16="http://schemas.microsoft.com/office/drawing/2014/main" id="{D241BE0D-3445-4413-BC04-D73F055730D2}"/>
              </a:ext>
            </a:extLst>
          </p:cNvPr>
          <p:cNvSpPr txBox="1"/>
          <p:nvPr/>
        </p:nvSpPr>
        <p:spPr>
          <a:xfrm>
            <a:off x="3526481" y="11574306"/>
            <a:ext cx="9887857" cy="1726551"/>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あらゆる関数が近似できることと、学習によって近似が得られることは別の問題。データが不足すれば学習できない。学習しすぎれば過学習になる。</a:t>
            </a:r>
          </a:p>
        </p:txBody>
      </p:sp>
      <p:pic>
        <p:nvPicPr>
          <p:cNvPr id="2050" name="Picture 2" descr="舞い上がるカエル">
            <a:extLst>
              <a:ext uri="{FF2B5EF4-FFF2-40B4-BE49-F238E27FC236}">
                <a16:creationId xmlns:a16="http://schemas.microsoft.com/office/drawing/2014/main" id="{984A0445-6C52-48FB-A4DC-DF6ABA65DC5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20435" y="9440113"/>
            <a:ext cx="2959766" cy="19731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とびだし注意">
            <a:extLst>
              <a:ext uri="{FF2B5EF4-FFF2-40B4-BE49-F238E27FC236}">
                <a16:creationId xmlns:a16="http://schemas.microsoft.com/office/drawing/2014/main" id="{8C2A55F5-0504-4A1B-A273-3524B7E2D1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79" y="10941699"/>
            <a:ext cx="4005949" cy="267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154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多層ニューラルネットワークを学習するには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0899648" y="-2115"/>
            <a:ext cx="2681709"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8.1</a:t>
            </a:r>
            <a:endParaRPr kumimoji="1" lang="ja-JP" altLang="en-US" dirty="0">
              <a:latin typeface="あずきフォント" panose="02000609000000000000" pitchFamily="1" charset="-128"/>
              <a:ea typeface="あずきフォント" panose="02000609000000000000" pitchFamily="1" charset="-128"/>
            </a:endParaRPr>
          </a:p>
        </p:txBody>
      </p:sp>
      <p:sp>
        <p:nvSpPr>
          <p:cNvPr id="34" name="テキスト ボックス 360">
            <a:extLst>
              <a:ext uri="{FF2B5EF4-FFF2-40B4-BE49-F238E27FC236}">
                <a16:creationId xmlns:a16="http://schemas.microsoft.com/office/drawing/2014/main" id="{57083323-39AD-4A23-AF9F-2CF4A66966DC}"/>
              </a:ext>
            </a:extLst>
          </p:cNvPr>
          <p:cNvSpPr txBox="1"/>
          <p:nvPr/>
        </p:nvSpPr>
        <p:spPr>
          <a:xfrm>
            <a:off x="172344" y="1151660"/>
            <a:ext cx="13371311" cy="528271"/>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多層のパラメーターそれぞれについて手動で偏微分の計算式を求めていくのは困難</a:t>
            </a:r>
          </a:p>
        </p:txBody>
      </p:sp>
      <p:pic>
        <p:nvPicPr>
          <p:cNvPr id="3" name="図 2">
            <a:extLst>
              <a:ext uri="{FF2B5EF4-FFF2-40B4-BE49-F238E27FC236}">
                <a16:creationId xmlns:a16="http://schemas.microsoft.com/office/drawing/2014/main" id="{B4C7E418-37C1-4C43-924D-25A2910A4B37}"/>
              </a:ext>
            </a:extLst>
          </p:cNvPr>
          <p:cNvPicPr>
            <a:picLocks noChangeAspect="1"/>
          </p:cNvPicPr>
          <p:nvPr/>
        </p:nvPicPr>
        <p:blipFill>
          <a:blip r:embed="rId2"/>
          <a:stretch>
            <a:fillRect/>
          </a:stretch>
        </p:blipFill>
        <p:spPr>
          <a:xfrm>
            <a:off x="4334256" y="1868662"/>
            <a:ext cx="3656605" cy="621872"/>
          </a:xfrm>
          <a:prstGeom prst="rect">
            <a:avLst/>
          </a:prstGeom>
        </p:spPr>
      </p:pic>
      <p:cxnSp>
        <p:nvCxnSpPr>
          <p:cNvPr id="6" name="直線コネクタ 5">
            <a:extLst>
              <a:ext uri="{FF2B5EF4-FFF2-40B4-BE49-F238E27FC236}">
                <a16:creationId xmlns:a16="http://schemas.microsoft.com/office/drawing/2014/main" id="{166648DE-73BC-441F-AA53-5D63DE1444DE}"/>
              </a:ext>
            </a:extLst>
          </p:cNvPr>
          <p:cNvCxnSpPr/>
          <p:nvPr/>
        </p:nvCxnSpPr>
        <p:spPr>
          <a:xfrm>
            <a:off x="6423871" y="2498866"/>
            <a:ext cx="1481328"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36E3F1F2-888A-43E8-812B-3F9E9512310E}"/>
              </a:ext>
            </a:extLst>
          </p:cNvPr>
          <p:cNvPicPr>
            <a:picLocks noChangeAspect="1"/>
          </p:cNvPicPr>
          <p:nvPr/>
        </p:nvPicPr>
        <p:blipFill>
          <a:blip r:embed="rId3"/>
          <a:stretch>
            <a:fillRect/>
          </a:stretch>
        </p:blipFill>
        <p:spPr>
          <a:xfrm>
            <a:off x="6876164" y="2613293"/>
            <a:ext cx="5727451" cy="850863"/>
          </a:xfrm>
          <a:prstGeom prst="rect">
            <a:avLst/>
          </a:prstGeom>
        </p:spPr>
      </p:pic>
      <p:sp>
        <p:nvSpPr>
          <p:cNvPr id="39" name="テキスト ボックス 360">
            <a:extLst>
              <a:ext uri="{FF2B5EF4-FFF2-40B4-BE49-F238E27FC236}">
                <a16:creationId xmlns:a16="http://schemas.microsoft.com/office/drawing/2014/main" id="{AA4F27B9-B467-441E-BD54-6351F65D563F}"/>
              </a:ext>
            </a:extLst>
          </p:cNvPr>
          <p:cNvSpPr txBox="1"/>
          <p:nvPr/>
        </p:nvSpPr>
        <p:spPr>
          <a:xfrm>
            <a:off x="344689" y="1836043"/>
            <a:ext cx="3989567"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dirty="0">
                <a:solidFill>
                  <a:schemeClr val="accent1"/>
                </a:solidFill>
                <a:latin typeface="あずきフォント" panose="02000609000000000000" pitchFamily="1" charset="-128"/>
                <a:ea typeface="あずきフォント" panose="02000609000000000000" pitchFamily="1" charset="-128"/>
              </a:rPr>
              <a:t>パラメーターの更新式</a:t>
            </a:r>
          </a:p>
        </p:txBody>
      </p:sp>
      <mc:AlternateContent xmlns:mc="http://schemas.openxmlformats.org/markup-compatibility/2006" xmlns:a14="http://schemas.microsoft.com/office/drawing/2010/main">
        <mc:Choice Requires="a14">
          <p:sp>
            <p:nvSpPr>
              <p:cNvPr id="40" name="テキスト ボックス 360">
                <a:extLst>
                  <a:ext uri="{FF2B5EF4-FFF2-40B4-BE49-F238E27FC236}">
                    <a16:creationId xmlns:a16="http://schemas.microsoft.com/office/drawing/2014/main" id="{94D63849-8323-47E2-A793-1A9B18D3923F}"/>
                  </a:ext>
                </a:extLst>
              </p:cNvPr>
              <p:cNvSpPr txBox="1"/>
              <p:nvPr/>
            </p:nvSpPr>
            <p:spPr>
              <a:xfrm>
                <a:off x="344689" y="2455840"/>
                <a:ext cx="3989567" cy="647508"/>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000" dirty="0">
                    <a:solidFill>
                      <a:schemeClr val="accent1"/>
                    </a:solidFill>
                    <a:latin typeface="あずきフォント" panose="02000609000000000000" pitchFamily="1" charset="-128"/>
                    <a:ea typeface="あずきフォント" panose="02000609000000000000" pitchFamily="1" charset="-128"/>
                  </a:rPr>
                  <a:t>多層のパラメーターすべてを並べたベクトルを</a:t>
                </a:r>
                <a14:m>
                  <m:oMath xmlns:m="http://schemas.openxmlformats.org/officeDocument/2006/math">
                    <m:r>
                      <a:rPr kumimoji="1" lang="en-US" altLang="ja-JP" sz="2000" b="0" i="1" smtClean="0">
                        <a:solidFill>
                          <a:schemeClr val="accent1"/>
                        </a:solidFill>
                        <a:latin typeface="Cambria Math" panose="02040503050406030204" pitchFamily="18" charset="0"/>
                        <a:ea typeface="あずきフォント" panose="02000609000000000000" pitchFamily="1" charset="-128"/>
                      </a:rPr>
                      <m:t>𝜃</m:t>
                    </m:r>
                  </m:oMath>
                </a14:m>
                <a:r>
                  <a:rPr kumimoji="1" lang="ja-JP" altLang="en-US" sz="2000" dirty="0">
                    <a:solidFill>
                      <a:schemeClr val="accent1"/>
                    </a:solidFill>
                    <a:latin typeface="あずきフォント" panose="02000609000000000000" pitchFamily="1" charset="-128"/>
                    <a:ea typeface="あずきフォント" panose="02000609000000000000" pitchFamily="1" charset="-128"/>
                  </a:rPr>
                  <a:t>とする</a:t>
                </a:r>
              </a:p>
            </p:txBody>
          </p:sp>
        </mc:Choice>
        <mc:Fallback xmlns="">
          <p:sp>
            <p:nvSpPr>
              <p:cNvPr id="40" name="テキスト ボックス 360">
                <a:extLst>
                  <a:ext uri="{FF2B5EF4-FFF2-40B4-BE49-F238E27FC236}">
                    <a16:creationId xmlns:a16="http://schemas.microsoft.com/office/drawing/2014/main" id="{94D63849-8323-47E2-A793-1A9B18D3923F}"/>
                  </a:ext>
                </a:extLst>
              </p:cNvPr>
              <p:cNvSpPr txBox="1">
                <a:spLocks noRot="1" noChangeAspect="1" noMove="1" noResize="1" noEditPoints="1" noAdjustHandles="1" noChangeArrowheads="1" noChangeShapeType="1" noTextEdit="1"/>
              </p:cNvSpPr>
              <p:nvPr/>
            </p:nvSpPr>
            <p:spPr>
              <a:xfrm>
                <a:off x="344689" y="2455840"/>
                <a:ext cx="3989567" cy="647508"/>
              </a:xfrm>
              <a:prstGeom prst="rect">
                <a:avLst/>
              </a:prstGeom>
              <a:blipFill>
                <a:blip r:embed="rId4"/>
                <a:stretch>
                  <a:fillRect l="-1682" t="-5660" b="-23585"/>
                </a:stretch>
              </a:blipFill>
              <a:ln w="9525" cmpd="sng">
                <a:noFill/>
              </a:ln>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BAF4EC3A-C59E-4FBA-A60D-BCEF1AF8307C}"/>
              </a:ext>
            </a:extLst>
          </p:cNvPr>
          <p:cNvCxnSpPr>
            <a:cxnSpLocks/>
          </p:cNvCxnSpPr>
          <p:nvPr/>
        </p:nvCxnSpPr>
        <p:spPr>
          <a:xfrm>
            <a:off x="8668761" y="3464156"/>
            <a:ext cx="351569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テキスト ボックス 446">
            <a:extLst>
              <a:ext uri="{FF2B5EF4-FFF2-40B4-BE49-F238E27FC236}">
                <a16:creationId xmlns:a16="http://schemas.microsoft.com/office/drawing/2014/main" id="{648E7FF3-B297-4CAB-B8F2-79CA4E289142}"/>
              </a:ext>
            </a:extLst>
          </p:cNvPr>
          <p:cNvSpPr txBox="1"/>
          <p:nvPr/>
        </p:nvSpPr>
        <p:spPr>
          <a:xfrm>
            <a:off x="7790027" y="1840266"/>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(8.1)</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44" name="テキスト ボックス 446">
            <a:extLst>
              <a:ext uri="{FF2B5EF4-FFF2-40B4-BE49-F238E27FC236}">
                <a16:creationId xmlns:a16="http://schemas.microsoft.com/office/drawing/2014/main" id="{7924955C-1E12-4505-B7FF-E9DF9CEAF405}"/>
              </a:ext>
            </a:extLst>
          </p:cNvPr>
          <p:cNvSpPr txBox="1"/>
          <p:nvPr/>
        </p:nvSpPr>
        <p:spPr>
          <a:xfrm>
            <a:off x="12384947" y="2698793"/>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(8.2)</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10" name="コネクタ: カギ線 9">
            <a:extLst>
              <a:ext uri="{FF2B5EF4-FFF2-40B4-BE49-F238E27FC236}">
                <a16:creationId xmlns:a16="http://schemas.microsoft.com/office/drawing/2014/main" id="{48FC62E7-AE08-4820-B1ED-7A925FF3B7E5}"/>
              </a:ext>
            </a:extLst>
          </p:cNvPr>
          <p:cNvCxnSpPr>
            <a:cxnSpLocks/>
          </p:cNvCxnSpPr>
          <p:nvPr/>
        </p:nvCxnSpPr>
        <p:spPr>
          <a:xfrm rot="16200000" flipH="1">
            <a:off x="6445048" y="2676781"/>
            <a:ext cx="539859" cy="398806"/>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360">
            <a:extLst>
              <a:ext uri="{FF2B5EF4-FFF2-40B4-BE49-F238E27FC236}">
                <a16:creationId xmlns:a16="http://schemas.microsoft.com/office/drawing/2014/main" id="{4F35C2CF-1927-4F56-8A16-51978D30B7FF}"/>
              </a:ext>
            </a:extLst>
          </p:cNvPr>
          <p:cNvSpPr txBox="1"/>
          <p:nvPr/>
        </p:nvSpPr>
        <p:spPr>
          <a:xfrm>
            <a:off x="8614048" y="3479370"/>
            <a:ext cx="4800289" cy="647508"/>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solidFill>
                  <a:schemeClr val="accent1"/>
                </a:solidFill>
                <a:latin typeface="あずきフォント" panose="02000609000000000000" pitchFamily="1" charset="-128"/>
                <a:ea typeface="あずきフォント" panose="02000609000000000000" pitchFamily="1" charset="-128"/>
              </a:rPr>
              <a:t>層の数だけ関数の合成が繰り返され、</a:t>
            </a:r>
            <a:endParaRPr kumimoji="1" lang="en-US" altLang="ja-JP" sz="2000" dirty="0">
              <a:solidFill>
                <a:schemeClr val="accent1"/>
              </a:solidFill>
              <a:latin typeface="あずきフォント" panose="02000609000000000000" pitchFamily="1" charset="-128"/>
              <a:ea typeface="あずきフォント" panose="02000609000000000000" pitchFamily="1" charset="-128"/>
            </a:endParaRPr>
          </a:p>
          <a:p>
            <a:r>
              <a:rPr kumimoji="1" lang="ja-JP" altLang="en-US" sz="2000" dirty="0">
                <a:solidFill>
                  <a:schemeClr val="accent1"/>
                </a:solidFill>
                <a:latin typeface="あずきフォント" panose="02000609000000000000" pitchFamily="1" charset="-128"/>
                <a:ea typeface="あずきフォント" panose="02000609000000000000" pitchFamily="1" charset="-128"/>
              </a:rPr>
              <a:t>多いと手で求めていくのは困難。</a:t>
            </a:r>
          </a:p>
        </p:txBody>
      </p:sp>
      <p:sp>
        <p:nvSpPr>
          <p:cNvPr id="48" name="テキスト ボックス 360">
            <a:extLst>
              <a:ext uri="{FF2B5EF4-FFF2-40B4-BE49-F238E27FC236}">
                <a16:creationId xmlns:a16="http://schemas.microsoft.com/office/drawing/2014/main" id="{204498E3-B63B-425B-9072-4EB0D444D498}"/>
              </a:ext>
            </a:extLst>
          </p:cNvPr>
          <p:cNvSpPr txBox="1"/>
          <p:nvPr/>
        </p:nvSpPr>
        <p:spPr>
          <a:xfrm>
            <a:off x="344689" y="4371584"/>
            <a:ext cx="13069649" cy="137084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自動微分を行う</a:t>
            </a:r>
            <a:endParaRPr kumimoji="1" lang="en-US" altLang="ja-JP" sz="2800" b="1" u="sng"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目的関数を計算グラフで表現し、根ノードから逆順に偏微分を計算する。</a:t>
            </a:r>
            <a:endParaRPr kumimoji="1" lang="en-US" altLang="ja-JP" sz="2800" b="1" u="sng" dirty="0">
              <a:solidFill>
                <a:schemeClr val="accent2"/>
              </a:solidFill>
              <a:latin typeface="あずきフォント" panose="02000609000000000000" pitchFamily="1" charset="-128"/>
              <a:ea typeface="あずきフォント" panose="02000609000000000000" pitchFamily="1" charset="-128"/>
            </a:endParaRPr>
          </a:p>
          <a:p>
            <a:r>
              <a:rPr kumimoji="1" lang="en-US" altLang="ja-JP" sz="200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000" dirty="0">
                <a:solidFill>
                  <a:schemeClr val="accent2"/>
                </a:solidFill>
                <a:latin typeface="あずきフォント" panose="02000609000000000000" pitchFamily="1" charset="-128"/>
                <a:ea typeface="あずきフォント" panose="02000609000000000000" pitchFamily="1" charset="-128"/>
              </a:rPr>
              <a:t>誤差逆伝播法</a:t>
            </a:r>
            <a:r>
              <a:rPr kumimoji="1" lang="en-US" altLang="ja-JP" sz="2000" dirty="0">
                <a:solidFill>
                  <a:schemeClr val="accent2"/>
                </a:solidFill>
                <a:latin typeface="あずきフォント" panose="02000609000000000000" pitchFamily="1" charset="-128"/>
                <a:ea typeface="あずきフォント" panose="02000609000000000000" pitchFamily="1" charset="-128"/>
              </a:rPr>
              <a:t>(backpropagation)</a:t>
            </a:r>
            <a:r>
              <a:rPr kumimoji="1" lang="ja-JP" altLang="en-US" sz="2000" dirty="0">
                <a:solidFill>
                  <a:schemeClr val="accent2"/>
                </a:solidFill>
                <a:latin typeface="あずきフォント" panose="02000609000000000000" pitchFamily="1" charset="-128"/>
                <a:ea typeface="あずきフォント" panose="02000609000000000000" pitchFamily="1" charset="-128"/>
              </a:rPr>
              <a:t>と本質的に同じ。</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p:txBody>
      </p:sp>
      <p:sp>
        <p:nvSpPr>
          <p:cNvPr id="49" name="四角形: 角を丸くする 48">
            <a:extLst>
              <a:ext uri="{FF2B5EF4-FFF2-40B4-BE49-F238E27FC236}">
                <a16:creationId xmlns:a16="http://schemas.microsoft.com/office/drawing/2014/main" id="{7F78E2F2-B6FF-4B96-8693-139F9A82C67A}"/>
              </a:ext>
            </a:extLst>
          </p:cNvPr>
          <p:cNvSpPr/>
          <p:nvPr/>
        </p:nvSpPr>
        <p:spPr>
          <a:xfrm>
            <a:off x="301738" y="4366976"/>
            <a:ext cx="13112599" cy="1370839"/>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sp>
        <p:nvSpPr>
          <p:cNvPr id="50" name="正方形/長方形 49">
            <a:extLst>
              <a:ext uri="{FF2B5EF4-FFF2-40B4-BE49-F238E27FC236}">
                <a16:creationId xmlns:a16="http://schemas.microsoft.com/office/drawing/2014/main" id="{352B92D1-3709-470C-A6EE-DE0B6A238C93}"/>
              </a:ext>
            </a:extLst>
          </p:cNvPr>
          <p:cNvSpPr/>
          <p:nvPr/>
        </p:nvSpPr>
        <p:spPr>
          <a:xfrm>
            <a:off x="261652" y="6831843"/>
            <a:ext cx="6542639" cy="446782"/>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0" dirty="0">
                <a:solidFill>
                  <a:schemeClr val="tx1"/>
                </a:solidFill>
                <a:ea typeface="あずきフォント" panose="02000609000000000000" pitchFamily="1" charset="-128"/>
              </a:rPr>
              <a:t>前向き計算</a:t>
            </a:r>
            <a:endParaRPr lang="en-US" altLang="ja-JP" sz="2400" dirty="0">
              <a:solidFill>
                <a:schemeClr val="tx1"/>
              </a:solidFill>
              <a:effectLst/>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51" name="正方形/長方形 50">
                <a:extLst>
                  <a:ext uri="{FF2B5EF4-FFF2-40B4-BE49-F238E27FC236}">
                    <a16:creationId xmlns:a16="http://schemas.microsoft.com/office/drawing/2014/main" id="{C52BB10D-67A4-4107-9F0F-5C88D888D844}"/>
                  </a:ext>
                </a:extLst>
              </p:cNvPr>
              <p:cNvSpPr/>
              <p:nvPr/>
            </p:nvSpPr>
            <p:spPr>
              <a:xfrm>
                <a:off x="6918802" y="6831843"/>
                <a:ext cx="6542639" cy="446782"/>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14:m>
                  <m:oMath xmlns:m="http://schemas.openxmlformats.org/officeDocument/2006/math">
                    <m:r>
                      <a:rPr lang="ja-JP" altLang="en-US" sz="2400" b="0" i="1" smtClean="0">
                        <a:solidFill>
                          <a:schemeClr val="tx1"/>
                        </a:solidFill>
                        <a:latin typeface="Cambria Math" panose="02040503050406030204" pitchFamily="18" charset="0"/>
                        <a:ea typeface="あずきフォント" panose="02000609000000000000" pitchFamily="1" charset="-128"/>
                      </a:rPr>
                      <m:t>後</m:t>
                    </m:r>
                    <m:r>
                      <a:rPr lang="ja-JP" altLang="en-US" sz="2400" b="0" i="1" smtClean="0">
                        <a:solidFill>
                          <a:schemeClr val="tx1"/>
                        </a:solidFill>
                        <a:latin typeface="Cambria Math" panose="02040503050406030204" pitchFamily="18" charset="0"/>
                        <a:ea typeface="あずきフォント" panose="02000609000000000000" pitchFamily="1" charset="-128"/>
                      </a:rPr>
                      <m:t>ろ</m:t>
                    </m:r>
                    <m:r>
                      <a:rPr lang="ja-JP" altLang="en-US" sz="2400" b="0" i="1" smtClean="0">
                        <a:solidFill>
                          <a:schemeClr val="tx1"/>
                        </a:solidFill>
                        <a:latin typeface="Cambria Math" panose="02040503050406030204" pitchFamily="18" charset="0"/>
                        <a:ea typeface="あずきフォント" panose="02000609000000000000" pitchFamily="1" charset="-128"/>
                      </a:rPr>
                      <m:t>向</m:t>
                    </m:r>
                    <m:r>
                      <a:rPr lang="ja-JP" altLang="en-US" sz="2400" b="0" i="1" smtClean="0">
                        <a:solidFill>
                          <a:schemeClr val="tx1"/>
                        </a:solidFill>
                        <a:latin typeface="Cambria Math" panose="02040503050406030204" pitchFamily="18" charset="0"/>
                        <a:ea typeface="あずきフォント" panose="02000609000000000000" pitchFamily="1" charset="-128"/>
                      </a:rPr>
                      <m:t>き</m:t>
                    </m:r>
                  </m:oMath>
                </a14:m>
                <a:r>
                  <a:rPr lang="ja-JP" altLang="en-US" sz="2400" dirty="0">
                    <a:solidFill>
                      <a:schemeClr val="tx1"/>
                    </a:solidFill>
                    <a:effectLst/>
                    <a:latin typeface="あずきフォント" panose="02000609000000000000" pitchFamily="1" charset="-128"/>
                    <a:ea typeface="あずきフォント" panose="02000609000000000000" pitchFamily="1" charset="-128"/>
                  </a:rPr>
                  <a:t>自動微分</a:t>
                </a:r>
                <a:endParaRPr lang="en-US" altLang="ja-JP" sz="2400" dirty="0">
                  <a:solidFill>
                    <a:schemeClr val="tx1"/>
                  </a:solidFill>
                  <a:effectLst/>
                  <a:latin typeface="あずきフォント" panose="02000609000000000000" pitchFamily="1" charset="-128"/>
                  <a:ea typeface="あずきフォント" panose="02000609000000000000" pitchFamily="1" charset="-128"/>
                </a:endParaRPr>
              </a:p>
            </p:txBody>
          </p:sp>
        </mc:Choice>
        <mc:Fallback xmlns="">
          <p:sp>
            <p:nvSpPr>
              <p:cNvPr id="51" name="正方形/長方形 50">
                <a:extLst>
                  <a:ext uri="{FF2B5EF4-FFF2-40B4-BE49-F238E27FC236}">
                    <a16:creationId xmlns:a16="http://schemas.microsoft.com/office/drawing/2014/main" id="{C52BB10D-67A4-4107-9F0F-5C88D888D844}"/>
                  </a:ext>
                </a:extLst>
              </p:cNvPr>
              <p:cNvSpPr>
                <a:spLocks noRot="1" noChangeAspect="1" noMove="1" noResize="1" noEditPoints="1" noAdjustHandles="1" noChangeArrowheads="1" noChangeShapeType="1" noTextEdit="1"/>
              </p:cNvSpPr>
              <p:nvPr/>
            </p:nvSpPr>
            <p:spPr>
              <a:xfrm>
                <a:off x="6918802" y="6831843"/>
                <a:ext cx="6542639" cy="446782"/>
              </a:xfrm>
              <a:prstGeom prst="rect">
                <a:avLst/>
              </a:prstGeom>
              <a:blipFill>
                <a:blip r:embed="rId5"/>
                <a:stretch>
                  <a:fillRect t="-13333" b="-28000"/>
                </a:stretch>
              </a:blipFill>
              <a:ln w="12700">
                <a:solidFill>
                  <a:schemeClr val="bg1">
                    <a:lumMod val="50000"/>
                  </a:schemeClr>
                </a:solidFill>
                <a:prstDash val="dash"/>
              </a:ln>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7C695AB6-C185-4D29-9CE9-79E7D0A924C6}"/>
              </a:ext>
            </a:extLst>
          </p:cNvPr>
          <p:cNvPicPr>
            <a:picLocks noChangeAspect="1"/>
          </p:cNvPicPr>
          <p:nvPr/>
        </p:nvPicPr>
        <p:blipFill>
          <a:blip r:embed="rId6"/>
          <a:stretch>
            <a:fillRect/>
          </a:stretch>
        </p:blipFill>
        <p:spPr>
          <a:xfrm>
            <a:off x="4179637" y="5863414"/>
            <a:ext cx="4322394" cy="938947"/>
          </a:xfrm>
          <a:prstGeom prst="rect">
            <a:avLst/>
          </a:prstGeom>
        </p:spPr>
      </p:pic>
      <p:sp>
        <p:nvSpPr>
          <p:cNvPr id="59" name="テキスト ボックス 446">
            <a:extLst>
              <a:ext uri="{FF2B5EF4-FFF2-40B4-BE49-F238E27FC236}">
                <a16:creationId xmlns:a16="http://schemas.microsoft.com/office/drawing/2014/main" id="{4D884BBC-1875-469E-8792-6687DF41F684}"/>
              </a:ext>
            </a:extLst>
          </p:cNvPr>
          <p:cNvSpPr txBox="1"/>
          <p:nvPr/>
        </p:nvSpPr>
        <p:spPr>
          <a:xfrm>
            <a:off x="8480298" y="6044276"/>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(8.6)</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60" name="テキスト ボックス 360">
                <a:extLst>
                  <a:ext uri="{FF2B5EF4-FFF2-40B4-BE49-F238E27FC236}">
                    <a16:creationId xmlns:a16="http://schemas.microsoft.com/office/drawing/2014/main" id="{193C88B1-158F-4B62-9988-6500A57FB065}"/>
                  </a:ext>
                </a:extLst>
              </p:cNvPr>
              <p:cNvSpPr txBox="1"/>
              <p:nvPr/>
            </p:nvSpPr>
            <p:spPr>
              <a:xfrm>
                <a:off x="261652" y="5934894"/>
                <a:ext cx="3989567" cy="795987"/>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solidFill>
                      <a:schemeClr val="tx1"/>
                    </a:solidFill>
                    <a:latin typeface="あずきフォント" panose="02000609000000000000" pitchFamily="1" charset="-128"/>
                    <a:ea typeface="あずきフォント" panose="02000609000000000000" pitchFamily="1" charset="-128"/>
                  </a:rPr>
                  <a:t>線形二値分類の目的関数</a:t>
                </a:r>
                <a:endParaRPr kumimoji="1" lang="en-US" altLang="ja-JP" sz="2000" dirty="0">
                  <a:solidFill>
                    <a:schemeClr val="tx1"/>
                  </a:solidFill>
                  <a:latin typeface="あずきフォント" panose="02000609000000000000" pitchFamily="1" charset="-128"/>
                  <a:ea typeface="あずきフォント" panose="02000609000000000000" pitchFamily="1" charset="-128"/>
                </a:endParaRPr>
              </a:p>
              <a:p>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14:m>
                  <m:oMath xmlns:m="http://schemas.openxmlformats.org/officeDocument/2006/math">
                    <m:r>
                      <a:rPr kumimoji="1" lang="en-US" altLang="ja-JP" sz="2000" b="1" i="1" smtClean="0">
                        <a:solidFill>
                          <a:schemeClr val="tx1"/>
                        </a:solidFill>
                        <a:latin typeface="Cambria Math" panose="02040503050406030204" pitchFamily="18" charset="0"/>
                        <a:ea typeface="あずきフォント" panose="02000609000000000000" pitchFamily="1" charset="-128"/>
                      </a:rPr>
                      <m:t>𝒙</m:t>
                    </m:r>
                    <m:r>
                      <a:rPr kumimoji="1" lang="en-US" altLang="ja-JP" sz="2000" b="0" i="1" smtClean="0">
                        <a:solidFill>
                          <a:schemeClr val="tx1"/>
                        </a:solidFill>
                        <a:latin typeface="Cambria Math" panose="02040503050406030204" pitchFamily="18" charset="0"/>
                        <a:ea typeface="あずきフォント" panose="02000609000000000000" pitchFamily="1" charset="-128"/>
                      </a:rPr>
                      <m:t>∈ </m:t>
                    </m:r>
                    <m:sSup>
                      <m:sSupPr>
                        <m:ctrlPr>
                          <a:rPr kumimoji="1" lang="en-US" altLang="ja-JP" sz="2000" b="0" i="1" smtClean="0">
                            <a:solidFill>
                              <a:schemeClr val="tx1"/>
                            </a:solidFill>
                            <a:latin typeface="Cambria Math" panose="02040503050406030204" pitchFamily="18" charset="0"/>
                            <a:ea typeface="Cambria Math" panose="02040503050406030204" pitchFamily="18" charset="0"/>
                          </a:rPr>
                        </m:ctrlPr>
                      </m:sSupPr>
                      <m:e>
                        <m:r>
                          <a:rPr kumimoji="1" lang="en-US" altLang="ja-JP" sz="2000" b="0" i="1" smtClean="0">
                            <a:solidFill>
                              <a:schemeClr val="tx1"/>
                            </a:solidFill>
                            <a:latin typeface="Cambria Math" panose="02040503050406030204" pitchFamily="18" charset="0"/>
                            <a:ea typeface="Cambria Math" panose="02040503050406030204" pitchFamily="18" charset="0"/>
                          </a:rPr>
                          <m:t>ℝ</m:t>
                        </m:r>
                      </m:e>
                      <m:sup>
                        <m:r>
                          <a:rPr kumimoji="1" lang="en-US" altLang="ja-JP" sz="2000" b="0" i="1" smtClean="0">
                            <a:solidFill>
                              <a:schemeClr val="tx1"/>
                            </a:solidFill>
                            <a:latin typeface="Cambria Math" panose="02040503050406030204" pitchFamily="18" charset="0"/>
                            <a:ea typeface="Cambria Math" panose="02040503050406030204" pitchFamily="18" charset="0"/>
                          </a:rPr>
                          <m:t>2</m:t>
                        </m:r>
                      </m:sup>
                    </m:sSup>
                    <m:r>
                      <a:rPr kumimoji="1" lang="en-US" altLang="ja-JP" sz="2000" b="0" i="1" smtClean="0">
                        <a:solidFill>
                          <a:schemeClr val="tx1"/>
                        </a:solidFill>
                        <a:latin typeface="Cambria Math" panose="02040503050406030204" pitchFamily="18" charset="0"/>
                        <a:ea typeface="Cambria Math" panose="02040503050406030204" pitchFamily="18" charset="0"/>
                      </a:rPr>
                      <m:t>, </m:t>
                    </m:r>
                    <m:r>
                      <a:rPr kumimoji="1" lang="en-US" altLang="ja-JP" sz="2000" b="0" i="1" smtClean="0">
                        <a:solidFill>
                          <a:schemeClr val="tx1"/>
                        </a:solidFill>
                        <a:latin typeface="Cambria Math" panose="02040503050406030204" pitchFamily="18" charset="0"/>
                        <a:ea typeface="Cambria Math" panose="02040503050406030204" pitchFamily="18" charset="0"/>
                      </a:rPr>
                      <m:t>𝑦</m:t>
                    </m:r>
                    <m:r>
                      <a:rPr kumimoji="1" lang="en-US" altLang="ja-JP" sz="2000" b="0" i="1" smtClean="0">
                        <a:solidFill>
                          <a:schemeClr val="tx1"/>
                        </a:solidFill>
                        <a:latin typeface="Cambria Math" panose="02040503050406030204" pitchFamily="18" charset="0"/>
                        <a:ea typeface="Cambria Math" panose="02040503050406030204" pitchFamily="18" charset="0"/>
                      </a:rPr>
                      <m:t>=</m:t>
                    </m:r>
                    <m:r>
                      <a:rPr kumimoji="1" lang="en-US" altLang="ja-JP" sz="2000" b="0" i="1" smtClean="0">
                        <a:solidFill>
                          <a:schemeClr val="tx1"/>
                        </a:solidFill>
                        <a:latin typeface="Cambria Math" panose="02040503050406030204" pitchFamily="18" charset="0"/>
                        <a:ea typeface="Cambria Math" panose="02040503050406030204" pitchFamily="18" charset="0"/>
                      </a:rPr>
                      <m:t>1</m:t>
                    </m:r>
                    <m:r>
                      <a:rPr kumimoji="1" lang="en-US" altLang="ja-JP" sz="2000" b="0" i="1" smtClean="0">
                        <a:solidFill>
                          <a:schemeClr val="tx1"/>
                        </a:solidFill>
                        <a:latin typeface="Cambria Math" panose="02040503050406030204" pitchFamily="18" charset="0"/>
                        <a:ea typeface="Cambria Math" panose="02040503050406030204" pitchFamily="18" charset="0"/>
                      </a:rPr>
                      <m:t>, </m:t>
                    </m:r>
                    <m:r>
                      <a:rPr kumimoji="1" lang="en-US" altLang="ja-JP" sz="2000" b="1" i="1" smtClean="0">
                        <a:solidFill>
                          <a:schemeClr val="tx1"/>
                        </a:solidFill>
                        <a:latin typeface="Cambria Math" panose="02040503050406030204" pitchFamily="18" charset="0"/>
                        <a:ea typeface="Cambria Math" panose="02040503050406030204" pitchFamily="18" charset="0"/>
                      </a:rPr>
                      <m:t>𝒘</m:t>
                    </m:r>
                    <m:r>
                      <a:rPr kumimoji="1" lang="en-US" altLang="ja-JP" sz="2000" b="0" i="1" smtClean="0">
                        <a:solidFill>
                          <a:schemeClr val="tx1"/>
                        </a:solidFill>
                        <a:latin typeface="Cambria Math" panose="02040503050406030204" pitchFamily="18" charset="0"/>
                        <a:ea typeface="Cambria Math" panose="02040503050406030204" pitchFamily="18" charset="0"/>
                      </a:rPr>
                      <m:t>∈</m:t>
                    </m:r>
                    <m:sSup>
                      <m:sSupPr>
                        <m:ctrlPr>
                          <a:rPr kumimoji="1" lang="en-US" altLang="ja-JP" sz="2000" i="1">
                            <a:solidFill>
                              <a:schemeClr val="tx1"/>
                            </a:solidFill>
                            <a:latin typeface="Cambria Math" panose="02040503050406030204" pitchFamily="18" charset="0"/>
                            <a:ea typeface="Cambria Math" panose="02040503050406030204" pitchFamily="18" charset="0"/>
                          </a:rPr>
                        </m:ctrlPr>
                      </m:sSupPr>
                      <m:e>
                        <m:r>
                          <a:rPr kumimoji="1" lang="en-US" altLang="ja-JP" sz="2000" i="1">
                            <a:solidFill>
                              <a:schemeClr val="tx1"/>
                            </a:solidFill>
                            <a:latin typeface="Cambria Math" panose="02040503050406030204" pitchFamily="18" charset="0"/>
                            <a:ea typeface="Cambria Math" panose="02040503050406030204" pitchFamily="18" charset="0"/>
                          </a:rPr>
                          <m:t>ℝ</m:t>
                        </m:r>
                      </m:e>
                      <m:sup>
                        <m:r>
                          <a:rPr kumimoji="1" lang="en-US" altLang="ja-JP" sz="2000" i="1">
                            <a:solidFill>
                              <a:schemeClr val="tx1"/>
                            </a:solidFill>
                            <a:latin typeface="Cambria Math" panose="02040503050406030204" pitchFamily="18" charset="0"/>
                            <a:ea typeface="Cambria Math" panose="02040503050406030204" pitchFamily="18" charset="0"/>
                          </a:rPr>
                          <m:t>2</m:t>
                        </m:r>
                      </m:sup>
                    </m:sSup>
                    <m:r>
                      <a:rPr kumimoji="1" lang="en-US" altLang="ja-JP" sz="2000" i="1">
                        <a:solidFill>
                          <a:schemeClr val="tx1"/>
                        </a:solidFill>
                        <a:latin typeface="Cambria Math" panose="02040503050406030204" pitchFamily="18" charset="0"/>
                        <a:ea typeface="Cambria Math" panose="02040503050406030204" pitchFamily="18" charset="0"/>
                      </a:rPr>
                      <m:t>,</m:t>
                    </m:r>
                  </m:oMath>
                </a14:m>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endParaRPr kumimoji="1" lang="ja-JP" altLang="en-US" sz="2000" dirty="0">
                  <a:solidFill>
                    <a:schemeClr val="tx1"/>
                  </a:solidFill>
                  <a:latin typeface="あずきフォント" panose="02000609000000000000" pitchFamily="1" charset="-128"/>
                  <a:ea typeface="あずきフォント" panose="02000609000000000000" pitchFamily="1" charset="-128"/>
                </a:endParaRPr>
              </a:p>
            </p:txBody>
          </p:sp>
        </mc:Choice>
        <mc:Fallback xmlns="">
          <p:sp>
            <p:nvSpPr>
              <p:cNvPr id="60" name="テキスト ボックス 360">
                <a:extLst>
                  <a:ext uri="{FF2B5EF4-FFF2-40B4-BE49-F238E27FC236}">
                    <a16:creationId xmlns:a16="http://schemas.microsoft.com/office/drawing/2014/main" id="{193C88B1-158F-4B62-9988-6500A57FB065}"/>
                  </a:ext>
                </a:extLst>
              </p:cNvPr>
              <p:cNvSpPr txBox="1">
                <a:spLocks noRot="1" noChangeAspect="1" noMove="1" noResize="1" noEditPoints="1" noAdjustHandles="1" noChangeArrowheads="1" noChangeShapeType="1" noTextEdit="1"/>
              </p:cNvSpPr>
              <p:nvPr/>
            </p:nvSpPr>
            <p:spPr>
              <a:xfrm>
                <a:off x="261652" y="5934894"/>
                <a:ext cx="3989567" cy="795987"/>
              </a:xfrm>
              <a:prstGeom prst="rect">
                <a:avLst/>
              </a:prstGeom>
              <a:blipFill>
                <a:blip r:embed="rId7"/>
                <a:stretch>
                  <a:fillRect l="-1682" t="-4615" b="-769"/>
                </a:stretch>
              </a:blipFill>
              <a:ln w="9525" cmpd="sng">
                <a:noFill/>
              </a:ln>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44D1030E-7AD3-4AFC-B5E2-5E2166751E32}"/>
              </a:ext>
            </a:extLst>
          </p:cNvPr>
          <p:cNvPicPr>
            <a:picLocks noChangeAspect="1"/>
          </p:cNvPicPr>
          <p:nvPr/>
        </p:nvPicPr>
        <p:blipFill>
          <a:blip r:embed="rId8"/>
          <a:stretch>
            <a:fillRect/>
          </a:stretch>
        </p:blipFill>
        <p:spPr>
          <a:xfrm>
            <a:off x="215666" y="9359408"/>
            <a:ext cx="6459602" cy="2244527"/>
          </a:xfrm>
          <a:prstGeom prst="rect">
            <a:avLst/>
          </a:prstGeom>
        </p:spPr>
      </p:pic>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F416B0B6-E7AA-4EF0-861C-F42C27885DA0}"/>
                  </a:ext>
                </a:extLst>
              </p:cNvPr>
              <p:cNvSpPr txBox="1"/>
              <p:nvPr/>
            </p:nvSpPr>
            <p:spPr>
              <a:xfrm>
                <a:off x="865134" y="8212577"/>
                <a:ext cx="9865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rPr>
                        <m:t>𝛼</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1</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20" name="テキスト ボックス 19">
                <a:extLst>
                  <a:ext uri="{FF2B5EF4-FFF2-40B4-BE49-F238E27FC236}">
                    <a16:creationId xmlns:a16="http://schemas.microsoft.com/office/drawing/2014/main" id="{F416B0B6-E7AA-4EF0-861C-F42C27885DA0}"/>
                  </a:ext>
                </a:extLst>
              </p:cNvPr>
              <p:cNvSpPr txBox="1">
                <a:spLocks noRot="1" noChangeAspect="1" noMove="1" noResize="1" noEditPoints="1" noAdjustHandles="1" noChangeArrowheads="1" noChangeShapeType="1" noTextEdit="1"/>
              </p:cNvSpPr>
              <p:nvPr/>
            </p:nvSpPr>
            <p:spPr>
              <a:xfrm>
                <a:off x="865134" y="8212577"/>
                <a:ext cx="986552" cy="276999"/>
              </a:xfrm>
              <a:prstGeom prst="rect">
                <a:avLst/>
              </a:prstGeom>
              <a:blipFill>
                <a:blip r:embed="rId9"/>
                <a:stretch>
                  <a:fillRect l="-3086" r="-1852"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8B522B99-ACE5-46BB-8760-77528CB0C658}"/>
                  </a:ext>
                </a:extLst>
              </p:cNvPr>
              <p:cNvSpPr txBox="1"/>
              <p:nvPr/>
            </p:nvSpPr>
            <p:spPr>
              <a:xfrm>
                <a:off x="865134" y="8756436"/>
                <a:ext cx="9988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𝛽</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2</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62" name="テキスト ボックス 61">
                <a:extLst>
                  <a:ext uri="{FF2B5EF4-FFF2-40B4-BE49-F238E27FC236}">
                    <a16:creationId xmlns:a16="http://schemas.microsoft.com/office/drawing/2014/main" id="{8B522B99-ACE5-46BB-8760-77528CB0C658}"/>
                  </a:ext>
                </a:extLst>
              </p:cNvPr>
              <p:cNvSpPr txBox="1">
                <a:spLocks noRot="1" noChangeAspect="1" noMove="1" noResize="1" noEditPoints="1" noAdjustHandles="1" noChangeArrowheads="1" noChangeShapeType="1" noTextEdit="1"/>
              </p:cNvSpPr>
              <p:nvPr/>
            </p:nvSpPr>
            <p:spPr>
              <a:xfrm>
                <a:off x="865134" y="8756436"/>
                <a:ext cx="998800" cy="276999"/>
              </a:xfrm>
              <a:prstGeom prst="rect">
                <a:avLst/>
              </a:prstGeom>
              <a:blipFill>
                <a:blip r:embed="rId10"/>
                <a:stretch>
                  <a:fillRect l="-7927" t="-2174" r="-1829"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87C5925-ADE7-4718-B170-4E3CD7E9DB1C}"/>
                  </a:ext>
                </a:extLst>
              </p:cNvPr>
              <p:cNvSpPr txBox="1"/>
              <p:nvPr/>
            </p:nvSpPr>
            <p:spPr>
              <a:xfrm>
                <a:off x="2015329" y="8306456"/>
                <a:ext cx="17483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𝜇</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1</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2</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64" name="テキスト ボックス 63">
                <a:extLst>
                  <a:ext uri="{FF2B5EF4-FFF2-40B4-BE49-F238E27FC236}">
                    <a16:creationId xmlns:a16="http://schemas.microsoft.com/office/drawing/2014/main" id="{787C5925-ADE7-4718-B170-4E3CD7E9DB1C}"/>
                  </a:ext>
                </a:extLst>
              </p:cNvPr>
              <p:cNvSpPr txBox="1">
                <a:spLocks noRot="1" noChangeAspect="1" noMove="1" noResize="1" noEditPoints="1" noAdjustHandles="1" noChangeArrowheads="1" noChangeShapeType="1" noTextEdit="1"/>
              </p:cNvSpPr>
              <p:nvPr/>
            </p:nvSpPr>
            <p:spPr>
              <a:xfrm>
                <a:off x="2015329" y="8306456"/>
                <a:ext cx="1748364" cy="276999"/>
              </a:xfrm>
              <a:prstGeom prst="rect">
                <a:avLst/>
              </a:prstGeom>
              <a:blipFill>
                <a:blip r:embed="rId11"/>
                <a:stretch>
                  <a:fillRect l="-2797" r="-1399" b="-22222"/>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6D36E50B-4157-4C94-A1C3-E784C2948884}"/>
              </a:ext>
            </a:extLst>
          </p:cNvPr>
          <p:cNvSpPr/>
          <p:nvPr/>
        </p:nvSpPr>
        <p:spPr>
          <a:xfrm>
            <a:off x="1461515" y="9421811"/>
            <a:ext cx="530352" cy="530352"/>
          </a:xfrm>
          <a:prstGeom prst="ellipse">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0A9E8E8B-1DAF-4FAE-9582-F10B5F65BAEA}"/>
              </a:ext>
            </a:extLst>
          </p:cNvPr>
          <p:cNvSpPr/>
          <p:nvPr/>
        </p:nvSpPr>
        <p:spPr>
          <a:xfrm>
            <a:off x="1367516" y="10788296"/>
            <a:ext cx="530352" cy="530352"/>
          </a:xfrm>
          <a:prstGeom prst="ellipse">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2169CBE0-8C5B-4718-A91E-A02D179EC908}"/>
              </a:ext>
            </a:extLst>
          </p:cNvPr>
          <p:cNvSpPr/>
          <p:nvPr/>
        </p:nvSpPr>
        <p:spPr>
          <a:xfrm>
            <a:off x="1942560" y="10257944"/>
            <a:ext cx="530352" cy="530352"/>
          </a:xfrm>
          <a:prstGeom prst="ellipse">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4ACD73F1-56B8-442C-A9E2-CED5B6829FF0}"/>
              </a:ext>
            </a:extLst>
          </p:cNvPr>
          <p:cNvSpPr/>
          <p:nvPr/>
        </p:nvSpPr>
        <p:spPr>
          <a:xfrm>
            <a:off x="2737575" y="10282894"/>
            <a:ext cx="530352" cy="530352"/>
          </a:xfrm>
          <a:prstGeom prst="ellipse">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コネクタ: 曲線 23">
            <a:extLst>
              <a:ext uri="{FF2B5EF4-FFF2-40B4-BE49-F238E27FC236}">
                <a16:creationId xmlns:a16="http://schemas.microsoft.com/office/drawing/2014/main" id="{6145EFDE-1A52-4819-8A0A-CCBE418D3F63}"/>
              </a:ext>
            </a:extLst>
          </p:cNvPr>
          <p:cNvCxnSpPr>
            <a:cxnSpLocks/>
            <a:stCxn id="62" idx="1"/>
            <a:endCxn id="77" idx="2"/>
          </p:cNvCxnSpPr>
          <p:nvPr/>
        </p:nvCxnSpPr>
        <p:spPr>
          <a:xfrm rot="10800000" flipH="1" flipV="1">
            <a:off x="865134" y="8894936"/>
            <a:ext cx="502382" cy="2158536"/>
          </a:xfrm>
          <a:prstGeom prst="curvedConnector3">
            <a:avLst>
              <a:gd name="adj1" fmla="val -4550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コネクタ: 曲線 82">
            <a:extLst>
              <a:ext uri="{FF2B5EF4-FFF2-40B4-BE49-F238E27FC236}">
                <a16:creationId xmlns:a16="http://schemas.microsoft.com/office/drawing/2014/main" id="{FA64961D-6E90-403A-81E5-3F5104EDADA7}"/>
              </a:ext>
            </a:extLst>
          </p:cNvPr>
          <p:cNvCxnSpPr>
            <a:cxnSpLocks/>
            <a:stCxn id="64" idx="1"/>
            <a:endCxn id="80" idx="0"/>
          </p:cNvCxnSpPr>
          <p:nvPr/>
        </p:nvCxnSpPr>
        <p:spPr>
          <a:xfrm rot="10800000" flipH="1" flipV="1">
            <a:off x="2015328" y="8444956"/>
            <a:ext cx="192407" cy="1812988"/>
          </a:xfrm>
          <a:prstGeom prst="curvedConnector4">
            <a:avLst>
              <a:gd name="adj1" fmla="val -118811"/>
              <a:gd name="adj2" fmla="val 5382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コネクタ: 曲線 83">
            <a:extLst>
              <a:ext uri="{FF2B5EF4-FFF2-40B4-BE49-F238E27FC236}">
                <a16:creationId xmlns:a16="http://schemas.microsoft.com/office/drawing/2014/main" id="{EEA3A4BE-5B46-4A7F-9ABE-4E6E4BEC033C}"/>
              </a:ext>
            </a:extLst>
          </p:cNvPr>
          <p:cNvCxnSpPr>
            <a:cxnSpLocks/>
            <a:stCxn id="65" idx="1"/>
            <a:endCxn id="81" idx="7"/>
          </p:cNvCxnSpPr>
          <p:nvPr/>
        </p:nvCxnSpPr>
        <p:spPr>
          <a:xfrm rot="10800000" flipH="1" flipV="1">
            <a:off x="2489655" y="8830014"/>
            <a:ext cx="700603" cy="1530548"/>
          </a:xfrm>
          <a:prstGeom prst="curvedConnector4">
            <a:avLst>
              <a:gd name="adj1" fmla="val -32629"/>
              <a:gd name="adj2" fmla="val 51987"/>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A381A18C-5F39-4843-8FD9-EC2CC81E16D6}"/>
                  </a:ext>
                </a:extLst>
              </p:cNvPr>
              <p:cNvSpPr txBox="1"/>
              <p:nvPr/>
            </p:nvSpPr>
            <p:spPr>
              <a:xfrm>
                <a:off x="2489656" y="8691514"/>
                <a:ext cx="2104743"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𝜈</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1</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2</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oMath>
                  </m:oMathPara>
                </a14:m>
                <a:endParaRPr kumimoji="1" lang="ja-JP" altLang="en-US" dirty="0"/>
              </a:p>
            </p:txBody>
          </p:sp>
        </mc:Choice>
        <mc:Fallback xmlns="">
          <p:sp>
            <p:nvSpPr>
              <p:cNvPr id="65" name="テキスト ボックス 64">
                <a:extLst>
                  <a:ext uri="{FF2B5EF4-FFF2-40B4-BE49-F238E27FC236}">
                    <a16:creationId xmlns:a16="http://schemas.microsoft.com/office/drawing/2014/main" id="{A381A18C-5F39-4843-8FD9-EC2CC81E16D6}"/>
                  </a:ext>
                </a:extLst>
              </p:cNvPr>
              <p:cNvSpPr txBox="1">
                <a:spLocks noRot="1" noChangeAspect="1" noMove="1" noResize="1" noEditPoints="1" noAdjustHandles="1" noChangeArrowheads="1" noChangeShapeType="1" noTextEdit="1"/>
              </p:cNvSpPr>
              <p:nvPr/>
            </p:nvSpPr>
            <p:spPr>
              <a:xfrm>
                <a:off x="2489656" y="8691514"/>
                <a:ext cx="2104743" cy="276999"/>
              </a:xfrm>
              <a:prstGeom prst="rect">
                <a:avLst/>
              </a:prstGeom>
              <a:blipFill>
                <a:blip r:embed="rId12"/>
                <a:stretch>
                  <a:fillRect l="-1156" t="-2222" r="-3468" b="-35556"/>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14717CAE-86F6-48C4-8591-F2C39C0BD6F5}"/>
              </a:ext>
            </a:extLst>
          </p:cNvPr>
          <p:cNvSpPr txBox="1"/>
          <p:nvPr/>
        </p:nvSpPr>
        <p:spPr>
          <a:xfrm>
            <a:off x="4516711" y="8489576"/>
            <a:ext cx="2194560" cy="369332"/>
          </a:xfrm>
          <a:prstGeom prst="rect">
            <a:avLst/>
          </a:prstGeom>
          <a:noFill/>
        </p:spPr>
        <p:txBody>
          <a:bodyPr wrap="square" rtlCol="0">
            <a:spAutoFit/>
          </a:bodyPr>
          <a:lstStyle/>
          <a:p>
            <a:r>
              <a:rPr kumimoji="1" lang="ja-JP" altLang="en-US" dirty="0"/>
              <a:t>・・・</a:t>
            </a:r>
          </a:p>
        </p:txBody>
      </p:sp>
      <p:pic>
        <p:nvPicPr>
          <p:cNvPr id="45" name="図 44">
            <a:extLst>
              <a:ext uri="{FF2B5EF4-FFF2-40B4-BE49-F238E27FC236}">
                <a16:creationId xmlns:a16="http://schemas.microsoft.com/office/drawing/2014/main" id="{7826C7D1-07AB-4720-90BE-91A2FE854CD7}"/>
              </a:ext>
            </a:extLst>
          </p:cNvPr>
          <p:cNvPicPr>
            <a:picLocks noChangeAspect="1"/>
          </p:cNvPicPr>
          <p:nvPr/>
        </p:nvPicPr>
        <p:blipFill>
          <a:blip r:embed="rId13"/>
          <a:stretch>
            <a:fillRect/>
          </a:stretch>
        </p:blipFill>
        <p:spPr>
          <a:xfrm>
            <a:off x="7020778" y="9152518"/>
            <a:ext cx="6385399" cy="2411342"/>
          </a:xfrm>
          <a:prstGeom prst="rect">
            <a:avLst/>
          </a:prstGeom>
        </p:spPr>
      </p:pic>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86A12C66-1578-49FF-A36B-C0253855E9B4}"/>
                  </a:ext>
                </a:extLst>
              </p:cNvPr>
              <p:cNvSpPr txBox="1"/>
              <p:nvPr/>
            </p:nvSpPr>
            <p:spPr>
              <a:xfrm>
                <a:off x="13040927" y="8411061"/>
                <a:ext cx="317715" cy="594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 </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𝑙</m:t>
                              </m:r>
                            </m:e>
                          </m:acc>
                        </m:num>
                        <m:den>
                          <m:r>
                            <a:rPr kumimoji="1" lang="en-US" altLang="ja-JP" i="1">
                              <a:latin typeface="Cambria Math" panose="02040503050406030204" pitchFamily="18" charset="0"/>
                            </a:rPr>
                            <m:t>𝜕</m:t>
                          </m:r>
                          <m:r>
                            <a:rPr kumimoji="1" lang="en-US" altLang="ja-JP" i="1">
                              <a:latin typeface="Cambria Math" panose="02040503050406030204" pitchFamily="18" charset="0"/>
                            </a:rPr>
                            <m:t> </m:t>
                          </m:r>
                          <m:acc>
                            <m:accPr>
                              <m:chr m:val="̂"/>
                              <m:ctrlPr>
                                <a:rPr kumimoji="1" lang="en-US" altLang="ja-JP" i="1">
                                  <a:latin typeface="Cambria Math" panose="02040503050406030204" pitchFamily="18" charset="0"/>
                                </a:rPr>
                              </m:ctrlPr>
                            </m:accPr>
                            <m:e>
                              <m:r>
                                <a:rPr kumimoji="1" lang="en-US" altLang="ja-JP" i="1">
                                  <a:latin typeface="Cambria Math" panose="02040503050406030204" pitchFamily="18" charset="0"/>
                                </a:rPr>
                                <m:t>𝑙</m:t>
                              </m:r>
                            </m:e>
                          </m:acc>
                        </m:den>
                      </m:f>
                    </m:oMath>
                  </m:oMathPara>
                </a14:m>
                <a:endParaRPr kumimoji="1" lang="ja-JP" altLang="en-US" dirty="0"/>
              </a:p>
            </p:txBody>
          </p:sp>
        </mc:Choice>
        <mc:Fallback xmlns="">
          <p:sp>
            <p:nvSpPr>
              <p:cNvPr id="91" name="テキスト ボックス 90">
                <a:extLst>
                  <a:ext uri="{FF2B5EF4-FFF2-40B4-BE49-F238E27FC236}">
                    <a16:creationId xmlns:a16="http://schemas.microsoft.com/office/drawing/2014/main" id="{86A12C66-1578-49FF-A36B-C0253855E9B4}"/>
                  </a:ext>
                </a:extLst>
              </p:cNvPr>
              <p:cNvSpPr txBox="1">
                <a:spLocks noRot="1" noChangeAspect="1" noMove="1" noResize="1" noEditPoints="1" noAdjustHandles="1" noChangeArrowheads="1" noChangeShapeType="1" noTextEdit="1"/>
              </p:cNvSpPr>
              <p:nvPr/>
            </p:nvSpPr>
            <p:spPr>
              <a:xfrm>
                <a:off x="13040927" y="8411061"/>
                <a:ext cx="317715" cy="594906"/>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FC620520-E827-4BFB-B90E-B9A5E7BAB59D}"/>
                  </a:ext>
                </a:extLst>
              </p:cNvPr>
              <p:cNvSpPr txBox="1"/>
              <p:nvPr/>
            </p:nvSpPr>
            <p:spPr>
              <a:xfrm>
                <a:off x="11112744" y="8448412"/>
                <a:ext cx="1642373" cy="466281"/>
              </a:xfrm>
              <a:prstGeom prst="rect">
                <a:avLst/>
              </a:prstGeom>
              <a:noFill/>
            </p:spPr>
            <p:txBody>
              <a:bodyPr wrap="none" lIns="0" tIns="0" rIns="0" bIns="0" rtlCol="0">
                <a:spAutoFit/>
              </a:bodyPr>
              <a:lstStyle/>
              <a:p>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 </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𝑙</m:t>
                            </m:r>
                          </m:e>
                        </m:acc>
                      </m:num>
                      <m:den>
                        <m:r>
                          <a:rPr kumimoji="1" lang="en-US" altLang="ja-JP" b="0" i="1" smtClean="0">
                            <a:latin typeface="Cambria Math" panose="02040503050406030204" pitchFamily="18" charset="0"/>
                          </a:rPr>
                          <m:t>𝜕𝜙</m:t>
                        </m:r>
                      </m:den>
                    </m:f>
                    <m:r>
                      <a:rPr kumimoji="1" lang="en-US" altLang="ja-JP" b="0" i="1" smtClean="0">
                        <a:latin typeface="Cambria Math" panose="02040503050406030204" pitchFamily="18" charset="0"/>
                      </a:rPr>
                      <m:t>=</m:t>
                    </m:r>
                    <m:f>
                      <m:fPr>
                        <m:ctrlPr>
                          <a:rPr kumimoji="1" lang="en-US" altLang="ja-JP" i="1">
                            <a:latin typeface="Cambria Math" panose="02040503050406030204" pitchFamily="18" charset="0"/>
                          </a:rPr>
                        </m:ctrlPr>
                      </m:fPr>
                      <m:num>
                        <m:r>
                          <a:rPr kumimoji="1" lang="en-US" altLang="ja-JP" i="1">
                            <a:latin typeface="Cambria Math" panose="02040503050406030204" pitchFamily="18" charset="0"/>
                          </a:rPr>
                          <m:t>𝜕</m:t>
                        </m:r>
                        <m:r>
                          <a:rPr kumimoji="1" lang="en-US" altLang="ja-JP" i="1">
                            <a:latin typeface="Cambria Math" panose="02040503050406030204" pitchFamily="18" charset="0"/>
                          </a:rPr>
                          <m:t> </m:t>
                        </m:r>
                      </m:num>
                      <m:den>
                        <m:r>
                          <a:rPr kumimoji="1" lang="en-US" altLang="ja-JP" i="1">
                            <a:latin typeface="Cambria Math" panose="02040503050406030204" pitchFamily="18" charset="0"/>
                          </a:rPr>
                          <m:t>𝜕𝜙</m:t>
                        </m:r>
                      </m:den>
                    </m:f>
                    <m:r>
                      <a:rPr kumimoji="1" lang="en-US" altLang="ja-JP" i="1">
                        <a:latin typeface="Cambria Math" panose="02040503050406030204" pitchFamily="18" charset="0"/>
                      </a:rPr>
                      <m:t>(−</m:t>
                    </m:r>
                    <m:r>
                      <a:rPr kumimoji="1" lang="en-US" altLang="ja-JP" i="1">
                        <a:latin typeface="Cambria Math" panose="02040503050406030204" pitchFamily="18" charset="0"/>
                      </a:rPr>
                      <m:t>𝜙</m:t>
                    </m:r>
                    <m:r>
                      <a:rPr kumimoji="1" lang="en-US" altLang="ja-JP" i="1">
                        <a:latin typeface="Cambria Math" panose="02040503050406030204" pitchFamily="18" charset="0"/>
                      </a:rPr>
                      <m:t>)</m:t>
                    </m:r>
                  </m:oMath>
                </a14:m>
                <a:r>
                  <a:rPr kumimoji="1" lang="en-US" altLang="ja-JP" dirty="0"/>
                  <a:t>=-1</a:t>
                </a:r>
                <a:endParaRPr kumimoji="1" lang="ja-JP" altLang="en-US" dirty="0"/>
              </a:p>
            </p:txBody>
          </p:sp>
        </mc:Choice>
        <mc:Fallback xmlns="">
          <p:sp>
            <p:nvSpPr>
              <p:cNvPr id="93" name="テキスト ボックス 92">
                <a:extLst>
                  <a:ext uri="{FF2B5EF4-FFF2-40B4-BE49-F238E27FC236}">
                    <a16:creationId xmlns:a16="http://schemas.microsoft.com/office/drawing/2014/main" id="{FC620520-E827-4BFB-B90E-B9A5E7BAB59D}"/>
                  </a:ext>
                </a:extLst>
              </p:cNvPr>
              <p:cNvSpPr txBox="1">
                <a:spLocks noRot="1" noChangeAspect="1" noMove="1" noResize="1" noEditPoints="1" noAdjustHandles="1" noChangeArrowheads="1" noChangeShapeType="1" noTextEdit="1"/>
              </p:cNvSpPr>
              <p:nvPr/>
            </p:nvSpPr>
            <p:spPr>
              <a:xfrm>
                <a:off x="11112744" y="8448412"/>
                <a:ext cx="1642373" cy="466281"/>
              </a:xfrm>
              <a:prstGeom prst="rect">
                <a:avLst/>
              </a:prstGeom>
              <a:blipFill>
                <a:blip r:embed="rId15"/>
                <a:stretch>
                  <a:fillRect l="-372" r="-8178" b="-10526"/>
                </a:stretch>
              </a:blipFill>
            </p:spPr>
            <p:txBody>
              <a:bodyPr/>
              <a:lstStyle/>
              <a:p>
                <a:r>
                  <a:rPr lang="ja-JP" altLang="en-US">
                    <a:noFill/>
                  </a:rPr>
                  <a:t> </a:t>
                </a:r>
              </a:p>
            </p:txBody>
          </p:sp>
        </mc:Fallback>
      </mc:AlternateContent>
      <p:sp>
        <p:nvSpPr>
          <p:cNvPr id="100" name="楕円 99">
            <a:extLst>
              <a:ext uri="{FF2B5EF4-FFF2-40B4-BE49-F238E27FC236}">
                <a16:creationId xmlns:a16="http://schemas.microsoft.com/office/drawing/2014/main" id="{379D555B-98A0-4E69-A63C-A9126D7CCBE8}"/>
              </a:ext>
            </a:extLst>
          </p:cNvPr>
          <p:cNvSpPr/>
          <p:nvPr/>
        </p:nvSpPr>
        <p:spPr>
          <a:xfrm>
            <a:off x="12736740" y="10093013"/>
            <a:ext cx="530352" cy="530352"/>
          </a:xfrm>
          <a:prstGeom prst="ellipse">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id="{6D2A2E89-B328-48F1-993F-7C27CFB4C9DE}"/>
              </a:ext>
            </a:extLst>
          </p:cNvPr>
          <p:cNvSpPr/>
          <p:nvPr/>
        </p:nvSpPr>
        <p:spPr>
          <a:xfrm>
            <a:off x="12067303" y="10093013"/>
            <a:ext cx="530352" cy="530352"/>
          </a:xfrm>
          <a:prstGeom prst="ellipse">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59438AD2-F1F2-4BEB-8882-20E63343949E}"/>
                  </a:ext>
                </a:extLst>
              </p:cNvPr>
              <p:cNvSpPr txBox="1"/>
              <p:nvPr/>
            </p:nvSpPr>
            <p:spPr>
              <a:xfrm>
                <a:off x="7085264" y="8372363"/>
                <a:ext cx="3651128" cy="61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 </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𝑙</m:t>
                              </m:r>
                            </m:e>
                          </m:acc>
                        </m:num>
                        <m:den>
                          <m:r>
                            <a:rPr kumimoji="1" lang="en-US" altLang="ja-JP" b="0" i="1" smtClean="0">
                              <a:latin typeface="Cambria Math" panose="02040503050406030204" pitchFamily="18" charset="0"/>
                            </a:rPr>
                            <m:t>𝜕</m:t>
                          </m:r>
                          <m:r>
                            <a:rPr kumimoji="1" lang="ja-JP" altLang="en-US" b="0" i="1" smtClean="0">
                              <a:latin typeface="Cambria Math" panose="02040503050406030204" pitchFamily="18" charset="0"/>
                            </a:rPr>
                            <m:t>𝜌</m:t>
                          </m:r>
                        </m:den>
                      </m:f>
                      <m:r>
                        <a:rPr kumimoji="1" lang="en-US" altLang="ja-JP" b="0" i="1" smtClean="0">
                          <a:latin typeface="Cambria Math" panose="02040503050406030204" pitchFamily="18" charset="0"/>
                        </a:rPr>
                        <m:t>=</m:t>
                      </m:r>
                      <m:f>
                        <m:fPr>
                          <m:ctrlPr>
                            <a:rPr kumimoji="1" lang="en-US" altLang="ja-JP" i="1">
                              <a:latin typeface="Cambria Math" panose="02040503050406030204" pitchFamily="18" charset="0"/>
                            </a:rPr>
                          </m:ctrlPr>
                        </m:fPr>
                        <m:num>
                          <m:r>
                            <a:rPr kumimoji="1" lang="en-US" altLang="ja-JP" i="1">
                              <a:latin typeface="Cambria Math" panose="02040503050406030204" pitchFamily="18" charset="0"/>
                            </a:rPr>
                            <m:t>𝜕𝜙</m:t>
                          </m:r>
                        </m:num>
                        <m:den>
                          <m:r>
                            <a:rPr kumimoji="1" lang="en-US" altLang="ja-JP" i="1">
                              <a:latin typeface="Cambria Math" panose="02040503050406030204" pitchFamily="18" charset="0"/>
                            </a:rPr>
                            <m:t>𝜕</m:t>
                          </m:r>
                          <m:r>
                            <a:rPr kumimoji="1" lang="ja-JP" altLang="en-US" i="1">
                              <a:latin typeface="Cambria Math" panose="02040503050406030204" pitchFamily="18" charset="0"/>
                            </a:rPr>
                            <m:t>𝜌</m:t>
                          </m:r>
                        </m:den>
                      </m:f>
                      <m:f>
                        <m:fPr>
                          <m:ctrlPr>
                            <a:rPr kumimoji="1" lang="en-US" altLang="ja-JP" i="1">
                              <a:latin typeface="Cambria Math" panose="02040503050406030204" pitchFamily="18" charset="0"/>
                            </a:rPr>
                          </m:ctrlPr>
                        </m:fPr>
                        <m:num>
                          <m:r>
                            <a:rPr kumimoji="1" lang="en-US" altLang="ja-JP" i="1">
                              <a:latin typeface="Cambria Math" panose="02040503050406030204" pitchFamily="18" charset="0"/>
                            </a:rPr>
                            <m:t>𝜕</m:t>
                          </m:r>
                          <m:r>
                            <a:rPr kumimoji="1" lang="en-US" altLang="ja-JP" i="1">
                              <a:latin typeface="Cambria Math" panose="02040503050406030204" pitchFamily="18" charset="0"/>
                            </a:rPr>
                            <m:t>𝑙</m:t>
                          </m:r>
                        </m:num>
                        <m:den>
                          <m:r>
                            <a:rPr kumimoji="1" lang="en-US" altLang="ja-JP" b="0" i="1" smtClean="0">
                              <a:latin typeface="Cambria Math" panose="02040503050406030204" pitchFamily="18" charset="0"/>
                            </a:rPr>
                            <m:t>𝜕𝜙</m:t>
                          </m:r>
                        </m:den>
                      </m:f>
                      <m:r>
                        <a:rPr kumimoji="1" lang="en-US" altLang="ja-JP" b="0" i="1" smtClean="0">
                          <a:latin typeface="Cambria Math" panose="02040503050406030204" pitchFamily="18" charset="0"/>
                        </a:rPr>
                        <m:t>=</m:t>
                      </m:r>
                      <m:f>
                        <m:fPr>
                          <m:ctrlPr>
                            <a:rPr kumimoji="1" lang="en-US" altLang="ja-JP" i="1">
                              <a:latin typeface="Cambria Math" panose="02040503050406030204" pitchFamily="18" charset="0"/>
                            </a:rPr>
                          </m:ctrlPr>
                        </m:fPr>
                        <m:num>
                          <m:r>
                            <a:rPr kumimoji="1" lang="en-US" altLang="ja-JP" i="1">
                              <a:latin typeface="Cambria Math" panose="02040503050406030204" pitchFamily="18" charset="0"/>
                            </a:rPr>
                            <m:t>𝜕</m:t>
                          </m:r>
                        </m:num>
                        <m:den>
                          <m:r>
                            <a:rPr kumimoji="1" lang="en-US" altLang="ja-JP" i="1">
                              <a:latin typeface="Cambria Math" panose="02040503050406030204" pitchFamily="18" charset="0"/>
                            </a:rPr>
                            <m:t>𝜕</m:t>
                          </m:r>
                          <m:r>
                            <a:rPr kumimoji="1" lang="ja-JP" altLang="en-US" i="1">
                              <a:latin typeface="Cambria Math" panose="02040503050406030204" pitchFamily="18" charset="0"/>
                            </a:rPr>
                            <m:t>𝜌</m:t>
                          </m:r>
                        </m:den>
                      </m:f>
                      <m:d>
                        <m:dPr>
                          <m:ctrlPr>
                            <a:rPr kumimoji="1" lang="en-US" altLang="ja-JP" b="0" i="1" smtClean="0">
                              <a:latin typeface="Cambria Math" panose="02040503050406030204" pitchFamily="18" charset="0"/>
                            </a:rPr>
                          </m:ctrlPr>
                        </m:dPr>
                        <m:e>
                          <m:r>
                            <m:rPr>
                              <m:sty m:val="p"/>
                            </m:rPr>
                            <a:rPr kumimoji="1" lang="en-US" altLang="ja-JP" b="0" i="1" smtClean="0">
                              <a:latin typeface="Cambria Math" panose="02040503050406030204" pitchFamily="18" charset="0"/>
                            </a:rPr>
                            <m:t>log</m:t>
                          </m:r>
                          <m:r>
                            <a:rPr kumimoji="1" lang="en-US" altLang="ja-JP" b="0" i="1" smtClean="0">
                              <a:latin typeface="Cambria Math" panose="02040503050406030204" pitchFamily="18" charset="0"/>
                            </a:rPr>
                            <m:t> </m:t>
                          </m:r>
                          <m:r>
                            <a:rPr kumimoji="1" lang="ja-JP" altLang="en-US" i="1">
                              <a:latin typeface="Cambria Math" panose="02040503050406030204" pitchFamily="18" charset="0"/>
                            </a:rPr>
                            <m:t>𝜌</m:t>
                          </m:r>
                        </m:e>
                      </m:d>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ja-JP" altLang="en-US" i="1">
                              <a:latin typeface="Cambria Math" panose="02040503050406030204" pitchFamily="18" charset="0"/>
                            </a:rPr>
                            <m:t>𝜌</m:t>
                          </m:r>
                        </m:den>
                      </m:f>
                    </m:oMath>
                  </m:oMathPara>
                </a14:m>
                <a:endParaRPr kumimoji="1" lang="ja-JP" altLang="en-US" dirty="0"/>
              </a:p>
            </p:txBody>
          </p:sp>
        </mc:Choice>
        <mc:Fallback xmlns="">
          <p:sp>
            <p:nvSpPr>
              <p:cNvPr id="102" name="テキスト ボックス 101">
                <a:extLst>
                  <a:ext uri="{FF2B5EF4-FFF2-40B4-BE49-F238E27FC236}">
                    <a16:creationId xmlns:a16="http://schemas.microsoft.com/office/drawing/2014/main" id="{59438AD2-F1F2-4BEB-8882-20E63343949E}"/>
                  </a:ext>
                </a:extLst>
              </p:cNvPr>
              <p:cNvSpPr txBox="1">
                <a:spLocks noRot="1" noChangeAspect="1" noMove="1" noResize="1" noEditPoints="1" noAdjustHandles="1" noChangeArrowheads="1" noChangeShapeType="1" noTextEdit="1"/>
              </p:cNvSpPr>
              <p:nvPr/>
            </p:nvSpPr>
            <p:spPr>
              <a:xfrm>
                <a:off x="7085264" y="8372363"/>
                <a:ext cx="3651128" cy="618439"/>
              </a:xfrm>
              <a:prstGeom prst="rect">
                <a:avLst/>
              </a:prstGeom>
              <a:blipFill>
                <a:blip r:embed="rId16"/>
                <a:stretch>
                  <a:fillRect/>
                </a:stretch>
              </a:blipFill>
            </p:spPr>
            <p:txBody>
              <a:bodyPr/>
              <a:lstStyle/>
              <a:p>
                <a:r>
                  <a:rPr lang="ja-JP" altLang="en-US">
                    <a:noFill/>
                  </a:rPr>
                  <a:t> </a:t>
                </a:r>
              </a:p>
            </p:txBody>
          </p:sp>
        </mc:Fallback>
      </mc:AlternateContent>
      <p:sp>
        <p:nvSpPr>
          <p:cNvPr id="103" name="楕円 102">
            <a:extLst>
              <a:ext uri="{FF2B5EF4-FFF2-40B4-BE49-F238E27FC236}">
                <a16:creationId xmlns:a16="http://schemas.microsoft.com/office/drawing/2014/main" id="{CA5FBA99-A4D3-42DD-B825-C18524ECADD8}"/>
              </a:ext>
            </a:extLst>
          </p:cNvPr>
          <p:cNvSpPr/>
          <p:nvPr/>
        </p:nvSpPr>
        <p:spPr>
          <a:xfrm>
            <a:off x="11392132" y="10093013"/>
            <a:ext cx="530352" cy="530352"/>
          </a:xfrm>
          <a:prstGeom prst="ellipse">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コネクタ: 曲線 105">
            <a:extLst>
              <a:ext uri="{FF2B5EF4-FFF2-40B4-BE49-F238E27FC236}">
                <a16:creationId xmlns:a16="http://schemas.microsoft.com/office/drawing/2014/main" id="{B2EEF972-74DB-4871-8586-3C7C5C41C591}"/>
              </a:ext>
            </a:extLst>
          </p:cNvPr>
          <p:cNvCxnSpPr>
            <a:cxnSpLocks/>
            <a:stCxn id="93" idx="1"/>
            <a:endCxn id="101" idx="0"/>
          </p:cNvCxnSpPr>
          <p:nvPr/>
        </p:nvCxnSpPr>
        <p:spPr>
          <a:xfrm rot="10800000" flipH="1" flipV="1">
            <a:off x="11112743" y="8681553"/>
            <a:ext cx="1219735" cy="1411460"/>
          </a:xfrm>
          <a:prstGeom prst="curvedConnector4">
            <a:avLst>
              <a:gd name="adj1" fmla="val -18742"/>
              <a:gd name="adj2" fmla="val 58259"/>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コネクタ: 曲線 108">
            <a:extLst>
              <a:ext uri="{FF2B5EF4-FFF2-40B4-BE49-F238E27FC236}">
                <a16:creationId xmlns:a16="http://schemas.microsoft.com/office/drawing/2014/main" id="{30795870-9C30-4505-AD8A-22FB2E813305}"/>
              </a:ext>
            </a:extLst>
          </p:cNvPr>
          <p:cNvCxnSpPr>
            <a:cxnSpLocks/>
            <a:stCxn id="102" idx="1"/>
            <a:endCxn id="103" idx="0"/>
          </p:cNvCxnSpPr>
          <p:nvPr/>
        </p:nvCxnSpPr>
        <p:spPr>
          <a:xfrm rot="10800000" flipH="1" flipV="1">
            <a:off x="7085264" y="8681583"/>
            <a:ext cx="4572044" cy="1411430"/>
          </a:xfrm>
          <a:prstGeom prst="curvedConnector4">
            <a:avLst>
              <a:gd name="adj1" fmla="val -5000"/>
              <a:gd name="adj2" fmla="val 60954"/>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コネクタ: 曲線 116">
            <a:extLst>
              <a:ext uri="{FF2B5EF4-FFF2-40B4-BE49-F238E27FC236}">
                <a16:creationId xmlns:a16="http://schemas.microsoft.com/office/drawing/2014/main" id="{F2345487-CAB3-4496-B63D-415314A139A0}"/>
              </a:ext>
            </a:extLst>
          </p:cNvPr>
          <p:cNvCxnSpPr>
            <a:cxnSpLocks/>
            <a:stCxn id="20" idx="1"/>
            <a:endCxn id="21" idx="2"/>
          </p:cNvCxnSpPr>
          <p:nvPr/>
        </p:nvCxnSpPr>
        <p:spPr>
          <a:xfrm rot="10800000" flipH="1" flipV="1">
            <a:off x="865133" y="8351077"/>
            <a:ext cx="596381" cy="1335910"/>
          </a:xfrm>
          <a:prstGeom prst="curvedConnector3">
            <a:avLst>
              <a:gd name="adj1" fmla="val -38331"/>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テキスト ボックス 360">
                <a:extLst>
                  <a:ext uri="{FF2B5EF4-FFF2-40B4-BE49-F238E27FC236}">
                    <a16:creationId xmlns:a16="http://schemas.microsoft.com/office/drawing/2014/main" id="{FB699B7C-9314-4AD2-9BEA-CAE34BB97C48}"/>
                  </a:ext>
                </a:extLst>
              </p:cNvPr>
              <p:cNvSpPr txBox="1"/>
              <p:nvPr/>
            </p:nvSpPr>
            <p:spPr>
              <a:xfrm>
                <a:off x="301661" y="7416590"/>
                <a:ext cx="6542639" cy="795987"/>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solidFill>
                      <a:schemeClr val="tx1"/>
                    </a:solidFill>
                    <a:latin typeface="あずきフォント" panose="02000609000000000000" pitchFamily="1" charset="-128"/>
                    <a:ea typeface="あずきフォント" panose="02000609000000000000" pitchFamily="1" charset="-128"/>
                  </a:rPr>
                  <a:t>変数</a:t>
                </a:r>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14:m>
                  <m:oMath xmlns:m="http://schemas.openxmlformats.org/officeDocument/2006/math">
                    <m:sSub>
                      <m:sSubPr>
                        <m:ctrlPr>
                          <a:rPr kumimoji="1" lang="en-US" altLang="ja-JP" sz="2000" b="0" i="1" smtClean="0">
                            <a:solidFill>
                              <a:schemeClr val="tx1"/>
                            </a:solidFill>
                            <a:latin typeface="Cambria Math" panose="02040503050406030204" pitchFamily="18" charset="0"/>
                            <a:ea typeface="あずきフォント" panose="02000609000000000000" pitchFamily="1" charset="-128"/>
                          </a:rPr>
                        </m:ctrlPr>
                      </m:sSubPr>
                      <m:e>
                        <m:r>
                          <m:rPr>
                            <m:sty m:val="p"/>
                          </m:rPr>
                          <a:rPr kumimoji="1" lang="en-US" altLang="ja-JP" sz="2000">
                            <a:solidFill>
                              <a:schemeClr val="tx1"/>
                            </a:solidFill>
                            <a:latin typeface="Cambria Math" panose="02040503050406030204" pitchFamily="18" charset="0"/>
                            <a:ea typeface="あずきフォント" panose="02000609000000000000" pitchFamily="1" charset="-128"/>
                          </a:rPr>
                          <m:t>x</m:t>
                        </m:r>
                      </m:e>
                      <m:sub>
                        <m:r>
                          <a:rPr kumimoji="1" lang="en-US" altLang="ja-JP" sz="2000" b="0" i="0" smtClean="0">
                            <a:solidFill>
                              <a:schemeClr val="tx1"/>
                            </a:solidFill>
                            <a:latin typeface="Cambria Math" panose="02040503050406030204" pitchFamily="18" charset="0"/>
                            <a:ea typeface="あずきフォント" panose="02000609000000000000" pitchFamily="1" charset="-128"/>
                          </a:rPr>
                          <m:t>1</m:t>
                        </m:r>
                      </m:sub>
                    </m:sSub>
                    <m:r>
                      <a:rPr kumimoji="1" lang="en-US" altLang="ja-JP" sz="2000" b="0" i="0" smtClean="0">
                        <a:solidFill>
                          <a:schemeClr val="tx1"/>
                        </a:solidFill>
                        <a:latin typeface="Cambria Math" panose="02040503050406030204" pitchFamily="18" charset="0"/>
                        <a:ea typeface="あずきフォント" panose="02000609000000000000" pitchFamily="1" charset="-128"/>
                      </a:rPr>
                      <m:t>,</m:t>
                    </m:r>
                    <m:sSub>
                      <m:sSubPr>
                        <m:ctrlPr>
                          <a:rPr kumimoji="1" lang="en-US" altLang="ja-JP" sz="2000" b="0"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000" b="0" i="1" smtClean="0">
                            <a:solidFill>
                              <a:schemeClr val="tx1"/>
                            </a:solidFill>
                            <a:latin typeface="Cambria Math" panose="02040503050406030204" pitchFamily="18" charset="0"/>
                            <a:ea typeface="あずきフォント" panose="02000609000000000000" pitchFamily="1" charset="-128"/>
                          </a:rPr>
                          <m:t>𝑥</m:t>
                        </m:r>
                      </m:e>
                      <m:sub>
                        <m:r>
                          <a:rPr kumimoji="1" lang="en-US" altLang="ja-JP" sz="2000" b="0" i="1" smtClean="0">
                            <a:solidFill>
                              <a:schemeClr val="tx1"/>
                            </a:solidFill>
                            <a:latin typeface="Cambria Math" panose="02040503050406030204" pitchFamily="18" charset="0"/>
                            <a:ea typeface="あずきフォント" panose="02000609000000000000" pitchFamily="1" charset="-128"/>
                          </a:rPr>
                          <m:t>2</m:t>
                        </m:r>
                      </m:sub>
                    </m:sSub>
                    <m:r>
                      <a:rPr kumimoji="1" lang="en-US" altLang="ja-JP" sz="2000" b="0" i="1" smtClean="0">
                        <a:solidFill>
                          <a:schemeClr val="tx1"/>
                        </a:solidFill>
                        <a:latin typeface="Cambria Math" panose="02040503050406030204" pitchFamily="18" charset="0"/>
                        <a:ea typeface="あずきフォント" panose="02000609000000000000" pitchFamily="1" charset="-128"/>
                      </a:rPr>
                      <m:t>,</m:t>
                    </m:r>
                    <m:sSub>
                      <m:sSubPr>
                        <m:ctrlPr>
                          <a:rPr kumimoji="1" lang="en-US" altLang="ja-JP" sz="2000" b="0"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000" b="0" i="1" smtClean="0">
                            <a:solidFill>
                              <a:schemeClr val="tx1"/>
                            </a:solidFill>
                            <a:latin typeface="Cambria Math" panose="02040503050406030204" pitchFamily="18" charset="0"/>
                            <a:ea typeface="あずきフォント" panose="02000609000000000000" pitchFamily="1" charset="-128"/>
                          </a:rPr>
                          <m:t>𝑤</m:t>
                        </m:r>
                      </m:e>
                      <m:sub>
                        <m:r>
                          <a:rPr kumimoji="1" lang="en-US" altLang="ja-JP" sz="2000" b="0" i="1" smtClean="0">
                            <a:solidFill>
                              <a:schemeClr val="tx1"/>
                            </a:solidFill>
                            <a:latin typeface="Cambria Math" panose="02040503050406030204" pitchFamily="18" charset="0"/>
                            <a:ea typeface="あずきフォント" panose="02000609000000000000" pitchFamily="1" charset="-128"/>
                          </a:rPr>
                          <m:t>1</m:t>
                        </m:r>
                      </m:sub>
                    </m:sSub>
                    <m:r>
                      <a:rPr kumimoji="1" lang="en-US" altLang="ja-JP" sz="2000" b="0" i="1" smtClean="0">
                        <a:solidFill>
                          <a:schemeClr val="tx1"/>
                        </a:solidFill>
                        <a:latin typeface="Cambria Math" panose="02040503050406030204" pitchFamily="18" charset="0"/>
                        <a:ea typeface="あずきフォント" panose="02000609000000000000" pitchFamily="1" charset="-128"/>
                      </a:rPr>
                      <m:t>, </m:t>
                    </m:r>
                    <m:sSub>
                      <m:sSubPr>
                        <m:ctrlPr>
                          <a:rPr kumimoji="1" lang="en-US" altLang="ja-JP" sz="2000" b="0"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000" b="0" i="1" smtClean="0">
                            <a:solidFill>
                              <a:schemeClr val="tx1"/>
                            </a:solidFill>
                            <a:latin typeface="Cambria Math" panose="02040503050406030204" pitchFamily="18" charset="0"/>
                            <a:ea typeface="あずきフォント" panose="02000609000000000000" pitchFamily="1" charset="-128"/>
                          </a:rPr>
                          <m:t>𝑤</m:t>
                        </m:r>
                      </m:e>
                      <m:sub>
                        <m:r>
                          <a:rPr kumimoji="1" lang="en-US" altLang="ja-JP" sz="2000" b="0" i="1" smtClean="0">
                            <a:solidFill>
                              <a:schemeClr val="tx1"/>
                            </a:solidFill>
                            <a:latin typeface="Cambria Math" panose="02040503050406030204" pitchFamily="18" charset="0"/>
                            <a:ea typeface="あずきフォント" panose="02000609000000000000" pitchFamily="1" charset="-128"/>
                          </a:rPr>
                          <m:t>2</m:t>
                        </m:r>
                      </m:sub>
                    </m:sSub>
                  </m:oMath>
                </a14:m>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r>
                  <a:rPr kumimoji="1" lang="ja-JP" altLang="en-US" sz="2000" dirty="0">
                    <a:solidFill>
                      <a:schemeClr val="tx1"/>
                    </a:solidFill>
                    <a:latin typeface="あずきフォント" panose="02000609000000000000" pitchFamily="1" charset="-128"/>
                    <a:ea typeface="あずきフォント" panose="02000609000000000000" pitchFamily="1" charset="-128"/>
                  </a:rPr>
                  <a:t>を演算ノードに接続して計算、計算結果を次の演算ノードに接続して計算、を繰り返す。</a:t>
                </a:r>
              </a:p>
            </p:txBody>
          </p:sp>
        </mc:Choice>
        <mc:Fallback xmlns="">
          <p:sp>
            <p:nvSpPr>
              <p:cNvPr id="130" name="テキスト ボックス 360">
                <a:extLst>
                  <a:ext uri="{FF2B5EF4-FFF2-40B4-BE49-F238E27FC236}">
                    <a16:creationId xmlns:a16="http://schemas.microsoft.com/office/drawing/2014/main" id="{FB699B7C-9314-4AD2-9BEA-CAE34BB97C48}"/>
                  </a:ext>
                </a:extLst>
              </p:cNvPr>
              <p:cNvSpPr txBox="1">
                <a:spLocks noRot="1" noChangeAspect="1" noMove="1" noResize="1" noEditPoints="1" noAdjustHandles="1" noChangeArrowheads="1" noChangeShapeType="1" noTextEdit="1"/>
              </p:cNvSpPr>
              <p:nvPr/>
            </p:nvSpPr>
            <p:spPr>
              <a:xfrm>
                <a:off x="301661" y="7416590"/>
                <a:ext cx="6542639" cy="795987"/>
              </a:xfrm>
              <a:prstGeom prst="rect">
                <a:avLst/>
              </a:prstGeom>
              <a:blipFill>
                <a:blip r:embed="rId17"/>
                <a:stretch>
                  <a:fillRect l="-931" t="-6154" b="-2308"/>
                </a:stretch>
              </a:blipFill>
              <a:ln w="9525" cmpd="sng">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360">
                <a:extLst>
                  <a:ext uri="{FF2B5EF4-FFF2-40B4-BE49-F238E27FC236}">
                    <a16:creationId xmlns:a16="http://schemas.microsoft.com/office/drawing/2014/main" id="{D0800974-1B33-4D37-89A0-7FCD47F8D6AB}"/>
                  </a:ext>
                </a:extLst>
              </p:cNvPr>
              <p:cNvSpPr txBox="1"/>
              <p:nvPr/>
            </p:nvSpPr>
            <p:spPr>
              <a:xfrm>
                <a:off x="6914381" y="7416590"/>
                <a:ext cx="6542639" cy="795987"/>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solidFill>
                      <a:schemeClr val="tx1"/>
                    </a:solidFill>
                    <a:latin typeface="あずきフォント" panose="02000609000000000000" pitchFamily="1" charset="-128"/>
                    <a:ea typeface="あずきフォント" panose="02000609000000000000" pitchFamily="1" charset="-128"/>
                  </a:rPr>
                  <a:t>最終演算結果</a:t>
                </a:r>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14:m>
                  <m:oMath xmlns:m="http://schemas.openxmlformats.org/officeDocument/2006/math">
                    <m:acc>
                      <m:accPr>
                        <m:chr m:val="̂"/>
                        <m:ctrlPr>
                          <a:rPr kumimoji="1" lang="en-US" altLang="ja-JP" sz="2000" i="1">
                            <a:latin typeface="Cambria Math" panose="02040503050406030204" pitchFamily="18" charset="0"/>
                          </a:rPr>
                        </m:ctrlPr>
                      </m:accPr>
                      <m:e>
                        <m:r>
                          <a:rPr kumimoji="1" lang="en-US" altLang="ja-JP" sz="2000" i="1">
                            <a:latin typeface="Cambria Math" panose="02040503050406030204" pitchFamily="18" charset="0"/>
                          </a:rPr>
                          <m:t>𝑙</m:t>
                        </m:r>
                      </m:e>
                    </m:acc>
                  </m:oMath>
                </a14:m>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r>
                  <a:rPr kumimoji="1" lang="ja-JP" altLang="en-US" sz="2000" dirty="0">
                    <a:solidFill>
                      <a:schemeClr val="tx1"/>
                    </a:solidFill>
                    <a:latin typeface="あずきフォント" panose="02000609000000000000" pitchFamily="1" charset="-128"/>
                    <a:ea typeface="あずきフォント" panose="02000609000000000000" pitchFamily="1" charset="-128"/>
                  </a:rPr>
                  <a:t>から、ノードの左側で右側を偏微分する計算を繰り返す。偏微分の計算結果は再利用する。</a:t>
                </a:r>
              </a:p>
            </p:txBody>
          </p:sp>
        </mc:Choice>
        <mc:Fallback xmlns="">
          <p:sp>
            <p:nvSpPr>
              <p:cNvPr id="133" name="テキスト ボックス 360">
                <a:extLst>
                  <a:ext uri="{FF2B5EF4-FFF2-40B4-BE49-F238E27FC236}">
                    <a16:creationId xmlns:a16="http://schemas.microsoft.com/office/drawing/2014/main" id="{D0800974-1B33-4D37-89A0-7FCD47F8D6AB}"/>
                  </a:ext>
                </a:extLst>
              </p:cNvPr>
              <p:cNvSpPr txBox="1">
                <a:spLocks noRot="1" noChangeAspect="1" noMove="1" noResize="1" noEditPoints="1" noAdjustHandles="1" noChangeArrowheads="1" noChangeShapeType="1" noTextEdit="1"/>
              </p:cNvSpPr>
              <p:nvPr/>
            </p:nvSpPr>
            <p:spPr>
              <a:xfrm>
                <a:off x="6914381" y="7416590"/>
                <a:ext cx="6542639" cy="795987"/>
              </a:xfrm>
              <a:prstGeom prst="rect">
                <a:avLst/>
              </a:prstGeom>
              <a:blipFill>
                <a:blip r:embed="rId18"/>
                <a:stretch>
                  <a:fillRect l="-931" t="-4615" b="-4615"/>
                </a:stretch>
              </a:blipFill>
              <a:ln w="9525" cmpd="sng">
                <a:noFill/>
              </a:ln>
            </p:spPr>
            <p:txBody>
              <a:bodyPr/>
              <a:lstStyle/>
              <a:p>
                <a:r>
                  <a:rPr lang="ja-JP" altLang="en-US">
                    <a:noFill/>
                  </a:rPr>
                  <a:t> </a:t>
                </a:r>
              </a:p>
            </p:txBody>
          </p:sp>
        </mc:Fallback>
      </mc:AlternateContent>
      <p:cxnSp>
        <p:nvCxnSpPr>
          <p:cNvPr id="82" name="コネクタ: 曲線 81">
            <a:extLst>
              <a:ext uri="{FF2B5EF4-FFF2-40B4-BE49-F238E27FC236}">
                <a16:creationId xmlns:a16="http://schemas.microsoft.com/office/drawing/2014/main" id="{31025E9C-2DE1-4D6F-85FB-108E15D5C3A6}"/>
              </a:ext>
            </a:extLst>
          </p:cNvPr>
          <p:cNvCxnSpPr>
            <a:cxnSpLocks/>
            <a:stCxn id="91" idx="1"/>
            <a:endCxn id="100" idx="1"/>
          </p:cNvCxnSpPr>
          <p:nvPr/>
        </p:nvCxnSpPr>
        <p:spPr>
          <a:xfrm rot="10800000" flipV="1">
            <a:off x="12814409" y="8708513"/>
            <a:ext cx="226519" cy="1462167"/>
          </a:xfrm>
          <a:prstGeom prst="curvedConnector2">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35" name="テキスト ボックス 360">
            <a:extLst>
              <a:ext uri="{FF2B5EF4-FFF2-40B4-BE49-F238E27FC236}">
                <a16:creationId xmlns:a16="http://schemas.microsoft.com/office/drawing/2014/main" id="{577F5BB8-23C6-4BDB-974E-A09C7956BEDB}"/>
              </a:ext>
            </a:extLst>
          </p:cNvPr>
          <p:cNvSpPr txBox="1"/>
          <p:nvPr/>
        </p:nvSpPr>
        <p:spPr>
          <a:xfrm>
            <a:off x="248147" y="11955449"/>
            <a:ext cx="10131095" cy="146184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PyTorch</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や</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TensorFlow</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といった深層学習のフレームワークは、</a:t>
            </a:r>
            <a:br>
              <a:rPr kumimoji="1" lang="en-US" altLang="ja-JP" sz="2800" b="1" dirty="0">
                <a:solidFill>
                  <a:schemeClr val="accent2"/>
                </a:solidFill>
                <a:latin typeface="あずきフォント" panose="02000609000000000000" pitchFamily="1" charset="-128"/>
                <a:ea typeface="あずきフォント" panose="02000609000000000000" pitchFamily="1" charset="-128"/>
              </a:rPr>
            </a:b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演算を記述すると自動微分してくれる機能がある。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書き方は異なるがやっていることは同じ。</a:t>
            </a:r>
          </a:p>
        </p:txBody>
      </p:sp>
      <p:pic>
        <p:nvPicPr>
          <p:cNvPr id="3074" name="Picture 2" descr="俯瞰視点">
            <a:extLst>
              <a:ext uri="{FF2B5EF4-FFF2-40B4-BE49-F238E27FC236}">
                <a16:creationId xmlns:a16="http://schemas.microsoft.com/office/drawing/2014/main" id="{BB2F7570-C493-4EE7-A882-46446D28A7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flipH="1">
            <a:off x="10260707" y="11176297"/>
            <a:ext cx="2494410" cy="239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18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多層ニューラルネットワークを実装するには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0899648" y="-2115"/>
            <a:ext cx="2681709"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8.2~8.3</a:t>
            </a:r>
            <a:endParaRPr kumimoji="1" lang="ja-JP" altLang="en-US" dirty="0">
              <a:latin typeface="あずきフォント" panose="02000609000000000000" pitchFamily="1" charset="-128"/>
              <a:ea typeface="あずきフォント" panose="02000609000000000000" pitchFamily="1" charset="-128"/>
            </a:endParaRPr>
          </a:p>
        </p:txBody>
      </p:sp>
      <p:sp>
        <p:nvSpPr>
          <p:cNvPr id="52" name="テキスト ボックス 360">
            <a:extLst>
              <a:ext uri="{FF2B5EF4-FFF2-40B4-BE49-F238E27FC236}">
                <a16:creationId xmlns:a16="http://schemas.microsoft.com/office/drawing/2014/main" id="{407AC660-4279-46FF-85FF-CB11D8055922}"/>
              </a:ext>
            </a:extLst>
          </p:cNvPr>
          <p:cNvSpPr txBox="1"/>
          <p:nvPr/>
        </p:nvSpPr>
        <p:spPr>
          <a:xfrm>
            <a:off x="301661" y="1273342"/>
            <a:ext cx="13059163" cy="1029031"/>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PyTorch</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や</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TensorFlow</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といったフレームワークを使用する。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800" dirty="0">
                <a:solidFill>
                  <a:schemeClr val="accent2"/>
                </a:solidFill>
                <a:latin typeface="あずきフォント" panose="02000609000000000000" pitchFamily="1" charset="-128"/>
                <a:ea typeface="あずきフォント" panose="02000609000000000000" pitchFamily="1" charset="-128"/>
              </a:rPr>
              <a:t>基本的な実装はどのフレームワークでもあまり変わらない。</a:t>
            </a:r>
            <a:endParaRPr kumimoji="1" lang="en-US" altLang="ja-JP" sz="2800" dirty="0">
              <a:solidFill>
                <a:schemeClr val="accent2"/>
              </a:solidFill>
              <a:latin typeface="あずきフォント" panose="02000609000000000000" pitchFamily="1" charset="-128"/>
              <a:ea typeface="あずきフォント" panose="02000609000000000000" pitchFamily="1" charset="-128"/>
            </a:endParaRPr>
          </a:p>
        </p:txBody>
      </p:sp>
      <p:sp>
        <p:nvSpPr>
          <p:cNvPr id="53" name="四角形: 角を丸くする 52">
            <a:extLst>
              <a:ext uri="{FF2B5EF4-FFF2-40B4-BE49-F238E27FC236}">
                <a16:creationId xmlns:a16="http://schemas.microsoft.com/office/drawing/2014/main" id="{CA8319D6-8307-4D94-AA26-EF2714C9CE3D}"/>
              </a:ext>
            </a:extLst>
          </p:cNvPr>
          <p:cNvSpPr/>
          <p:nvPr/>
        </p:nvSpPr>
        <p:spPr>
          <a:xfrm>
            <a:off x="301738" y="1102437"/>
            <a:ext cx="13112599" cy="1370839"/>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pic>
        <p:nvPicPr>
          <p:cNvPr id="4" name="図 3">
            <a:extLst>
              <a:ext uri="{FF2B5EF4-FFF2-40B4-BE49-F238E27FC236}">
                <a16:creationId xmlns:a16="http://schemas.microsoft.com/office/drawing/2014/main" id="{7357D007-B334-4E70-8982-C51ABFCA8099}"/>
              </a:ext>
            </a:extLst>
          </p:cNvPr>
          <p:cNvPicPr>
            <a:picLocks noChangeAspect="1"/>
          </p:cNvPicPr>
          <p:nvPr/>
        </p:nvPicPr>
        <p:blipFill>
          <a:blip r:embed="rId2"/>
          <a:stretch>
            <a:fillRect/>
          </a:stretch>
        </p:blipFill>
        <p:spPr>
          <a:xfrm>
            <a:off x="301661" y="3115572"/>
            <a:ext cx="10144083" cy="9409378"/>
          </a:xfrm>
          <a:prstGeom prst="rect">
            <a:avLst/>
          </a:prstGeom>
        </p:spPr>
      </p:pic>
      <p:sp>
        <p:nvSpPr>
          <p:cNvPr id="5" name="テキスト ボックス 4">
            <a:extLst>
              <a:ext uri="{FF2B5EF4-FFF2-40B4-BE49-F238E27FC236}">
                <a16:creationId xmlns:a16="http://schemas.microsoft.com/office/drawing/2014/main" id="{78AC9F73-03E8-4FEF-A8D9-D932186B169B}"/>
              </a:ext>
            </a:extLst>
          </p:cNvPr>
          <p:cNvSpPr txBox="1"/>
          <p:nvPr/>
        </p:nvSpPr>
        <p:spPr>
          <a:xfrm>
            <a:off x="261652" y="2594369"/>
            <a:ext cx="13112599" cy="400110"/>
          </a:xfrm>
          <a:prstGeom prst="rect">
            <a:avLst/>
          </a:prstGeom>
          <a:noFill/>
        </p:spPr>
        <p:txBody>
          <a:bodyPr wrap="square" rtlCol="0">
            <a:spAutoFit/>
          </a:bodyPr>
          <a:lstStyle/>
          <a:p>
            <a:r>
              <a:rPr kumimoji="1" lang="en-US" altLang="ja-JP" sz="2000" dirty="0">
                <a:latin typeface="あずきフォント" panose="02000609000000000000" pitchFamily="1" charset="-128"/>
                <a:ea typeface="あずきフォント" panose="02000609000000000000" pitchFamily="1" charset="-128"/>
              </a:rPr>
              <a:t>PyTorch</a:t>
            </a:r>
            <a:r>
              <a:rPr kumimoji="1" lang="ja-JP" altLang="en-US" sz="2000" dirty="0">
                <a:latin typeface="あずきフォント" panose="02000609000000000000" pitchFamily="1" charset="-128"/>
                <a:ea typeface="あずきフォント" panose="02000609000000000000" pitchFamily="1" charset="-128"/>
              </a:rPr>
              <a:t>による原始的な実装と、フレームワークの機能を使った実装効率化ポイント</a:t>
            </a:r>
            <a:r>
              <a:rPr kumimoji="1" lang="en-US" altLang="ja-JP" sz="2000" dirty="0">
                <a:latin typeface="あずきフォント" panose="02000609000000000000" pitchFamily="1" charset="-128"/>
                <a:ea typeface="あずきフォント" panose="02000609000000000000" pitchFamily="1" charset="-128"/>
              </a:rPr>
              <a:t>3</a:t>
            </a:r>
            <a:r>
              <a:rPr kumimoji="1" lang="ja-JP" altLang="en-US" sz="2000" dirty="0">
                <a:latin typeface="あずきフォント" panose="02000609000000000000" pitchFamily="1" charset="-128"/>
                <a:ea typeface="あずきフォント" panose="02000609000000000000" pitchFamily="1" charset="-128"/>
              </a:rPr>
              <a:t>点</a:t>
            </a:r>
          </a:p>
        </p:txBody>
      </p:sp>
      <p:sp>
        <p:nvSpPr>
          <p:cNvPr id="9" name="四角形: 角を丸くする 8">
            <a:extLst>
              <a:ext uri="{FF2B5EF4-FFF2-40B4-BE49-F238E27FC236}">
                <a16:creationId xmlns:a16="http://schemas.microsoft.com/office/drawing/2014/main" id="{F711EB7A-ECE9-4BCF-A0CF-4D3F8BF952CD}"/>
              </a:ext>
            </a:extLst>
          </p:cNvPr>
          <p:cNvSpPr/>
          <p:nvPr/>
        </p:nvSpPr>
        <p:spPr>
          <a:xfrm>
            <a:off x="261652" y="3115572"/>
            <a:ext cx="9156668" cy="1258087"/>
          </a:xfrm>
          <a:prstGeom prst="roundRect">
            <a:avLst>
              <a:gd name="adj" fmla="val 1230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62">
            <a:extLst>
              <a:ext uri="{FF2B5EF4-FFF2-40B4-BE49-F238E27FC236}">
                <a16:creationId xmlns:a16="http://schemas.microsoft.com/office/drawing/2014/main" id="{5854A2B8-C26B-42FA-A859-C1C02D402594}"/>
              </a:ext>
            </a:extLst>
          </p:cNvPr>
          <p:cNvSpPr/>
          <p:nvPr/>
        </p:nvSpPr>
        <p:spPr>
          <a:xfrm>
            <a:off x="261652" y="6992628"/>
            <a:ext cx="9156668" cy="4220743"/>
          </a:xfrm>
          <a:prstGeom prst="roundRect">
            <a:avLst>
              <a:gd name="adj" fmla="val 797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吹き出し: 線 10">
            <a:extLst>
              <a:ext uri="{FF2B5EF4-FFF2-40B4-BE49-F238E27FC236}">
                <a16:creationId xmlns:a16="http://schemas.microsoft.com/office/drawing/2014/main" id="{2CDBE679-38AF-446A-BF18-4DF09EE998DD}"/>
              </a:ext>
            </a:extLst>
          </p:cNvPr>
          <p:cNvSpPr/>
          <p:nvPr/>
        </p:nvSpPr>
        <p:spPr>
          <a:xfrm>
            <a:off x="7106653" y="4347344"/>
            <a:ext cx="6254171" cy="2980498"/>
          </a:xfrm>
          <a:prstGeom prst="borderCallout1">
            <a:avLst>
              <a:gd name="adj1" fmla="val 18750"/>
              <a:gd name="adj2" fmla="val -8333"/>
              <a:gd name="adj3" fmla="val -8796"/>
              <a:gd name="adj4" fmla="val -35082"/>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b="1" dirty="0">
                <a:solidFill>
                  <a:schemeClr val="accent2"/>
                </a:solidFill>
                <a:latin typeface="Consolas" panose="020B0609020204030204" pitchFamily="49" charset="0"/>
                <a:ea typeface="あずきフォント" panose="02000609000000000000" pitchFamily="1" charset="-128"/>
              </a:rPr>
              <a:t>①モデルを効率的に構築する方法がフレームワークで提供されている。</a:t>
            </a:r>
            <a:endParaRPr kumimoji="1" lang="en-US" altLang="ja-JP" b="1" dirty="0">
              <a:solidFill>
                <a:schemeClr val="accent2"/>
              </a:solidFill>
              <a:latin typeface="Consolas" panose="020B0609020204030204" pitchFamily="49" charset="0"/>
              <a:ea typeface="あずきフォント" panose="02000609000000000000" pitchFamily="1" charset="-128"/>
            </a:endParaRPr>
          </a:p>
          <a:p>
            <a:r>
              <a:rPr kumimoji="1" lang="en-US" altLang="ja-JP" dirty="0" err="1">
                <a:solidFill>
                  <a:schemeClr val="tx1"/>
                </a:solidFill>
                <a:latin typeface="Consolas" panose="020B0609020204030204" pitchFamily="49" charset="0"/>
                <a:ea typeface="あずきフォント" panose="02000609000000000000" pitchFamily="1" charset="-128"/>
              </a:rPr>
              <a:t>torch.nn.Sequential</a:t>
            </a:r>
            <a:r>
              <a:rPr kumimoji="1" lang="ja-JP" altLang="en-US" dirty="0">
                <a:solidFill>
                  <a:schemeClr val="tx1"/>
                </a:solidFill>
                <a:latin typeface="あずきフォント" panose="02000609000000000000" pitchFamily="1" charset="-128"/>
                <a:ea typeface="あずきフォント" panose="02000609000000000000" pitchFamily="1" charset="-128"/>
              </a:rPr>
              <a:t>を使って</a:t>
            </a:r>
            <a:r>
              <a:rPr kumimoji="1" lang="en-US" altLang="ja-JP" dirty="0">
                <a:solidFill>
                  <a:schemeClr val="tx1"/>
                </a:solidFill>
                <a:latin typeface="Consolas" panose="020B0609020204030204" pitchFamily="49" charset="0"/>
                <a:ea typeface="あずきフォント" panose="02000609000000000000" pitchFamily="1" charset="-128"/>
              </a:rPr>
              <a:t>torch.nn.Linear</a:t>
            </a:r>
            <a:r>
              <a:rPr kumimoji="1" lang="ja-JP" altLang="en-US" dirty="0">
                <a:solidFill>
                  <a:schemeClr val="tx1"/>
                </a:solidFill>
                <a:latin typeface="あずきフォント" panose="02000609000000000000" pitchFamily="1" charset="-128"/>
                <a:ea typeface="あずきフォント" panose="02000609000000000000" pitchFamily="1" charset="-128"/>
              </a:rPr>
              <a:t>などのレイヤを配列のように積んでいく方法や、</a:t>
            </a:r>
            <a:endParaRPr kumimoji="1" lang="en-US" altLang="ja-JP" dirty="0">
              <a:solidFill>
                <a:schemeClr val="tx1"/>
              </a:solidFill>
              <a:latin typeface="あずきフォント" panose="02000609000000000000" pitchFamily="1" charset="-128"/>
              <a:ea typeface="あずきフォント" panose="02000609000000000000" pitchFamily="1" charset="-128"/>
            </a:endParaRPr>
          </a:p>
          <a:p>
            <a:r>
              <a:rPr kumimoji="1" lang="en-US" altLang="ja-JP" dirty="0" err="1">
                <a:solidFill>
                  <a:schemeClr val="tx1"/>
                </a:solidFill>
                <a:latin typeface="Consolas" panose="020B0609020204030204" pitchFamily="49" charset="0"/>
                <a:ea typeface="あずきフォント" panose="02000609000000000000" pitchFamily="1" charset="-128"/>
              </a:rPr>
              <a:t>torch.nn,Module</a:t>
            </a:r>
            <a:r>
              <a:rPr kumimoji="1" lang="ja-JP" altLang="en-US" dirty="0">
                <a:solidFill>
                  <a:schemeClr val="tx1"/>
                </a:solidFill>
                <a:latin typeface="あずきフォント" panose="02000609000000000000" pitchFamily="1" charset="-128"/>
                <a:ea typeface="あずきフォント" panose="02000609000000000000" pitchFamily="1" charset="-128"/>
              </a:rPr>
              <a:t>を継承して独自にクラスを書く方法がある。</a:t>
            </a:r>
            <a:endParaRPr kumimoji="1" lang="en-US" altLang="ja-JP" dirty="0">
              <a:solidFill>
                <a:schemeClr val="tx1"/>
              </a:solidFill>
              <a:latin typeface="あずきフォント" panose="02000609000000000000" pitchFamily="1" charset="-128"/>
              <a:ea typeface="あずきフォント" panose="02000609000000000000" pitchFamily="1" charset="-128"/>
            </a:endParaRPr>
          </a:p>
          <a:p>
            <a:r>
              <a:rPr kumimoji="1" lang="en-US" altLang="ja-JP" dirty="0">
                <a:solidFill>
                  <a:schemeClr val="tx1"/>
                </a:solidFill>
                <a:latin typeface="あずきフォント" panose="02000609000000000000" pitchFamily="1" charset="-128"/>
                <a:ea typeface="あずきフォント" panose="02000609000000000000" pitchFamily="1" charset="-128"/>
              </a:rPr>
              <a:t>TensorFlow</a:t>
            </a:r>
            <a:r>
              <a:rPr kumimoji="1" lang="ja-JP" altLang="en-US" dirty="0">
                <a:solidFill>
                  <a:schemeClr val="tx1"/>
                </a:solidFill>
                <a:latin typeface="あずきフォント" panose="02000609000000000000" pitchFamily="1" charset="-128"/>
                <a:ea typeface="あずきフォント" panose="02000609000000000000" pitchFamily="1" charset="-128"/>
              </a:rPr>
              <a:t>だと</a:t>
            </a:r>
            <a:r>
              <a:rPr kumimoji="1" lang="en-US" altLang="ja-JP" dirty="0" err="1">
                <a:solidFill>
                  <a:schemeClr val="tx1"/>
                </a:solidFill>
                <a:latin typeface="Consolas" panose="020B0609020204030204" pitchFamily="49" charset="0"/>
                <a:ea typeface="あずきフォント" panose="02000609000000000000" pitchFamily="1" charset="-128"/>
              </a:rPr>
              <a:t>keras.Sequential</a:t>
            </a:r>
            <a:r>
              <a:rPr kumimoji="1" lang="ja-JP" altLang="en-US" dirty="0">
                <a:solidFill>
                  <a:schemeClr val="tx1"/>
                </a:solidFill>
                <a:latin typeface="あずきフォント" panose="02000609000000000000" pitchFamily="1" charset="-128"/>
                <a:ea typeface="あずきフォント" panose="02000609000000000000" pitchFamily="1" charset="-128"/>
              </a:rPr>
              <a:t>と</a:t>
            </a:r>
            <a:r>
              <a:rPr kumimoji="1" lang="en-US" altLang="ja-JP" dirty="0" err="1">
                <a:solidFill>
                  <a:schemeClr val="tx1"/>
                </a:solidFill>
                <a:latin typeface="Consolas" panose="020B0609020204030204" pitchFamily="49" charset="0"/>
                <a:ea typeface="あずきフォント" panose="02000609000000000000" pitchFamily="1" charset="-128"/>
              </a:rPr>
              <a:t>keras.layers.Layer</a:t>
            </a:r>
            <a:r>
              <a:rPr kumimoji="1" lang="ja-JP" altLang="en-US" dirty="0">
                <a:solidFill>
                  <a:schemeClr val="tx1"/>
                </a:solidFill>
                <a:latin typeface="あずきフォント" panose="02000609000000000000" pitchFamily="1" charset="-128"/>
                <a:ea typeface="あずきフォント" panose="02000609000000000000" pitchFamily="1" charset="-128"/>
              </a:rPr>
              <a:t>が該当。</a:t>
            </a:r>
            <a:endParaRPr kumimoji="1" lang="en-US" altLang="ja-JP" dirty="0">
              <a:solidFill>
                <a:schemeClr val="tx1"/>
              </a:solidFill>
              <a:latin typeface="あずきフォント" panose="02000609000000000000" pitchFamily="1" charset="-128"/>
              <a:ea typeface="あずきフォント" panose="02000609000000000000" pitchFamily="1" charset="-128"/>
            </a:endParaRPr>
          </a:p>
          <a:p>
            <a:r>
              <a:rPr kumimoji="1" lang="en-US" altLang="ja-JP" b="1" dirty="0">
                <a:solidFill>
                  <a:schemeClr val="accent1"/>
                </a:solidFill>
                <a:latin typeface="あずきフォント" panose="02000609000000000000" pitchFamily="1" charset="-128"/>
                <a:ea typeface="あずきフォント" panose="02000609000000000000" pitchFamily="1" charset="-128"/>
              </a:rPr>
              <a:t>※</a:t>
            </a:r>
            <a:r>
              <a:rPr kumimoji="1" lang="ja-JP" altLang="en-US" b="1" dirty="0">
                <a:solidFill>
                  <a:schemeClr val="accent1"/>
                </a:solidFill>
                <a:latin typeface="あずきフォント" panose="02000609000000000000" pitchFamily="1" charset="-128"/>
                <a:ea typeface="あずきフォント" panose="02000609000000000000" pitchFamily="1" charset="-128"/>
              </a:rPr>
              <a:t>フレームワークによってレイヤの変数初期化方法が違っていてはまることがあるので注意</a:t>
            </a:r>
            <a:endParaRPr kumimoji="1" lang="en-US" altLang="ja-JP" b="1" dirty="0">
              <a:solidFill>
                <a:schemeClr val="accent1"/>
              </a:solidFill>
              <a:latin typeface="あずきフォント" panose="02000609000000000000" pitchFamily="1" charset="-128"/>
              <a:ea typeface="あずきフォント" panose="02000609000000000000" pitchFamily="1" charset="-128"/>
            </a:endParaRPr>
          </a:p>
        </p:txBody>
      </p:sp>
      <p:sp>
        <p:nvSpPr>
          <p:cNvPr id="12" name="四角形: 角を丸くする 11">
            <a:extLst>
              <a:ext uri="{FF2B5EF4-FFF2-40B4-BE49-F238E27FC236}">
                <a16:creationId xmlns:a16="http://schemas.microsoft.com/office/drawing/2014/main" id="{EE884C28-294B-475F-B16F-E497E2797F3F}"/>
              </a:ext>
            </a:extLst>
          </p:cNvPr>
          <p:cNvSpPr/>
          <p:nvPr/>
        </p:nvSpPr>
        <p:spPr>
          <a:xfrm>
            <a:off x="1187116" y="8124945"/>
            <a:ext cx="7571873" cy="288758"/>
          </a:xfrm>
          <a:prstGeom prst="roundRect">
            <a:avLst>
              <a:gd name="adj" fmla="val 1230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吹き出し: 線 12">
            <a:extLst>
              <a:ext uri="{FF2B5EF4-FFF2-40B4-BE49-F238E27FC236}">
                <a16:creationId xmlns:a16="http://schemas.microsoft.com/office/drawing/2014/main" id="{9EED5F55-5FF5-4754-B2E4-F5CD24EFA589}"/>
              </a:ext>
            </a:extLst>
          </p:cNvPr>
          <p:cNvSpPr/>
          <p:nvPr/>
        </p:nvSpPr>
        <p:spPr>
          <a:xfrm>
            <a:off x="7106653" y="8413703"/>
            <a:ext cx="6254171" cy="1007955"/>
          </a:xfrm>
          <a:prstGeom prst="borderCallout1">
            <a:avLst>
              <a:gd name="adj1" fmla="val 18750"/>
              <a:gd name="adj2" fmla="val -8333"/>
              <a:gd name="adj3" fmla="val -8796"/>
              <a:gd name="adj4" fmla="val -35082"/>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b="1" dirty="0">
                <a:solidFill>
                  <a:schemeClr val="accent2"/>
                </a:solidFill>
                <a:latin typeface="Consolas" panose="020B0609020204030204" pitchFamily="49" charset="0"/>
                <a:ea typeface="あずきフォント" panose="02000609000000000000" pitchFamily="1" charset="-128"/>
              </a:rPr>
              <a:t>②代表的な損失関数はフレームワークで提供されている。</a:t>
            </a:r>
            <a:endParaRPr kumimoji="1" lang="en-US" altLang="ja-JP" b="1" dirty="0">
              <a:solidFill>
                <a:schemeClr val="accent2"/>
              </a:solidFill>
              <a:latin typeface="Consolas" panose="020B0609020204030204" pitchFamily="49" charset="0"/>
              <a:ea typeface="あずきフォント" panose="02000609000000000000" pitchFamily="1" charset="-128"/>
            </a:endParaRPr>
          </a:p>
          <a:p>
            <a:r>
              <a:rPr kumimoji="1" lang="ja-JP" altLang="en-US" dirty="0">
                <a:solidFill>
                  <a:schemeClr val="tx1"/>
                </a:solidFill>
                <a:latin typeface="あずきフォント" panose="02000609000000000000" pitchFamily="1" charset="-128"/>
                <a:ea typeface="あずきフォント" panose="02000609000000000000" pitchFamily="1" charset="-128"/>
              </a:rPr>
              <a:t>二値クロスエントロピーなら</a:t>
            </a:r>
            <a:r>
              <a:rPr kumimoji="1" lang="en-US" altLang="ja-JP" dirty="0" err="1">
                <a:solidFill>
                  <a:schemeClr val="tx1"/>
                </a:solidFill>
                <a:latin typeface="Consolas" panose="020B0609020204030204" pitchFamily="49" charset="0"/>
                <a:ea typeface="あずきフォント" panose="02000609000000000000" pitchFamily="1" charset="-128"/>
              </a:rPr>
              <a:t>torch.nn.BCEWithLogitsLoss</a:t>
            </a:r>
            <a:r>
              <a:rPr kumimoji="1" lang="ja-JP" altLang="en-US" dirty="0">
                <a:solidFill>
                  <a:schemeClr val="tx1"/>
                </a:solidFill>
                <a:latin typeface="あずきフォント" panose="02000609000000000000" pitchFamily="1" charset="-128"/>
                <a:ea typeface="あずきフォント" panose="02000609000000000000" pitchFamily="1" charset="-128"/>
              </a:rPr>
              <a:t>など。</a:t>
            </a:r>
          </a:p>
        </p:txBody>
      </p:sp>
      <p:sp>
        <p:nvSpPr>
          <p:cNvPr id="15" name="吹き出し: 線 14">
            <a:extLst>
              <a:ext uri="{FF2B5EF4-FFF2-40B4-BE49-F238E27FC236}">
                <a16:creationId xmlns:a16="http://schemas.microsoft.com/office/drawing/2014/main" id="{413C11A9-5A78-414F-96B9-0255E1BCFA90}"/>
              </a:ext>
            </a:extLst>
          </p:cNvPr>
          <p:cNvSpPr/>
          <p:nvPr/>
        </p:nvSpPr>
        <p:spPr>
          <a:xfrm>
            <a:off x="7106653" y="10218761"/>
            <a:ext cx="6254171" cy="1007955"/>
          </a:xfrm>
          <a:prstGeom prst="borderCallout1">
            <a:avLst>
              <a:gd name="adj1" fmla="val 18750"/>
              <a:gd name="adj2" fmla="val -8333"/>
              <a:gd name="adj3" fmla="val -8796"/>
              <a:gd name="adj4" fmla="val -35082"/>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b="1" dirty="0">
                <a:solidFill>
                  <a:schemeClr val="accent2"/>
                </a:solidFill>
                <a:latin typeface="あずきフォント" panose="02000609000000000000" pitchFamily="1" charset="-128"/>
                <a:ea typeface="あずきフォント" panose="02000609000000000000" pitchFamily="1" charset="-128"/>
              </a:rPr>
              <a:t>③代表的な最適化処理はフレームワークで提供されている。</a:t>
            </a:r>
            <a:endParaRPr kumimoji="1" lang="en-US" altLang="ja-JP"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dirty="0">
                <a:solidFill>
                  <a:schemeClr val="tx1"/>
                </a:solidFill>
                <a:latin typeface="あずきフォント" panose="02000609000000000000" pitchFamily="1" charset="-128"/>
                <a:ea typeface="あずきフォント" panose="02000609000000000000" pitchFamily="1" charset="-128"/>
              </a:rPr>
              <a:t>確率的勾配降下法なら</a:t>
            </a:r>
            <a:r>
              <a:rPr kumimoji="1" lang="en-US" altLang="ja-JP" dirty="0" err="1">
                <a:solidFill>
                  <a:schemeClr val="tx1"/>
                </a:solidFill>
                <a:latin typeface="Consolas" panose="020B0609020204030204" pitchFamily="49" charset="0"/>
                <a:ea typeface="あずきフォント" panose="02000609000000000000" pitchFamily="1" charset="-128"/>
              </a:rPr>
              <a:t>torch.optim.SGD</a:t>
            </a:r>
            <a:r>
              <a:rPr kumimoji="1" lang="ja-JP" altLang="en-US" dirty="0">
                <a:solidFill>
                  <a:schemeClr val="tx1"/>
                </a:solidFill>
                <a:latin typeface="あずきフォント" panose="02000609000000000000" pitchFamily="1" charset="-128"/>
                <a:ea typeface="あずきフォント" panose="02000609000000000000" pitchFamily="1" charset="-128"/>
              </a:rPr>
              <a:t>など。</a:t>
            </a:r>
            <a:endParaRPr kumimoji="1" lang="en-US" altLang="ja-JP" dirty="0">
              <a:solidFill>
                <a:schemeClr val="tx1"/>
              </a:solidFill>
              <a:latin typeface="あずきフォント" panose="02000609000000000000" pitchFamily="1" charset="-128"/>
              <a:ea typeface="あずきフォント" panose="02000609000000000000" pitchFamily="1" charset="-128"/>
            </a:endParaRPr>
          </a:p>
          <a:p>
            <a:endParaRPr kumimoji="1" lang="ja-JP" altLang="en-US" dirty="0">
              <a:solidFill>
                <a:schemeClr val="tx1"/>
              </a:solidFill>
              <a:latin typeface="あずきフォント" panose="02000609000000000000" pitchFamily="1" charset="-128"/>
              <a:ea typeface="あずきフォント" panose="02000609000000000000" pitchFamily="1" charset="-128"/>
            </a:endParaRPr>
          </a:p>
        </p:txBody>
      </p:sp>
      <p:pic>
        <p:nvPicPr>
          <p:cNvPr id="1026" name="Picture 2" descr="パンダを抱くカエル">
            <a:extLst>
              <a:ext uri="{FF2B5EF4-FFF2-40B4-BE49-F238E27FC236}">
                <a16:creationId xmlns:a16="http://schemas.microsoft.com/office/drawing/2014/main" id="{E4314EF2-FBAC-48FF-BFB9-D7DF0F70F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600" y="11205551"/>
            <a:ext cx="3860757" cy="2573838"/>
          </a:xfrm>
          <a:prstGeom prst="rect">
            <a:avLst/>
          </a:prstGeom>
          <a:noFill/>
          <a:extLst>
            <a:ext uri="{909E8E84-426E-40DD-AFC4-6F175D3DCCD1}">
              <a14:hiddenFill xmlns:a14="http://schemas.microsoft.com/office/drawing/2010/main">
                <a:solidFill>
                  <a:srgbClr val="FFFFFF"/>
                </a:solidFill>
              </a14:hiddenFill>
            </a:ext>
          </a:extLst>
        </p:spPr>
      </p:pic>
      <p:sp>
        <p:nvSpPr>
          <p:cNvPr id="2" name="吹き出し: 角を丸めた四角形 1">
            <a:extLst>
              <a:ext uri="{FF2B5EF4-FFF2-40B4-BE49-F238E27FC236}">
                <a16:creationId xmlns:a16="http://schemas.microsoft.com/office/drawing/2014/main" id="{4419DE03-F612-448B-A225-C2E9FCE0BA67}"/>
              </a:ext>
            </a:extLst>
          </p:cNvPr>
          <p:cNvSpPr/>
          <p:nvPr/>
        </p:nvSpPr>
        <p:spPr>
          <a:xfrm>
            <a:off x="301661" y="12673263"/>
            <a:ext cx="10144083" cy="838477"/>
          </a:xfrm>
          <a:prstGeom prst="wedgeRoundRectCallout">
            <a:avLst>
              <a:gd name="adj1" fmla="val 52071"/>
              <a:gd name="adj2" fmla="val -63774"/>
              <a:gd name="adj3" fmla="val 1666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フレームワークを活用することで、再利用性が高い実装をすることができる</a:t>
            </a:r>
          </a:p>
        </p:txBody>
      </p:sp>
    </p:spTree>
    <p:extLst>
      <p:ext uri="{BB962C8B-B14F-4D97-AF65-F5344CB8AC3E}">
        <p14:creationId xmlns:p14="http://schemas.microsoft.com/office/powerpoint/2010/main" val="2953115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46A38ECA-25E7-467F-B402-412CB732A96B}"/>
              </a:ext>
            </a:extLst>
          </p:cNvPr>
          <p:cNvPicPr>
            <a:picLocks noChangeAspect="1"/>
          </p:cNvPicPr>
          <p:nvPr/>
        </p:nvPicPr>
        <p:blipFill>
          <a:blip r:embed="rId2"/>
          <a:stretch>
            <a:fillRect/>
          </a:stretch>
        </p:blipFill>
        <p:spPr>
          <a:xfrm>
            <a:off x="9131220" y="11844823"/>
            <a:ext cx="4410075" cy="1781175"/>
          </a:xfrm>
          <a:prstGeom prst="rect">
            <a:avLst/>
          </a:prstGeom>
        </p:spPr>
      </p:pic>
      <p:sp>
        <p:nvSpPr>
          <p:cNvPr id="57" name="四角形: 角を丸くする 56">
            <a:extLst>
              <a:ext uri="{FF2B5EF4-FFF2-40B4-BE49-F238E27FC236}">
                <a16:creationId xmlns:a16="http://schemas.microsoft.com/office/drawing/2014/main" id="{40EC5CAE-9DAE-4767-8725-5E4BFDFA973F}"/>
              </a:ext>
            </a:extLst>
          </p:cNvPr>
          <p:cNvSpPr/>
          <p:nvPr/>
        </p:nvSpPr>
        <p:spPr>
          <a:xfrm>
            <a:off x="9062733" y="11806241"/>
            <a:ext cx="4478561" cy="1768654"/>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pic>
        <p:nvPicPr>
          <p:cNvPr id="14" name="図 13">
            <a:extLst>
              <a:ext uri="{FF2B5EF4-FFF2-40B4-BE49-F238E27FC236}">
                <a16:creationId xmlns:a16="http://schemas.microsoft.com/office/drawing/2014/main" id="{B8BC8DAE-28A1-4AE2-B0A1-AC144AABFDD3}"/>
              </a:ext>
            </a:extLst>
          </p:cNvPr>
          <p:cNvPicPr>
            <a:picLocks noChangeAspect="1"/>
          </p:cNvPicPr>
          <p:nvPr/>
        </p:nvPicPr>
        <p:blipFill>
          <a:blip r:embed="rId3"/>
          <a:stretch>
            <a:fillRect/>
          </a:stretch>
        </p:blipFill>
        <p:spPr>
          <a:xfrm>
            <a:off x="4116590" y="12396800"/>
            <a:ext cx="5344669" cy="1213207"/>
          </a:xfrm>
          <a:prstGeom prst="rect">
            <a:avLst/>
          </a:prstGeom>
        </p:spPr>
      </p:pic>
      <p:pic>
        <p:nvPicPr>
          <p:cNvPr id="3" name="図 2">
            <a:extLst>
              <a:ext uri="{FF2B5EF4-FFF2-40B4-BE49-F238E27FC236}">
                <a16:creationId xmlns:a16="http://schemas.microsoft.com/office/drawing/2014/main" id="{8722091E-F308-42BE-A734-3F4639023E08}"/>
              </a:ext>
            </a:extLst>
          </p:cNvPr>
          <p:cNvPicPr>
            <a:picLocks noChangeAspect="1"/>
          </p:cNvPicPr>
          <p:nvPr/>
        </p:nvPicPr>
        <p:blipFill>
          <a:blip r:embed="rId4"/>
          <a:stretch>
            <a:fillRect/>
          </a:stretch>
        </p:blipFill>
        <p:spPr>
          <a:xfrm>
            <a:off x="9347360" y="1887186"/>
            <a:ext cx="3979763" cy="3936098"/>
          </a:xfrm>
          <a:prstGeom prst="rect">
            <a:avLst/>
          </a:prstGeom>
        </p:spPr>
      </p:pic>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分離平面の識別性能を評価するには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0899648" y="-2115"/>
            <a:ext cx="2681709"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9.1~9.2</a:t>
            </a:r>
            <a:endParaRPr kumimoji="1" lang="ja-JP" altLang="en-US" dirty="0">
              <a:latin typeface="あずきフォント" panose="02000609000000000000" pitchFamily="1" charset="-128"/>
              <a:ea typeface="あずきフォント" panose="02000609000000000000" pitchFamily="1" charset="-128"/>
            </a:endParaRPr>
          </a:p>
        </p:txBody>
      </p:sp>
      <p:sp>
        <p:nvSpPr>
          <p:cNvPr id="17" name="テキスト ボックス 360">
            <a:extLst>
              <a:ext uri="{FF2B5EF4-FFF2-40B4-BE49-F238E27FC236}">
                <a16:creationId xmlns:a16="http://schemas.microsoft.com/office/drawing/2014/main" id="{AC684973-134D-41A2-9E84-CC01C3EED8A1}"/>
              </a:ext>
            </a:extLst>
          </p:cNvPr>
          <p:cNvSpPr txBox="1"/>
          <p:nvPr/>
        </p:nvSpPr>
        <p:spPr>
          <a:xfrm>
            <a:off x="172344" y="1151660"/>
            <a:ext cx="13371311" cy="528271"/>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分離平面は何本も引くことができるため、最適な平面を得るには評価基準が必要。</a:t>
            </a:r>
          </a:p>
        </p:txBody>
      </p:sp>
      <p:sp>
        <p:nvSpPr>
          <p:cNvPr id="7" name="吹き出し: 角を丸めた四角形 6">
            <a:extLst>
              <a:ext uri="{FF2B5EF4-FFF2-40B4-BE49-F238E27FC236}">
                <a16:creationId xmlns:a16="http://schemas.microsoft.com/office/drawing/2014/main" id="{2E9E759C-FD0D-40B7-B5B7-AE6F246E2CAD}"/>
              </a:ext>
            </a:extLst>
          </p:cNvPr>
          <p:cNvSpPr/>
          <p:nvPr/>
        </p:nvSpPr>
        <p:spPr>
          <a:xfrm>
            <a:off x="12095750" y="1970802"/>
            <a:ext cx="994610" cy="528271"/>
          </a:xfrm>
          <a:prstGeom prst="wedgeRoundRectCallout">
            <a:avLst>
              <a:gd name="adj1" fmla="val -57929"/>
              <a:gd name="adj2" fmla="val 1444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accent1"/>
                </a:solidFill>
                <a:latin typeface="あずきフォント" panose="02000609000000000000" pitchFamily="1" charset="-128"/>
                <a:ea typeface="あずきフォント" panose="02000609000000000000" pitchFamily="1" charset="-128"/>
              </a:rPr>
              <a:t>①</a:t>
            </a:r>
          </a:p>
        </p:txBody>
      </p:sp>
      <p:sp>
        <p:nvSpPr>
          <p:cNvPr id="22" name="吹き出し: 角を丸めた四角形 21">
            <a:extLst>
              <a:ext uri="{FF2B5EF4-FFF2-40B4-BE49-F238E27FC236}">
                <a16:creationId xmlns:a16="http://schemas.microsoft.com/office/drawing/2014/main" id="{9240B5E4-2C00-41A5-B44D-92F534061B18}"/>
              </a:ext>
            </a:extLst>
          </p:cNvPr>
          <p:cNvSpPr/>
          <p:nvPr/>
        </p:nvSpPr>
        <p:spPr>
          <a:xfrm>
            <a:off x="12095750" y="4748402"/>
            <a:ext cx="994610" cy="528271"/>
          </a:xfrm>
          <a:prstGeom prst="wedgeRoundRectCallout">
            <a:avLst>
              <a:gd name="adj1" fmla="val -70832"/>
              <a:gd name="adj2" fmla="val -18347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accent1"/>
                </a:solidFill>
                <a:latin typeface="あずきフォント" panose="02000609000000000000" pitchFamily="1" charset="-128"/>
                <a:ea typeface="あずきフォント" panose="02000609000000000000" pitchFamily="1" charset="-128"/>
              </a:rPr>
              <a:t>③</a:t>
            </a:r>
          </a:p>
        </p:txBody>
      </p:sp>
      <p:sp>
        <p:nvSpPr>
          <p:cNvPr id="23" name="テキスト ボックス 446">
            <a:extLst>
              <a:ext uri="{FF2B5EF4-FFF2-40B4-BE49-F238E27FC236}">
                <a16:creationId xmlns:a16="http://schemas.microsoft.com/office/drawing/2014/main" id="{849EA5CB-F939-4582-9C82-3698BFB4CAE3}"/>
              </a:ext>
            </a:extLst>
          </p:cNvPr>
          <p:cNvSpPr txBox="1"/>
          <p:nvPr/>
        </p:nvSpPr>
        <p:spPr>
          <a:xfrm>
            <a:off x="356795" y="1887185"/>
            <a:ext cx="8546572" cy="37206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u="none" dirty="0">
                <a:solidFill>
                  <a:schemeClr val="tx1"/>
                </a:solidFill>
                <a:latin typeface="あずきフォント" panose="02000609000000000000" pitchFamily="1" charset="-128"/>
                <a:ea typeface="あずきフォント" panose="02000609000000000000" pitchFamily="1" charset="-128"/>
              </a:rPr>
              <a:t>①、②、③はいずれも学習事例を正しく分類できている。</a:t>
            </a:r>
            <a:endParaRPr kumimoji="1" lang="en-US" altLang="ja-JP" sz="2400" u="none" dirty="0">
              <a:solidFill>
                <a:schemeClr val="tx1"/>
              </a:solidFill>
              <a:latin typeface="あずきフォント" panose="02000609000000000000" pitchFamily="1" charset="-128"/>
              <a:ea typeface="あずきフォント" panose="02000609000000000000" pitchFamily="1" charset="-128"/>
            </a:endParaRPr>
          </a:p>
          <a:p>
            <a:r>
              <a:rPr kumimoji="1" lang="ja-JP" altLang="en-US" sz="2400" b="1" u="none" dirty="0">
                <a:solidFill>
                  <a:schemeClr val="accent1"/>
                </a:solidFill>
                <a:latin typeface="あずきフォント" panose="02000609000000000000" pitchFamily="1" charset="-128"/>
                <a:ea typeface="あずきフォント" panose="02000609000000000000" pitchFamily="1" charset="-128"/>
              </a:rPr>
              <a:t>ただ、</a:t>
            </a:r>
            <a:r>
              <a:rPr kumimoji="1" lang="en-US" altLang="ja-JP" sz="2400" b="1" u="none"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400" b="1" u="none" dirty="0">
                <a:solidFill>
                  <a:schemeClr val="accent1"/>
                </a:solidFill>
                <a:latin typeface="あずきフォント" panose="02000609000000000000" pitchFamily="1" charset="-128"/>
                <a:ea typeface="あずきフォント" panose="02000609000000000000" pitchFamily="1" charset="-128"/>
              </a:rPr>
              <a:t>の学習事例に近い①は</a:t>
            </a:r>
            <a:r>
              <a:rPr kumimoji="1" lang="en-US" altLang="ja-JP" sz="2400" b="1" u="none"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400" b="1" u="none" dirty="0">
                <a:solidFill>
                  <a:schemeClr val="accent1"/>
                </a:solidFill>
                <a:latin typeface="あずきフォント" panose="02000609000000000000" pitchFamily="1" charset="-128"/>
                <a:ea typeface="あずきフォント" panose="02000609000000000000" pitchFamily="1" charset="-128"/>
              </a:rPr>
              <a:t>に近</a:t>
            </a:r>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い事例を</a:t>
            </a:r>
            <a:r>
              <a:rPr kumimoji="1" lang="en-US" altLang="ja-JP" sz="2400" b="1" u="none"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400" b="1" u="none" dirty="0">
                <a:solidFill>
                  <a:schemeClr val="accent1"/>
                </a:solidFill>
                <a:latin typeface="あずきフォント" panose="02000609000000000000" pitchFamily="1" charset="-128"/>
                <a:ea typeface="あずきフォント" panose="02000609000000000000" pitchFamily="1" charset="-128"/>
              </a:rPr>
              <a:t>の方へ分類してしまう可能性がある（③はその逆）。</a:t>
            </a:r>
            <a:endParaRPr kumimoji="1" lang="en-US" altLang="ja-JP" sz="2400" b="1" u="none" dirty="0">
              <a:solidFill>
                <a:schemeClr val="accent1"/>
              </a:solidFill>
              <a:latin typeface="あずきフォント" panose="02000609000000000000" pitchFamily="1" charset="-128"/>
              <a:ea typeface="あずきフォント" panose="02000609000000000000" pitchFamily="1" charset="-128"/>
            </a:endParaRPr>
          </a:p>
          <a:p>
            <a:endParaRPr kumimoji="1" lang="en-US" altLang="ja-JP" sz="2400" b="1" dirty="0">
              <a:solidFill>
                <a:schemeClr val="accent1"/>
              </a:solidFill>
              <a:latin typeface="あずきフォント" panose="02000609000000000000" pitchFamily="1" charset="-128"/>
              <a:ea typeface="あずきフォント" panose="02000609000000000000" pitchFamily="1" charset="-128"/>
            </a:endParaRPr>
          </a:p>
          <a:p>
            <a:r>
              <a:rPr kumimoji="1" lang="ja-JP" altLang="en-US" sz="2400" dirty="0">
                <a:solidFill>
                  <a:schemeClr val="tx1"/>
                </a:solidFill>
                <a:latin typeface="あずきフォント" panose="02000609000000000000" pitchFamily="1" charset="-128"/>
                <a:ea typeface="あずきフォント" panose="02000609000000000000" pitchFamily="1" charset="-128"/>
              </a:rPr>
              <a:t>学習事例間の中間に位置する②が、最も学習事例の揺らぎの影響を受けにくい</a:t>
            </a:r>
            <a:r>
              <a:rPr kumimoji="1" lang="en-US" altLang="ja-JP" sz="2400" dirty="0">
                <a:solidFill>
                  <a:schemeClr val="tx1"/>
                </a:solidFill>
                <a:latin typeface="あずきフォント" panose="02000609000000000000" pitchFamily="1" charset="-128"/>
                <a:ea typeface="あずきフォント" panose="02000609000000000000" pitchFamily="1" charset="-128"/>
              </a:rPr>
              <a:t>=</a:t>
            </a:r>
            <a:r>
              <a:rPr kumimoji="1" lang="ja-JP" altLang="en-US" sz="2400" dirty="0">
                <a:solidFill>
                  <a:schemeClr val="tx1"/>
                </a:solidFill>
                <a:latin typeface="あずきフォント" panose="02000609000000000000" pitchFamily="1" charset="-128"/>
                <a:ea typeface="あずきフォント" panose="02000609000000000000" pitchFamily="1" charset="-128"/>
              </a:rPr>
              <a:t>汎化性能が高いように見える。</a:t>
            </a:r>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p:txBody>
      </p:sp>
      <p:sp>
        <p:nvSpPr>
          <p:cNvPr id="24" name="四角形: 角を丸くする 23">
            <a:extLst>
              <a:ext uri="{FF2B5EF4-FFF2-40B4-BE49-F238E27FC236}">
                <a16:creationId xmlns:a16="http://schemas.microsoft.com/office/drawing/2014/main" id="{EB79EF6F-6CB0-4EDE-B57C-B50372B4F0E6}"/>
              </a:ext>
            </a:extLst>
          </p:cNvPr>
          <p:cNvSpPr/>
          <p:nvPr/>
        </p:nvSpPr>
        <p:spPr>
          <a:xfrm>
            <a:off x="301738" y="5906900"/>
            <a:ext cx="13112599" cy="1370839"/>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sp>
        <p:nvSpPr>
          <p:cNvPr id="25" name="テキスト ボックス 360">
            <a:extLst>
              <a:ext uri="{FF2B5EF4-FFF2-40B4-BE49-F238E27FC236}">
                <a16:creationId xmlns:a16="http://schemas.microsoft.com/office/drawing/2014/main" id="{8A8D0C43-EF77-4CDD-84F6-914683D78F67}"/>
              </a:ext>
            </a:extLst>
          </p:cNvPr>
          <p:cNvSpPr txBox="1"/>
          <p:nvPr/>
        </p:nvSpPr>
        <p:spPr>
          <a:xfrm>
            <a:off x="301661" y="6077803"/>
            <a:ext cx="13059163" cy="102903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サポートベクトル間の中間を通る分離平面が最も汎化性能が高いとする。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r>
              <a:rPr kumimoji="1" lang="en-US" altLang="ja-JP" sz="280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dirty="0">
                <a:solidFill>
                  <a:schemeClr val="accent2"/>
                </a:solidFill>
                <a:latin typeface="あずきフォント" panose="02000609000000000000" pitchFamily="1" charset="-128"/>
                <a:ea typeface="あずきフォント" panose="02000609000000000000" pitchFamily="1" charset="-128"/>
              </a:rPr>
              <a:t>最適な分離平面は、サポートベクトルからの距離</a:t>
            </a:r>
            <a:r>
              <a:rPr kumimoji="1" lang="en-US" altLang="ja-JP" sz="280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dirty="0">
                <a:solidFill>
                  <a:schemeClr val="accent2"/>
                </a:solidFill>
                <a:latin typeface="あずきフォント" panose="02000609000000000000" pitchFamily="1" charset="-128"/>
                <a:ea typeface="あずきフォント" panose="02000609000000000000" pitchFamily="1" charset="-128"/>
              </a:rPr>
              <a:t>マージン</a:t>
            </a:r>
            <a:r>
              <a:rPr kumimoji="1" lang="en-US" altLang="ja-JP" sz="280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dirty="0">
                <a:solidFill>
                  <a:schemeClr val="accent2"/>
                </a:solidFill>
                <a:latin typeface="あずきフォント" panose="02000609000000000000" pitchFamily="1" charset="-128"/>
                <a:ea typeface="あずきフォント" panose="02000609000000000000" pitchFamily="1" charset="-128"/>
              </a:rPr>
              <a:t>が最大となる。</a:t>
            </a:r>
            <a:endParaRPr kumimoji="1" lang="en-US" altLang="ja-JP" sz="2800" dirty="0">
              <a:solidFill>
                <a:schemeClr val="accent2"/>
              </a:solidFill>
              <a:latin typeface="あずきフォント" panose="02000609000000000000" pitchFamily="1" charset="-128"/>
              <a:ea typeface="あずきフォント" panose="02000609000000000000" pitchFamily="1" charset="-128"/>
            </a:endParaRPr>
          </a:p>
        </p:txBody>
      </p:sp>
      <p:sp>
        <p:nvSpPr>
          <p:cNvPr id="26" name="正方形/長方形 25">
            <a:extLst>
              <a:ext uri="{FF2B5EF4-FFF2-40B4-BE49-F238E27FC236}">
                <a16:creationId xmlns:a16="http://schemas.microsoft.com/office/drawing/2014/main" id="{34BEA558-42AE-490C-AE38-357301BF2D02}"/>
              </a:ext>
            </a:extLst>
          </p:cNvPr>
          <p:cNvSpPr/>
          <p:nvPr/>
        </p:nvSpPr>
        <p:spPr>
          <a:xfrm>
            <a:off x="301660" y="7448642"/>
            <a:ext cx="4241075" cy="78065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サポートベクトル</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sp>
        <p:nvSpPr>
          <p:cNvPr id="27" name="正方形/長方形 26">
            <a:extLst>
              <a:ext uri="{FF2B5EF4-FFF2-40B4-BE49-F238E27FC236}">
                <a16:creationId xmlns:a16="http://schemas.microsoft.com/office/drawing/2014/main" id="{8D08F542-6D28-4A8B-9474-57D3EFB6C949}"/>
              </a:ext>
            </a:extLst>
          </p:cNvPr>
          <p:cNvSpPr/>
          <p:nvPr/>
        </p:nvSpPr>
        <p:spPr>
          <a:xfrm>
            <a:off x="4646937" y="7448642"/>
            <a:ext cx="4311595" cy="78065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latin typeface="あずきフォント" panose="02000609000000000000" pitchFamily="1" charset="-128"/>
                <a:ea typeface="あずきフォント" panose="02000609000000000000" pitchFamily="1" charset="-128"/>
              </a:rPr>
              <a:t>マージン最大化</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sp>
        <p:nvSpPr>
          <p:cNvPr id="28" name="正方形/長方形 27">
            <a:extLst>
              <a:ext uri="{FF2B5EF4-FFF2-40B4-BE49-F238E27FC236}">
                <a16:creationId xmlns:a16="http://schemas.microsoft.com/office/drawing/2014/main" id="{C6B81056-E0B0-43C1-A7FE-289A45724C9B}"/>
              </a:ext>
            </a:extLst>
          </p:cNvPr>
          <p:cNvSpPr/>
          <p:nvPr/>
        </p:nvSpPr>
        <p:spPr>
          <a:xfrm>
            <a:off x="9062734" y="7448642"/>
            <a:ext cx="4311595" cy="78065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latin typeface="あずきフォント" panose="02000609000000000000" pitchFamily="1" charset="-128"/>
                <a:ea typeface="あずきフォント" panose="02000609000000000000" pitchFamily="1" charset="-128"/>
              </a:rPr>
              <a:t>制約付き最適化</a:t>
            </a:r>
            <a:endParaRPr lang="en-US" altLang="ja-JP" sz="2400" b="1" dirty="0">
              <a:solidFill>
                <a:schemeClr val="accent2"/>
              </a:solidFill>
              <a:latin typeface="あずきフォント" panose="02000609000000000000" pitchFamily="1" charset="-128"/>
              <a:ea typeface="あずきフォント" panose="02000609000000000000" pitchFamily="1" charset="-128"/>
            </a:endParaRPr>
          </a:p>
          <a:p>
            <a:pPr algn="ctr"/>
            <a:r>
              <a:rPr lang="en-US" altLang="ja-JP" sz="2400" b="1" dirty="0">
                <a:solidFill>
                  <a:schemeClr val="accent2"/>
                </a:solidFill>
                <a:effectLst/>
                <a:latin typeface="あずきフォント" panose="02000609000000000000" pitchFamily="1" charset="-128"/>
                <a:ea typeface="あずきフォント" panose="02000609000000000000" pitchFamily="1" charset="-128"/>
              </a:rPr>
              <a:t>(</a:t>
            </a: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ラグランジュの未定乗数法</a:t>
            </a:r>
            <a:r>
              <a:rPr lang="en-US" altLang="ja-JP" sz="2400" b="1" dirty="0">
                <a:solidFill>
                  <a:schemeClr val="accent2"/>
                </a:solidFill>
                <a:effectLst/>
                <a:latin typeface="あずきフォント" panose="02000609000000000000" pitchFamily="1" charset="-128"/>
                <a:ea typeface="あずきフォント" panose="02000609000000000000" pitchFamily="1" charset="-128"/>
              </a:rPr>
              <a:t>)</a:t>
            </a:r>
          </a:p>
        </p:txBody>
      </p:sp>
      <p:sp>
        <p:nvSpPr>
          <p:cNvPr id="29" name="テキスト ボックス 446">
            <a:extLst>
              <a:ext uri="{FF2B5EF4-FFF2-40B4-BE49-F238E27FC236}">
                <a16:creationId xmlns:a16="http://schemas.microsoft.com/office/drawing/2014/main" id="{872BC158-B6ED-47F2-B2AF-FA4DEA64734C}"/>
              </a:ext>
            </a:extLst>
          </p:cNvPr>
          <p:cNvSpPr txBox="1"/>
          <p:nvPr/>
        </p:nvSpPr>
        <p:spPr>
          <a:xfrm>
            <a:off x="261652" y="8400202"/>
            <a:ext cx="4135759" cy="17660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1" u="sng" dirty="0">
                <a:solidFill>
                  <a:schemeClr val="accent2"/>
                </a:solidFill>
                <a:latin typeface="あずきフォント" panose="02000609000000000000" pitchFamily="1" charset="-128"/>
                <a:ea typeface="あずきフォント" panose="02000609000000000000" pitchFamily="1" charset="-128"/>
              </a:rPr>
              <a:t>マージンを計算するための事例</a:t>
            </a:r>
            <a:r>
              <a:rPr kumimoji="1" lang="ja-JP" altLang="en-US" sz="2000" dirty="0">
                <a:solidFill>
                  <a:schemeClr val="tx1"/>
                </a:solidFill>
                <a:latin typeface="あずきフォント" panose="02000609000000000000" pitchFamily="1" charset="-128"/>
                <a:ea typeface="あずきフォント" panose="02000609000000000000" pitchFamily="1" charset="-128"/>
              </a:rPr>
              <a:t>。サポートベクトルから分離平面までの距離</a:t>
            </a:r>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r>
              <a:rPr kumimoji="1" lang="ja-JP" altLang="en-US" sz="2000" dirty="0">
                <a:solidFill>
                  <a:schemeClr val="tx1"/>
                </a:solidFill>
                <a:latin typeface="あずきフォント" panose="02000609000000000000" pitchFamily="1" charset="-128"/>
                <a:ea typeface="あずきフォント" panose="02000609000000000000" pitchFamily="1" charset="-128"/>
              </a:rPr>
              <a:t>垂線の長さ</a:t>
            </a:r>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r>
              <a:rPr kumimoji="1" lang="ja-JP" altLang="en-US" sz="2000" dirty="0">
                <a:solidFill>
                  <a:schemeClr val="tx1"/>
                </a:solidFill>
                <a:latin typeface="あずきフォント" panose="02000609000000000000" pitchFamily="1" charset="-128"/>
                <a:ea typeface="あずきフォント" panose="02000609000000000000" pitchFamily="1" charset="-128"/>
              </a:rPr>
              <a:t>をマージンとする。</a:t>
            </a:r>
            <a:endParaRPr kumimoji="1" lang="en-US" altLang="ja-JP" sz="2000" dirty="0">
              <a:solidFill>
                <a:schemeClr val="tx1"/>
              </a:solidFill>
              <a:latin typeface="あずきフォント" panose="02000609000000000000" pitchFamily="1" charset="-128"/>
              <a:ea typeface="あずきフォント" panose="02000609000000000000" pitchFamily="1" charset="-128"/>
            </a:endParaRPr>
          </a:p>
        </p:txBody>
      </p:sp>
      <p:pic>
        <p:nvPicPr>
          <p:cNvPr id="10" name="図 9">
            <a:extLst>
              <a:ext uri="{FF2B5EF4-FFF2-40B4-BE49-F238E27FC236}">
                <a16:creationId xmlns:a16="http://schemas.microsoft.com/office/drawing/2014/main" id="{5E50ACC7-1168-46E0-AB86-10D091EC18E0}"/>
              </a:ext>
            </a:extLst>
          </p:cNvPr>
          <p:cNvPicPr>
            <a:picLocks noChangeAspect="1"/>
          </p:cNvPicPr>
          <p:nvPr/>
        </p:nvPicPr>
        <p:blipFill>
          <a:blip r:embed="rId5"/>
          <a:stretch>
            <a:fillRect/>
          </a:stretch>
        </p:blipFill>
        <p:spPr>
          <a:xfrm>
            <a:off x="4737097" y="9749041"/>
            <a:ext cx="2491128" cy="1649680"/>
          </a:xfrm>
          <a:prstGeom prst="rect">
            <a:avLst/>
          </a:prstGeom>
        </p:spPr>
      </p:pic>
      <p:sp>
        <p:nvSpPr>
          <p:cNvPr id="33" name="テキスト ボックス 446">
            <a:extLst>
              <a:ext uri="{FF2B5EF4-FFF2-40B4-BE49-F238E27FC236}">
                <a16:creationId xmlns:a16="http://schemas.microsoft.com/office/drawing/2014/main" id="{F96834E6-6C54-43F5-B7C7-6405CDCAC904}"/>
              </a:ext>
            </a:extLst>
          </p:cNvPr>
          <p:cNvSpPr txBox="1"/>
          <p:nvPr/>
        </p:nvSpPr>
        <p:spPr>
          <a:xfrm>
            <a:off x="8080731" y="10085218"/>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(9.2)</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35" name="テキスト ボックス 446">
                <a:extLst>
                  <a:ext uri="{FF2B5EF4-FFF2-40B4-BE49-F238E27FC236}">
                    <a16:creationId xmlns:a16="http://schemas.microsoft.com/office/drawing/2014/main" id="{ED394D8B-7A50-4013-A385-E196EEA3775F}"/>
                  </a:ext>
                </a:extLst>
              </p:cNvPr>
              <p:cNvSpPr txBox="1"/>
              <p:nvPr/>
            </p:nvSpPr>
            <p:spPr>
              <a:xfrm>
                <a:off x="4697088" y="8400203"/>
                <a:ext cx="4173261" cy="143456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solidFill>
                      <a:schemeClr val="tx1"/>
                    </a:solidFill>
                    <a:latin typeface="あずきフォント" panose="02000609000000000000" pitchFamily="1" charset="-128"/>
                    <a:ea typeface="あずきフォント" panose="02000609000000000000" pitchFamily="1" charset="-128"/>
                  </a:rPr>
                  <a:t>分離平面がサポートベクトルの中間を通るなら、</a:t>
                </a:r>
                <a:r>
                  <a:rPr kumimoji="1" lang="ja-JP" altLang="en-US" sz="2000" b="1" u="sng" dirty="0">
                    <a:solidFill>
                      <a:schemeClr val="accent2"/>
                    </a:solidFill>
                    <a:latin typeface="あずきフォント" panose="02000609000000000000" pitchFamily="1" charset="-128"/>
                    <a:ea typeface="あずきフォント" panose="02000609000000000000" pitchFamily="1" charset="-128"/>
                  </a:rPr>
                  <a:t>サポートベクトル間の距離はサポートベクトルから分離平面までの距離</a:t>
                </a:r>
                <a14:m>
                  <m:oMath xmlns:m="http://schemas.openxmlformats.org/officeDocument/2006/math">
                    <m:r>
                      <a:rPr kumimoji="1" lang="en-US" altLang="ja-JP" sz="2000" b="1" i="1" u="sng" dirty="0" smtClean="0">
                        <a:solidFill>
                          <a:schemeClr val="accent2"/>
                        </a:solidFill>
                        <a:latin typeface="Cambria Math" panose="02040503050406030204" pitchFamily="18" charset="0"/>
                        <a:ea typeface="あずきフォント" panose="02000609000000000000" pitchFamily="1" charset="-128"/>
                      </a:rPr>
                      <m:t>𝒉</m:t>
                    </m:r>
                  </m:oMath>
                </a14:m>
                <a:r>
                  <a:rPr kumimoji="1" lang="ja-JP" altLang="en-US" sz="2000" b="1" u="sng" dirty="0">
                    <a:solidFill>
                      <a:schemeClr val="accent2"/>
                    </a:solidFill>
                    <a:latin typeface="あずきフォント" panose="02000609000000000000" pitchFamily="1" charset="-128"/>
                    <a:ea typeface="あずきフォント" panose="02000609000000000000" pitchFamily="1" charset="-128"/>
                  </a:rPr>
                  <a:t>の</a:t>
                </a:r>
                <a:r>
                  <a:rPr kumimoji="1" lang="en-US" altLang="ja-JP" sz="2000" b="1" u="sng" dirty="0">
                    <a:solidFill>
                      <a:schemeClr val="accent2"/>
                    </a:solidFill>
                    <a:latin typeface="あずきフォント" panose="02000609000000000000" pitchFamily="1" charset="-128"/>
                    <a:ea typeface="あずきフォント" panose="02000609000000000000" pitchFamily="1" charset="-128"/>
                  </a:rPr>
                  <a:t>2</a:t>
                </a:r>
                <a:r>
                  <a:rPr kumimoji="1" lang="ja-JP" altLang="en-US" sz="2000" b="1" u="sng" dirty="0">
                    <a:solidFill>
                      <a:schemeClr val="accent2"/>
                    </a:solidFill>
                    <a:latin typeface="あずきフォント" panose="02000609000000000000" pitchFamily="1" charset="-128"/>
                    <a:ea typeface="あずきフォント" panose="02000609000000000000" pitchFamily="1" charset="-128"/>
                  </a:rPr>
                  <a:t>倍</a:t>
                </a:r>
                <a:r>
                  <a:rPr kumimoji="1" lang="ja-JP" altLang="en-US" sz="2000" dirty="0">
                    <a:solidFill>
                      <a:schemeClr val="tx1"/>
                    </a:solidFill>
                    <a:latin typeface="あずきフォント" panose="02000609000000000000" pitchFamily="1" charset="-128"/>
                    <a:ea typeface="あずきフォント" panose="02000609000000000000" pitchFamily="1" charset="-128"/>
                  </a:rPr>
                  <a:t>となる。</a:t>
                </a:r>
                <a:endParaRPr kumimoji="1" lang="en-US" altLang="ja-JP" sz="2000" dirty="0">
                  <a:solidFill>
                    <a:schemeClr val="tx1"/>
                  </a:solidFill>
                  <a:latin typeface="あずきフォント" panose="02000609000000000000" pitchFamily="1" charset="-128"/>
                  <a:ea typeface="あずきフォント" panose="02000609000000000000" pitchFamily="1" charset="-128"/>
                </a:endParaRPr>
              </a:p>
            </p:txBody>
          </p:sp>
        </mc:Choice>
        <mc:Fallback xmlns="">
          <p:sp>
            <p:nvSpPr>
              <p:cNvPr id="35" name="テキスト ボックス 446">
                <a:extLst>
                  <a:ext uri="{FF2B5EF4-FFF2-40B4-BE49-F238E27FC236}">
                    <a16:creationId xmlns:a16="http://schemas.microsoft.com/office/drawing/2014/main" id="{ED394D8B-7A50-4013-A385-E196EEA3775F}"/>
                  </a:ext>
                </a:extLst>
              </p:cNvPr>
              <p:cNvSpPr txBox="1">
                <a:spLocks noRot="1" noChangeAspect="1" noMove="1" noResize="1" noEditPoints="1" noAdjustHandles="1" noChangeArrowheads="1" noChangeShapeType="1" noTextEdit="1"/>
              </p:cNvSpPr>
              <p:nvPr/>
            </p:nvSpPr>
            <p:spPr>
              <a:xfrm>
                <a:off x="4697088" y="8400203"/>
                <a:ext cx="4173261" cy="1434566"/>
              </a:xfrm>
              <a:prstGeom prst="rect">
                <a:avLst/>
              </a:prstGeom>
              <a:blipFill>
                <a:blip r:embed="rId6"/>
                <a:stretch>
                  <a:fillRect l="-1608" t="-2553" r="-7456"/>
                </a:stretch>
              </a:blipFill>
              <a:ln w="9525" cmpd="sng">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446">
                <a:extLst>
                  <a:ext uri="{FF2B5EF4-FFF2-40B4-BE49-F238E27FC236}">
                    <a16:creationId xmlns:a16="http://schemas.microsoft.com/office/drawing/2014/main" id="{2C9B11E5-9034-468E-9ACE-78E173998F1D}"/>
                  </a:ext>
                </a:extLst>
              </p:cNvPr>
              <p:cNvSpPr txBox="1"/>
              <p:nvPr/>
            </p:nvSpPr>
            <p:spPr>
              <a:xfrm>
                <a:off x="9162648" y="8400202"/>
                <a:ext cx="4381007" cy="13488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14:m>
                  <m:oMath xmlns:m="http://schemas.openxmlformats.org/officeDocument/2006/math">
                    <m:sSub>
                      <m:sSubPr>
                        <m:ctrlPr>
                          <a:rPr kumimoji="1" lang="en-US" altLang="ja-JP" sz="2000" b="0"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000" b="0" i="1" smtClean="0">
                            <a:solidFill>
                              <a:schemeClr val="tx1"/>
                            </a:solidFill>
                            <a:latin typeface="Cambria Math" panose="02040503050406030204" pitchFamily="18" charset="0"/>
                            <a:ea typeface="あずきフォント" panose="02000609000000000000" pitchFamily="1" charset="-128"/>
                          </a:rPr>
                          <m:t>𝑦</m:t>
                        </m:r>
                      </m:e>
                      <m:sub>
                        <m:r>
                          <a:rPr kumimoji="1" lang="en-US" altLang="ja-JP" sz="2000" b="0" i="1" smtClean="0">
                            <a:solidFill>
                              <a:schemeClr val="tx1"/>
                            </a:solidFill>
                            <a:latin typeface="Cambria Math" panose="02040503050406030204" pitchFamily="18" charset="0"/>
                            <a:ea typeface="あずきフォント" panose="02000609000000000000" pitchFamily="1" charset="-128"/>
                          </a:rPr>
                          <m:t>𝑖</m:t>
                        </m:r>
                      </m:sub>
                    </m:sSub>
                    <m:d>
                      <m:dPr>
                        <m:ctrlPr>
                          <a:rPr kumimoji="1" lang="en-US" altLang="ja-JP" sz="2000" b="0" i="1" smtClean="0">
                            <a:solidFill>
                              <a:schemeClr val="tx1"/>
                            </a:solidFill>
                            <a:latin typeface="Cambria Math" panose="02040503050406030204" pitchFamily="18" charset="0"/>
                            <a:ea typeface="あずきフォント" panose="02000609000000000000" pitchFamily="1" charset="-128"/>
                          </a:rPr>
                        </m:ctrlPr>
                      </m:dPr>
                      <m:e>
                        <m:sSup>
                          <m:sSupPr>
                            <m:ctrlPr>
                              <a:rPr kumimoji="1" lang="en-US" altLang="ja-JP" sz="2000" b="1" i="1" smtClean="0">
                                <a:solidFill>
                                  <a:schemeClr val="tx1"/>
                                </a:solidFill>
                                <a:latin typeface="Cambria Math" panose="02040503050406030204" pitchFamily="18" charset="0"/>
                                <a:ea typeface="あずきフォント" panose="02000609000000000000" pitchFamily="1" charset="-128"/>
                              </a:rPr>
                            </m:ctrlPr>
                          </m:sSupPr>
                          <m:e>
                            <m:r>
                              <a:rPr kumimoji="1" lang="en-US" altLang="ja-JP" sz="2000" b="1" i="1" smtClean="0">
                                <a:solidFill>
                                  <a:schemeClr val="tx1"/>
                                </a:solidFill>
                                <a:latin typeface="Cambria Math" panose="02040503050406030204" pitchFamily="18" charset="0"/>
                                <a:ea typeface="あずきフォント" panose="02000609000000000000" pitchFamily="1" charset="-128"/>
                              </a:rPr>
                              <m:t>𝒘</m:t>
                            </m:r>
                          </m:e>
                          <m:sup>
                            <m:r>
                              <a:rPr kumimoji="1" lang="en-US" altLang="ja-JP" sz="2000" b="1" i="1" smtClean="0">
                                <a:solidFill>
                                  <a:schemeClr val="tx1"/>
                                </a:solidFill>
                                <a:latin typeface="Cambria Math" panose="02040503050406030204" pitchFamily="18" charset="0"/>
                                <a:ea typeface="Cambria Math" panose="02040503050406030204" pitchFamily="18" charset="0"/>
                              </a:rPr>
                              <m:t>⊺</m:t>
                            </m:r>
                          </m:sup>
                        </m:sSup>
                        <m:sSub>
                          <m:sSubPr>
                            <m:ctrlPr>
                              <a:rPr kumimoji="1" lang="en-US" altLang="ja-JP" sz="2000" b="1"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000" b="1" i="1" smtClean="0">
                                <a:solidFill>
                                  <a:schemeClr val="tx1"/>
                                </a:solidFill>
                                <a:latin typeface="Cambria Math" panose="02040503050406030204" pitchFamily="18" charset="0"/>
                                <a:ea typeface="あずきフォント" panose="02000609000000000000" pitchFamily="1" charset="-128"/>
                              </a:rPr>
                              <m:t>𝒙</m:t>
                            </m:r>
                          </m:e>
                          <m:sub>
                            <m:r>
                              <a:rPr kumimoji="1" lang="en-US" altLang="ja-JP" sz="2000" b="1" i="1" smtClean="0">
                                <a:solidFill>
                                  <a:schemeClr val="tx1"/>
                                </a:solidFill>
                                <a:latin typeface="Cambria Math" panose="02040503050406030204" pitchFamily="18" charset="0"/>
                                <a:ea typeface="あずきフォント" panose="02000609000000000000" pitchFamily="1" charset="-128"/>
                              </a:rPr>
                              <m:t>𝒊</m:t>
                            </m:r>
                          </m:sub>
                        </m:sSub>
                        <m:r>
                          <a:rPr kumimoji="1" lang="en-US" altLang="ja-JP" sz="2000" b="0" i="1" smtClean="0">
                            <a:solidFill>
                              <a:schemeClr val="tx1"/>
                            </a:solidFill>
                            <a:latin typeface="Cambria Math" panose="02040503050406030204" pitchFamily="18" charset="0"/>
                            <a:ea typeface="あずきフォント" panose="02000609000000000000" pitchFamily="1" charset="-128"/>
                          </a:rPr>
                          <m:t>+</m:t>
                        </m:r>
                        <m:r>
                          <a:rPr kumimoji="1" lang="en-US" altLang="ja-JP" sz="2000" b="0" i="1" smtClean="0">
                            <a:solidFill>
                              <a:schemeClr val="tx1"/>
                            </a:solidFill>
                            <a:latin typeface="Cambria Math" panose="02040503050406030204" pitchFamily="18" charset="0"/>
                            <a:ea typeface="あずきフォント" panose="02000609000000000000" pitchFamily="1" charset="-128"/>
                          </a:rPr>
                          <m:t>𝑏</m:t>
                        </m:r>
                      </m:e>
                    </m:d>
                    <m:r>
                      <a:rPr kumimoji="1" lang="en-US" altLang="ja-JP" sz="2000" b="0" i="1" smtClean="0">
                        <a:solidFill>
                          <a:schemeClr val="tx1"/>
                        </a:solidFill>
                        <a:latin typeface="Cambria Math" panose="02040503050406030204" pitchFamily="18" charset="0"/>
                        <a:ea typeface="あずきフォント" panose="02000609000000000000" pitchFamily="1" charset="-128"/>
                      </a:rPr>
                      <m:t>−</m:t>
                    </m:r>
                    <m:r>
                      <a:rPr kumimoji="1" lang="en-US" altLang="ja-JP" sz="2000" b="0" i="1" smtClean="0">
                        <a:solidFill>
                          <a:schemeClr val="tx1"/>
                        </a:solidFill>
                        <a:latin typeface="Cambria Math" panose="02040503050406030204" pitchFamily="18" charset="0"/>
                        <a:ea typeface="あずきフォント" panose="02000609000000000000" pitchFamily="1" charset="-128"/>
                      </a:rPr>
                      <m:t>1</m:t>
                    </m:r>
                    <m:r>
                      <a:rPr kumimoji="1" lang="en-US" altLang="ja-JP" sz="2000" b="0" i="1" smtClean="0">
                        <a:solidFill>
                          <a:schemeClr val="tx1"/>
                        </a:solidFill>
                        <a:latin typeface="Cambria Math" panose="02040503050406030204" pitchFamily="18" charset="0"/>
                        <a:ea typeface="Cambria Math" panose="02040503050406030204" pitchFamily="18" charset="0"/>
                      </a:rPr>
                      <m:t>≥</m:t>
                    </m:r>
                    <m:r>
                      <a:rPr kumimoji="1" lang="en-US" altLang="ja-JP" sz="2000" b="0" i="1" smtClean="0">
                        <a:solidFill>
                          <a:schemeClr val="tx1"/>
                        </a:solidFill>
                        <a:latin typeface="Cambria Math" panose="02040503050406030204" pitchFamily="18" charset="0"/>
                        <a:ea typeface="Cambria Math" panose="02040503050406030204" pitchFamily="18" charset="0"/>
                      </a:rPr>
                      <m:t>0</m:t>
                    </m:r>
                  </m:oMath>
                </a14:m>
                <a:r>
                  <a:rPr kumimoji="1" lang="ja-JP" altLang="en-US" sz="2000" dirty="0">
                    <a:solidFill>
                      <a:schemeClr val="tx1"/>
                    </a:solidFill>
                    <a:latin typeface="あずきフォント" panose="02000609000000000000" pitchFamily="1" charset="-128"/>
                    <a:ea typeface="あずきフォント" panose="02000609000000000000" pitchFamily="1" charset="-128"/>
                  </a:rPr>
                  <a:t>の制約下で</a:t>
                </a:r>
                <a:endParaRPr kumimoji="1" lang="en-US" altLang="ja-JP" sz="2000" dirty="0">
                  <a:solidFill>
                    <a:schemeClr val="tx1"/>
                  </a:solidFill>
                  <a:latin typeface="あずきフォント" panose="02000609000000000000" pitchFamily="1" charset="-128"/>
                  <a:ea typeface="あずきフォント" panose="02000609000000000000" pitchFamily="1" charset="-128"/>
                </a:endParaRPr>
              </a:p>
              <a:p>
                <a14:m>
                  <m:oMath xmlns:m="http://schemas.openxmlformats.org/officeDocument/2006/math">
                    <m:f>
                      <m:fPr>
                        <m:ctrlPr>
                          <a:rPr kumimoji="1" lang="en-US" altLang="ja-JP" sz="2000" i="1" smtClean="0">
                            <a:solidFill>
                              <a:schemeClr val="tx1"/>
                            </a:solidFill>
                            <a:latin typeface="Cambria Math" panose="02040503050406030204" pitchFamily="18" charset="0"/>
                            <a:ea typeface="あずきフォント" panose="02000609000000000000" pitchFamily="1" charset="-128"/>
                          </a:rPr>
                        </m:ctrlPr>
                      </m:fPr>
                      <m:num>
                        <m:r>
                          <a:rPr kumimoji="1" lang="en-US" altLang="ja-JP" sz="2000" b="0" i="1" smtClean="0">
                            <a:solidFill>
                              <a:schemeClr val="tx1"/>
                            </a:solidFill>
                            <a:latin typeface="Cambria Math" panose="02040503050406030204" pitchFamily="18" charset="0"/>
                            <a:ea typeface="あずきフォント" panose="02000609000000000000" pitchFamily="1" charset="-128"/>
                          </a:rPr>
                          <m:t>1</m:t>
                        </m:r>
                      </m:num>
                      <m:den>
                        <m:r>
                          <a:rPr kumimoji="1" lang="en-US" altLang="ja-JP" sz="2000" b="0" i="1" smtClean="0">
                            <a:solidFill>
                              <a:schemeClr val="tx1"/>
                            </a:solidFill>
                            <a:latin typeface="Cambria Math" panose="02040503050406030204" pitchFamily="18" charset="0"/>
                            <a:ea typeface="あずきフォント" panose="02000609000000000000" pitchFamily="1" charset="-128"/>
                          </a:rPr>
                          <m:t>2</m:t>
                        </m:r>
                      </m:den>
                    </m:f>
                    <m:r>
                      <a:rPr kumimoji="1" lang="en-US" altLang="ja-JP" sz="2000" i="1">
                        <a:solidFill>
                          <a:schemeClr val="tx1"/>
                        </a:solidFill>
                        <a:latin typeface="Cambria Math" panose="02040503050406030204" pitchFamily="18" charset="0"/>
                        <a:ea typeface="あずきフォント" panose="02000609000000000000" pitchFamily="1" charset="-128"/>
                      </a:rPr>
                      <m:t>∥</m:t>
                    </m:r>
                    <m:r>
                      <a:rPr kumimoji="1" lang="en-US" altLang="ja-JP" sz="2000" b="1" i="1">
                        <a:solidFill>
                          <a:schemeClr val="tx1"/>
                        </a:solidFill>
                        <a:latin typeface="Cambria Math" panose="02040503050406030204" pitchFamily="18" charset="0"/>
                        <a:ea typeface="あずきフォント" panose="02000609000000000000" pitchFamily="1" charset="-128"/>
                      </a:rPr>
                      <m:t>𝒘</m:t>
                    </m:r>
                    <m:sSup>
                      <m:sSupPr>
                        <m:ctrlPr>
                          <a:rPr kumimoji="1" lang="en-US" altLang="ja-JP" sz="2000" b="0" i="1" smtClean="0">
                            <a:solidFill>
                              <a:schemeClr val="tx1"/>
                            </a:solidFill>
                            <a:latin typeface="Cambria Math" panose="02040503050406030204" pitchFamily="18" charset="0"/>
                            <a:ea typeface="Cambria Math" panose="02040503050406030204" pitchFamily="18" charset="0"/>
                          </a:rPr>
                        </m:ctrlPr>
                      </m:sSupPr>
                      <m:e>
                        <m:r>
                          <a:rPr kumimoji="1" lang="en-US" altLang="ja-JP" sz="2000" i="1">
                            <a:solidFill>
                              <a:schemeClr val="tx1"/>
                            </a:solidFill>
                            <a:latin typeface="Cambria Math" panose="02040503050406030204" pitchFamily="18" charset="0"/>
                            <a:ea typeface="Cambria Math" panose="02040503050406030204" pitchFamily="18" charset="0"/>
                          </a:rPr>
                          <m:t>∥</m:t>
                        </m:r>
                      </m:e>
                      <m:sup>
                        <m:r>
                          <a:rPr kumimoji="1" lang="en-US" altLang="ja-JP" sz="2000" b="0" i="1" smtClean="0">
                            <a:solidFill>
                              <a:schemeClr val="tx1"/>
                            </a:solidFill>
                            <a:latin typeface="Cambria Math" panose="02040503050406030204" pitchFamily="18" charset="0"/>
                            <a:ea typeface="Cambria Math" panose="02040503050406030204" pitchFamily="18" charset="0"/>
                          </a:rPr>
                          <m:t>2</m:t>
                        </m:r>
                      </m:sup>
                    </m:sSup>
                  </m:oMath>
                </a14:m>
                <a:r>
                  <a:rPr kumimoji="1" lang="ja-JP" altLang="en-US" sz="2000" dirty="0">
                    <a:solidFill>
                      <a:schemeClr val="tx1"/>
                    </a:solidFill>
                    <a:latin typeface="あずきフォント" panose="02000609000000000000" pitchFamily="1" charset="-128"/>
                    <a:ea typeface="あずきフォント" panose="02000609000000000000" pitchFamily="1" charset="-128"/>
                  </a:rPr>
                  <a:t>を最小化するため、</a:t>
                </a:r>
                <a:r>
                  <a:rPr kumimoji="1" lang="ja-JP" altLang="en-US" sz="2000" b="1" u="sng" dirty="0">
                    <a:solidFill>
                      <a:schemeClr val="accent2"/>
                    </a:solidFill>
                    <a:latin typeface="あずきフォント" panose="02000609000000000000" pitchFamily="1" charset="-128"/>
                    <a:ea typeface="あずきフォント" panose="02000609000000000000" pitchFamily="1" charset="-128"/>
                  </a:rPr>
                  <a:t>ラグランジュの未定乗数法を用いて目的関数を定義する</a:t>
                </a:r>
                <a:r>
                  <a:rPr kumimoji="1" lang="ja-JP" altLang="en-US" sz="2000" dirty="0">
                    <a:solidFill>
                      <a:schemeClr val="tx1"/>
                    </a:solidFill>
                    <a:latin typeface="あずきフォント" panose="02000609000000000000" pitchFamily="1" charset="-128"/>
                    <a:ea typeface="あずきフォント" panose="02000609000000000000" pitchFamily="1" charset="-128"/>
                  </a:rPr>
                  <a:t>。</a:t>
                </a:r>
                <a:endParaRPr kumimoji="1" lang="en-US" altLang="ja-JP" sz="2000" dirty="0">
                  <a:solidFill>
                    <a:schemeClr val="tx1"/>
                  </a:solidFill>
                  <a:latin typeface="あずきフォント" panose="02000609000000000000" pitchFamily="1" charset="-128"/>
                  <a:ea typeface="あずきフォント" panose="02000609000000000000" pitchFamily="1" charset="-128"/>
                </a:endParaRPr>
              </a:p>
            </p:txBody>
          </p:sp>
        </mc:Choice>
        <mc:Fallback xmlns="">
          <p:sp>
            <p:nvSpPr>
              <p:cNvPr id="36" name="テキスト ボックス 446">
                <a:extLst>
                  <a:ext uri="{FF2B5EF4-FFF2-40B4-BE49-F238E27FC236}">
                    <a16:creationId xmlns:a16="http://schemas.microsoft.com/office/drawing/2014/main" id="{2C9B11E5-9034-468E-9ACE-78E173998F1D}"/>
                  </a:ext>
                </a:extLst>
              </p:cNvPr>
              <p:cNvSpPr txBox="1">
                <a:spLocks noRot="1" noChangeAspect="1" noMove="1" noResize="1" noEditPoints="1" noAdjustHandles="1" noChangeArrowheads="1" noChangeShapeType="1" noTextEdit="1"/>
              </p:cNvSpPr>
              <p:nvPr/>
            </p:nvSpPr>
            <p:spPr>
              <a:xfrm>
                <a:off x="9162648" y="8400202"/>
                <a:ext cx="4381007" cy="1348839"/>
              </a:xfrm>
              <a:prstGeom prst="rect">
                <a:avLst/>
              </a:prstGeom>
              <a:blipFill>
                <a:blip r:embed="rId7"/>
                <a:stretch>
                  <a:fillRect l="-1391" t="-3620" r="-974" b="-14932"/>
                </a:stretch>
              </a:blipFill>
              <a:ln w="9525" cmpd="sng">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446">
                <a:extLst>
                  <a:ext uri="{FF2B5EF4-FFF2-40B4-BE49-F238E27FC236}">
                    <a16:creationId xmlns:a16="http://schemas.microsoft.com/office/drawing/2014/main" id="{BAD88376-64CB-4D52-AEA9-D037E00B79A4}"/>
                  </a:ext>
                </a:extLst>
              </p:cNvPr>
              <p:cNvSpPr txBox="1"/>
              <p:nvPr/>
            </p:nvSpPr>
            <p:spPr>
              <a:xfrm>
                <a:off x="4505236" y="11301789"/>
                <a:ext cx="4585975" cy="12625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14:m>
                  <m:oMath xmlns:m="http://schemas.openxmlformats.org/officeDocument/2006/math">
                    <m:r>
                      <a:rPr kumimoji="1" lang="en-US" altLang="ja-JP" sz="2000" b="0" i="1" smtClean="0">
                        <a:solidFill>
                          <a:schemeClr val="tx1"/>
                        </a:solidFill>
                        <a:latin typeface="Cambria Math" panose="02040503050406030204" pitchFamily="18" charset="0"/>
                        <a:ea typeface="あずきフォント" panose="02000609000000000000" pitchFamily="1" charset="-128"/>
                      </a:rPr>
                      <m:t>𝑤</m:t>
                    </m:r>
                    <m:r>
                      <a:rPr kumimoji="1" lang="en-US" altLang="ja-JP" sz="2000" b="0" i="1" smtClean="0">
                        <a:solidFill>
                          <a:schemeClr val="tx1"/>
                        </a:solidFill>
                        <a:latin typeface="Cambria Math" panose="02040503050406030204" pitchFamily="18" charset="0"/>
                        <a:ea typeface="あずきフォント" panose="02000609000000000000" pitchFamily="1" charset="-128"/>
                      </a:rPr>
                      <m:t>, </m:t>
                    </m:r>
                    <m:r>
                      <a:rPr kumimoji="1" lang="en-US" altLang="ja-JP" sz="2000" b="0" i="1" smtClean="0">
                        <a:solidFill>
                          <a:schemeClr val="tx1"/>
                        </a:solidFill>
                        <a:latin typeface="Cambria Math" panose="02040503050406030204" pitchFamily="18" charset="0"/>
                        <a:ea typeface="あずきフォント" panose="02000609000000000000" pitchFamily="1" charset="-128"/>
                      </a:rPr>
                      <m:t>𝑏</m:t>
                    </m:r>
                  </m:oMath>
                </a14:m>
                <a:r>
                  <a:rPr kumimoji="1" lang="ja-JP" altLang="en-US" sz="2000" dirty="0">
                    <a:solidFill>
                      <a:schemeClr val="tx1"/>
                    </a:solidFill>
                    <a:latin typeface="あずきフォント" panose="02000609000000000000" pitchFamily="1" charset="-128"/>
                    <a:ea typeface="あずきフォント" panose="02000609000000000000" pitchFamily="1" charset="-128"/>
                  </a:rPr>
                  <a:t>の制約</a:t>
                </a:r>
                <a:r>
                  <a:rPr kumimoji="1" lang="en-US" altLang="ja-JP" sz="2000" dirty="0">
                    <a:solidFill>
                      <a:schemeClr val="tx1"/>
                    </a:solidFill>
                    <a:latin typeface="あずきフォント" panose="02000609000000000000" pitchFamily="1" charset="-128"/>
                    <a:ea typeface="あずきフォント" panose="02000609000000000000" pitchFamily="1" charset="-128"/>
                  </a:rPr>
                  <a:t>(9.7)</a:t>
                </a:r>
                <a:r>
                  <a:rPr kumimoji="1" lang="ja-JP" altLang="en-US" sz="2000" dirty="0">
                    <a:solidFill>
                      <a:schemeClr val="tx1"/>
                    </a:solidFill>
                    <a:latin typeface="あずきフォント" panose="02000609000000000000" pitchFamily="1" charset="-128"/>
                    <a:ea typeface="あずきフォント" panose="02000609000000000000" pitchFamily="1" charset="-128"/>
                  </a:rPr>
                  <a:t>より</a:t>
                </a:r>
                <a14:m>
                  <m:oMath xmlns:m="http://schemas.openxmlformats.org/officeDocument/2006/math">
                    <m:r>
                      <a:rPr kumimoji="1" lang="en-US" altLang="ja-JP" sz="2000" b="0" i="1" smtClean="0">
                        <a:solidFill>
                          <a:schemeClr val="tx1"/>
                        </a:solidFill>
                        <a:latin typeface="Cambria Math" panose="02040503050406030204" pitchFamily="18" charset="0"/>
                        <a:ea typeface="あずきフォント" panose="02000609000000000000" pitchFamily="1" charset="-128"/>
                      </a:rPr>
                      <m:t>h</m:t>
                    </m:r>
                    <m:r>
                      <a:rPr kumimoji="1" lang="en-US" altLang="ja-JP" sz="2000" b="0" i="1" smtClean="0">
                        <a:solidFill>
                          <a:schemeClr val="tx1"/>
                        </a:solidFill>
                        <a:latin typeface="Cambria Math" panose="02040503050406030204" pitchFamily="18" charset="0"/>
                        <a:ea typeface="あずきフォント" panose="02000609000000000000" pitchFamily="1" charset="-128"/>
                      </a:rPr>
                      <m:t>=</m:t>
                    </m:r>
                    <m:f>
                      <m:fPr>
                        <m:ctrlPr>
                          <a:rPr kumimoji="1" lang="en-US" altLang="ja-JP" sz="2000" b="0" i="1" smtClean="0">
                            <a:solidFill>
                              <a:schemeClr val="tx1"/>
                            </a:solidFill>
                            <a:latin typeface="Cambria Math" panose="02040503050406030204" pitchFamily="18" charset="0"/>
                            <a:ea typeface="あずきフォント" panose="02000609000000000000" pitchFamily="1" charset="-128"/>
                          </a:rPr>
                        </m:ctrlPr>
                      </m:fPr>
                      <m:num>
                        <m:r>
                          <a:rPr kumimoji="1" lang="en-US" altLang="ja-JP" sz="2000" b="0" i="1" smtClean="0">
                            <a:solidFill>
                              <a:schemeClr val="tx1"/>
                            </a:solidFill>
                            <a:latin typeface="Cambria Math" panose="02040503050406030204" pitchFamily="18" charset="0"/>
                            <a:ea typeface="あずきフォント" panose="02000609000000000000" pitchFamily="1" charset="-128"/>
                          </a:rPr>
                          <m:t>1</m:t>
                        </m:r>
                      </m:num>
                      <m:den>
                        <m:r>
                          <a:rPr kumimoji="1" lang="en-US" altLang="ja-JP" sz="2000" i="1">
                            <a:solidFill>
                              <a:schemeClr val="tx1"/>
                            </a:solidFill>
                            <a:latin typeface="Cambria Math" panose="02040503050406030204" pitchFamily="18" charset="0"/>
                            <a:ea typeface="あずきフォント" panose="02000609000000000000" pitchFamily="1" charset="-128"/>
                          </a:rPr>
                          <m:t>∥</m:t>
                        </m:r>
                        <m:r>
                          <a:rPr kumimoji="1" lang="en-US" altLang="ja-JP" sz="2000" b="0" i="1" smtClean="0">
                            <a:solidFill>
                              <a:schemeClr val="tx1"/>
                            </a:solidFill>
                            <a:latin typeface="Cambria Math" panose="02040503050406030204" pitchFamily="18" charset="0"/>
                            <a:ea typeface="あずきフォント" panose="02000609000000000000" pitchFamily="1" charset="-128"/>
                          </a:rPr>
                          <m:t>𝑤</m:t>
                        </m:r>
                        <m:r>
                          <a:rPr kumimoji="1" lang="en-US" altLang="ja-JP" sz="2000" b="0" i="1" smtClean="0">
                            <a:solidFill>
                              <a:schemeClr val="tx1"/>
                            </a:solidFill>
                            <a:latin typeface="Cambria Math" panose="02040503050406030204" pitchFamily="18" charset="0"/>
                            <a:ea typeface="Cambria Math" panose="02040503050406030204" pitchFamily="18" charset="0"/>
                          </a:rPr>
                          <m:t>∥</m:t>
                        </m:r>
                      </m:den>
                    </m:f>
                    <m:r>
                      <a:rPr kumimoji="1" lang="en-US" altLang="ja-JP" sz="2000" i="1">
                        <a:solidFill>
                          <a:schemeClr val="tx1"/>
                        </a:solidFill>
                        <a:latin typeface="Cambria Math" panose="02040503050406030204" pitchFamily="18" charset="0"/>
                        <a:ea typeface="あずきフォント" panose="02000609000000000000" pitchFamily="1" charset="-128"/>
                      </a:rPr>
                      <m:t> </m:t>
                    </m:r>
                    <m:r>
                      <a:rPr kumimoji="1" lang="ja-JP" altLang="en-US" sz="2000" i="1" smtClean="0">
                        <a:solidFill>
                          <a:schemeClr val="tx1"/>
                        </a:solidFill>
                        <a:latin typeface="Cambria Math" panose="02040503050406030204" pitchFamily="18" charset="0"/>
                        <a:ea typeface="あずきフォント" panose="02000609000000000000" pitchFamily="1" charset="-128"/>
                      </a:rPr>
                      <m:t>となる</m:t>
                    </m:r>
                  </m:oMath>
                </a14:m>
                <a:r>
                  <a:rPr kumimoji="1" lang="ja-JP" altLang="en-US" sz="2000" dirty="0">
                    <a:solidFill>
                      <a:schemeClr val="tx1"/>
                    </a:solidFill>
                    <a:latin typeface="あずきフォント" panose="02000609000000000000" pitchFamily="1" charset="-128"/>
                    <a:ea typeface="あずきフォント" panose="02000609000000000000" pitchFamily="1" charset="-128"/>
                  </a:rPr>
                  <a:t>。最大化を最小化問題にするとマージン最大化を次式で表せる。</a:t>
                </a:r>
                <a:endParaRPr kumimoji="1" lang="en-US" altLang="ja-JP" sz="2000" dirty="0">
                  <a:solidFill>
                    <a:schemeClr val="tx1"/>
                  </a:solidFill>
                  <a:latin typeface="あずきフォント" panose="02000609000000000000" pitchFamily="1" charset="-128"/>
                  <a:ea typeface="あずきフォント" panose="02000609000000000000" pitchFamily="1" charset="-128"/>
                </a:endParaRPr>
              </a:p>
            </p:txBody>
          </p:sp>
        </mc:Choice>
        <mc:Fallback xmlns="">
          <p:sp>
            <p:nvSpPr>
              <p:cNvPr id="37" name="テキスト ボックス 446">
                <a:extLst>
                  <a:ext uri="{FF2B5EF4-FFF2-40B4-BE49-F238E27FC236}">
                    <a16:creationId xmlns:a16="http://schemas.microsoft.com/office/drawing/2014/main" id="{BAD88376-64CB-4D52-AEA9-D037E00B79A4}"/>
                  </a:ext>
                </a:extLst>
              </p:cNvPr>
              <p:cNvSpPr txBox="1">
                <a:spLocks noRot="1" noChangeAspect="1" noMove="1" noResize="1" noEditPoints="1" noAdjustHandles="1" noChangeArrowheads="1" noChangeShapeType="1" noTextEdit="1"/>
              </p:cNvSpPr>
              <p:nvPr/>
            </p:nvSpPr>
            <p:spPr>
              <a:xfrm>
                <a:off x="4505236" y="11301789"/>
                <a:ext cx="4585975" cy="1262552"/>
              </a:xfrm>
              <a:prstGeom prst="rect">
                <a:avLst/>
              </a:prstGeom>
              <a:blipFill>
                <a:blip r:embed="rId8"/>
                <a:stretch>
                  <a:fillRect l="-1330"/>
                </a:stretch>
              </a:blipFill>
              <a:ln w="9525" cmpd="sng">
                <a:noFill/>
              </a:ln>
            </p:spPr>
            <p:txBody>
              <a:bodyPr/>
              <a:lstStyle/>
              <a:p>
                <a:r>
                  <a:rPr lang="ja-JP" altLang="en-US">
                    <a:noFill/>
                  </a:rPr>
                  <a:t> </a:t>
                </a:r>
              </a:p>
            </p:txBody>
          </p:sp>
        </mc:Fallback>
      </mc:AlternateContent>
      <p:sp>
        <p:nvSpPr>
          <p:cNvPr id="39" name="テキスト ボックス 446">
            <a:extLst>
              <a:ext uri="{FF2B5EF4-FFF2-40B4-BE49-F238E27FC236}">
                <a16:creationId xmlns:a16="http://schemas.microsoft.com/office/drawing/2014/main" id="{FF517C58-9CDE-47C9-883A-575D517331BB}"/>
              </a:ext>
            </a:extLst>
          </p:cNvPr>
          <p:cNvSpPr txBox="1"/>
          <p:nvPr/>
        </p:nvSpPr>
        <p:spPr>
          <a:xfrm>
            <a:off x="8080731" y="12347456"/>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(9.10)</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8" name="図 7">
            <a:extLst>
              <a:ext uri="{FF2B5EF4-FFF2-40B4-BE49-F238E27FC236}">
                <a16:creationId xmlns:a16="http://schemas.microsoft.com/office/drawing/2014/main" id="{DA23E91F-224E-4A61-9159-578C9C431E0E}"/>
              </a:ext>
            </a:extLst>
          </p:cNvPr>
          <p:cNvPicPr>
            <a:picLocks noChangeAspect="1"/>
          </p:cNvPicPr>
          <p:nvPr/>
        </p:nvPicPr>
        <p:blipFill>
          <a:blip r:embed="rId9"/>
          <a:stretch>
            <a:fillRect/>
          </a:stretch>
        </p:blipFill>
        <p:spPr>
          <a:xfrm>
            <a:off x="591451" y="9863166"/>
            <a:ext cx="3476159" cy="3470753"/>
          </a:xfrm>
          <a:prstGeom prst="rect">
            <a:avLst/>
          </a:prstGeom>
        </p:spPr>
      </p:pic>
      <p:sp>
        <p:nvSpPr>
          <p:cNvPr id="21" name="吹き出し: 角を丸めた四角形 20">
            <a:extLst>
              <a:ext uri="{FF2B5EF4-FFF2-40B4-BE49-F238E27FC236}">
                <a16:creationId xmlns:a16="http://schemas.microsoft.com/office/drawing/2014/main" id="{D4440E09-AFAD-44D8-AB71-754C8753415C}"/>
              </a:ext>
            </a:extLst>
          </p:cNvPr>
          <p:cNvSpPr/>
          <p:nvPr/>
        </p:nvSpPr>
        <p:spPr>
          <a:xfrm>
            <a:off x="301661" y="10056169"/>
            <a:ext cx="2319751" cy="528271"/>
          </a:xfrm>
          <a:prstGeom prst="wedgeRoundRectCallout">
            <a:avLst>
              <a:gd name="adj1" fmla="val 35147"/>
              <a:gd name="adj2" fmla="val 10501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あずきフォント" panose="02000609000000000000" pitchFamily="1" charset="-128"/>
                <a:ea typeface="あずきフォント" panose="02000609000000000000" pitchFamily="1" charset="-128"/>
              </a:rPr>
              <a:t>サポートベクトル</a:t>
            </a:r>
          </a:p>
        </p:txBody>
      </p:sp>
      <p:sp>
        <p:nvSpPr>
          <p:cNvPr id="31" name="吹き出し: 角を丸めた四角形 30">
            <a:extLst>
              <a:ext uri="{FF2B5EF4-FFF2-40B4-BE49-F238E27FC236}">
                <a16:creationId xmlns:a16="http://schemas.microsoft.com/office/drawing/2014/main" id="{FF76401D-00BD-4961-9AD3-C60832EF96BD}"/>
              </a:ext>
            </a:extLst>
          </p:cNvPr>
          <p:cNvSpPr/>
          <p:nvPr/>
        </p:nvSpPr>
        <p:spPr>
          <a:xfrm>
            <a:off x="301661" y="12087759"/>
            <a:ext cx="2319751" cy="528271"/>
          </a:xfrm>
          <a:prstGeom prst="wedgeRoundRectCallout">
            <a:avLst>
              <a:gd name="adj1" fmla="val 40679"/>
              <a:gd name="adj2" fmla="val -21687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あずきフォント" panose="02000609000000000000" pitchFamily="1" charset="-128"/>
                <a:ea typeface="あずきフォント" panose="02000609000000000000" pitchFamily="1" charset="-128"/>
              </a:rPr>
              <a:t>マージン</a:t>
            </a:r>
          </a:p>
        </p:txBody>
      </p:sp>
      <p:pic>
        <p:nvPicPr>
          <p:cNvPr id="16" name="図 15">
            <a:extLst>
              <a:ext uri="{FF2B5EF4-FFF2-40B4-BE49-F238E27FC236}">
                <a16:creationId xmlns:a16="http://schemas.microsoft.com/office/drawing/2014/main" id="{6EAE8641-248D-4220-A8AE-01B81302837E}"/>
              </a:ext>
            </a:extLst>
          </p:cNvPr>
          <p:cNvPicPr>
            <a:picLocks noChangeAspect="1"/>
          </p:cNvPicPr>
          <p:nvPr/>
        </p:nvPicPr>
        <p:blipFill>
          <a:blip r:embed="rId10"/>
          <a:stretch>
            <a:fillRect/>
          </a:stretch>
        </p:blipFill>
        <p:spPr>
          <a:xfrm>
            <a:off x="9210035" y="9768305"/>
            <a:ext cx="4381899" cy="795896"/>
          </a:xfrm>
          <a:prstGeom prst="rect">
            <a:avLst/>
          </a:prstGeom>
        </p:spPr>
      </p:pic>
      <p:sp>
        <p:nvSpPr>
          <p:cNvPr id="41" name="テキスト ボックス 446">
            <a:extLst>
              <a:ext uri="{FF2B5EF4-FFF2-40B4-BE49-F238E27FC236}">
                <a16:creationId xmlns:a16="http://schemas.microsoft.com/office/drawing/2014/main" id="{E114807B-58AA-4545-A96A-E1872C9A698D}"/>
              </a:ext>
            </a:extLst>
          </p:cNvPr>
          <p:cNvSpPr txBox="1"/>
          <p:nvPr/>
        </p:nvSpPr>
        <p:spPr>
          <a:xfrm>
            <a:off x="12384205" y="10257047"/>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(9.11)</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43" name="テキスト ボックス 446">
            <a:extLst>
              <a:ext uri="{FF2B5EF4-FFF2-40B4-BE49-F238E27FC236}">
                <a16:creationId xmlns:a16="http://schemas.microsoft.com/office/drawing/2014/main" id="{6DD9EF15-253F-46A4-9E83-7310F3532031}"/>
              </a:ext>
            </a:extLst>
          </p:cNvPr>
          <p:cNvSpPr txBox="1"/>
          <p:nvPr/>
        </p:nvSpPr>
        <p:spPr>
          <a:xfrm>
            <a:off x="12384205" y="12967545"/>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(9.16)</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44" name="テキスト ボックス 446">
                <a:extLst>
                  <a:ext uri="{FF2B5EF4-FFF2-40B4-BE49-F238E27FC236}">
                    <a16:creationId xmlns:a16="http://schemas.microsoft.com/office/drawing/2014/main" id="{B9B7C2E6-246A-4E2C-9AAD-F145F5E9C499}"/>
                  </a:ext>
                </a:extLst>
              </p:cNvPr>
              <p:cNvSpPr txBox="1"/>
              <p:nvPr/>
            </p:nvSpPr>
            <p:spPr>
              <a:xfrm>
                <a:off x="9162648" y="10740993"/>
                <a:ext cx="4381007" cy="11534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14:m>
                  <m:oMath xmlns:m="http://schemas.openxmlformats.org/officeDocument/2006/math">
                    <m:r>
                      <a:rPr kumimoji="1" lang="ja-JP" altLang="en-US" sz="2000" b="0" i="1" smtClean="0">
                        <a:solidFill>
                          <a:schemeClr val="tx1"/>
                        </a:solidFill>
                        <a:latin typeface="Cambria Math" panose="02040503050406030204" pitchFamily="18" charset="0"/>
                        <a:ea typeface="あずきフォント" panose="02000609000000000000" pitchFamily="1" charset="-128"/>
                      </a:rPr>
                      <m:t>ラグランジュ</m:t>
                    </m:r>
                  </m:oMath>
                </a14:m>
                <a:r>
                  <a:rPr kumimoji="1" lang="ja-JP" altLang="en-US" sz="2000" dirty="0">
                    <a:solidFill>
                      <a:schemeClr val="tx1"/>
                    </a:solidFill>
                    <a:latin typeface="あずきフォント" panose="02000609000000000000" pitchFamily="1" charset="-128"/>
                    <a:ea typeface="あずきフォント" panose="02000609000000000000" pitchFamily="1" charset="-128"/>
                  </a:rPr>
                  <a:t>乗数</a:t>
                </a:r>
                <a14:m>
                  <m:oMath xmlns:m="http://schemas.openxmlformats.org/officeDocument/2006/math">
                    <m:r>
                      <a:rPr kumimoji="1" lang="en-US" altLang="ja-JP" sz="2000" b="1" i="0" smtClean="0">
                        <a:solidFill>
                          <a:schemeClr val="tx1"/>
                        </a:solidFill>
                        <a:latin typeface="Cambria Math" panose="02040503050406030204" pitchFamily="18" charset="0"/>
                        <a:ea typeface="あずきフォント" panose="02000609000000000000" pitchFamily="1" charset="-128"/>
                      </a:rPr>
                      <m:t>𝐚</m:t>
                    </m:r>
                    <m:r>
                      <a:rPr kumimoji="1" lang="en-US" altLang="ja-JP" sz="2000" b="1" i="0" smtClean="0">
                        <a:solidFill>
                          <a:schemeClr val="tx1"/>
                        </a:solidFill>
                        <a:latin typeface="Cambria Math" panose="02040503050406030204" pitchFamily="18" charset="0"/>
                        <a:ea typeface="あずきフォント" panose="02000609000000000000" pitchFamily="1" charset="-128"/>
                      </a:rPr>
                      <m:t>=</m:t>
                    </m:r>
                    <m:sSup>
                      <m:sSupPr>
                        <m:ctrlPr>
                          <a:rPr kumimoji="1" lang="en-US" altLang="ja-JP" sz="2000" b="0" i="1" smtClean="0">
                            <a:solidFill>
                              <a:schemeClr val="tx1"/>
                            </a:solidFill>
                            <a:latin typeface="Cambria Math" panose="02040503050406030204" pitchFamily="18" charset="0"/>
                            <a:ea typeface="あずきフォント" panose="02000609000000000000" pitchFamily="1" charset="-128"/>
                          </a:rPr>
                        </m:ctrlPr>
                      </m:sSupPr>
                      <m:e>
                        <m:d>
                          <m:dPr>
                            <m:ctrlPr>
                              <a:rPr kumimoji="1" lang="en-US" altLang="ja-JP" sz="2000" i="1">
                                <a:solidFill>
                                  <a:schemeClr val="tx1"/>
                                </a:solidFill>
                                <a:latin typeface="Cambria Math" panose="02040503050406030204" pitchFamily="18" charset="0"/>
                                <a:ea typeface="あずきフォント" panose="02000609000000000000" pitchFamily="1" charset="-128"/>
                              </a:rPr>
                            </m:ctrlPr>
                          </m:dPr>
                          <m:e>
                            <m:sSub>
                              <m:sSubPr>
                                <m:ctrlPr>
                                  <a:rPr kumimoji="1" lang="en-US" altLang="ja-JP" sz="2000" b="0"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000" b="0" i="1" smtClean="0">
                                    <a:solidFill>
                                      <a:schemeClr val="tx1"/>
                                    </a:solidFill>
                                    <a:latin typeface="Cambria Math" panose="02040503050406030204" pitchFamily="18" charset="0"/>
                                    <a:ea typeface="あずきフォント" panose="02000609000000000000" pitchFamily="1" charset="-128"/>
                                  </a:rPr>
                                  <m:t>𝛼</m:t>
                                </m:r>
                              </m:e>
                              <m:sub>
                                <m:r>
                                  <a:rPr kumimoji="1" lang="en-US" altLang="ja-JP" sz="2000" b="0" i="1" smtClean="0">
                                    <a:solidFill>
                                      <a:schemeClr val="tx1"/>
                                    </a:solidFill>
                                    <a:latin typeface="Cambria Math" panose="02040503050406030204" pitchFamily="18" charset="0"/>
                                    <a:ea typeface="あずきフォント" panose="02000609000000000000" pitchFamily="1" charset="-128"/>
                                  </a:rPr>
                                  <m:t>1</m:t>
                                </m:r>
                              </m:sub>
                            </m:sSub>
                            <m:r>
                              <a:rPr kumimoji="1" lang="en-US" altLang="ja-JP" sz="2000" b="0" i="1" smtClean="0">
                                <a:solidFill>
                                  <a:schemeClr val="tx1"/>
                                </a:solidFill>
                                <a:latin typeface="Cambria Math" panose="02040503050406030204" pitchFamily="18" charset="0"/>
                                <a:ea typeface="あずきフォント" panose="02000609000000000000" pitchFamily="1" charset="-128"/>
                              </a:rPr>
                              <m:t>…</m:t>
                            </m:r>
                            <m:sSub>
                              <m:sSubPr>
                                <m:ctrlPr>
                                  <a:rPr kumimoji="1" lang="en-US" altLang="ja-JP" sz="2000" b="0"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000" b="0" i="1" smtClean="0">
                                    <a:solidFill>
                                      <a:schemeClr val="tx1"/>
                                    </a:solidFill>
                                    <a:latin typeface="Cambria Math" panose="02040503050406030204" pitchFamily="18" charset="0"/>
                                    <a:ea typeface="あずきフォント" panose="02000609000000000000" pitchFamily="1" charset="-128"/>
                                  </a:rPr>
                                  <m:t>𝛼</m:t>
                                </m:r>
                              </m:e>
                              <m:sub>
                                <m:r>
                                  <a:rPr kumimoji="1" lang="en-US" altLang="ja-JP" sz="2000" b="0" i="1" smtClean="0">
                                    <a:solidFill>
                                      <a:schemeClr val="tx1"/>
                                    </a:solidFill>
                                    <a:latin typeface="Cambria Math" panose="02040503050406030204" pitchFamily="18" charset="0"/>
                                    <a:ea typeface="あずきフォント" panose="02000609000000000000" pitchFamily="1" charset="-128"/>
                                  </a:rPr>
                                  <m:t>𝑛</m:t>
                                </m:r>
                              </m:sub>
                            </m:sSub>
                          </m:e>
                        </m:d>
                      </m:e>
                      <m:sup>
                        <m:r>
                          <a:rPr kumimoji="1" lang="en-US" altLang="ja-JP" sz="2000" i="1" smtClean="0">
                            <a:solidFill>
                              <a:schemeClr val="tx1"/>
                            </a:solidFill>
                            <a:latin typeface="Cambria Math" panose="02040503050406030204" pitchFamily="18" charset="0"/>
                            <a:ea typeface="Cambria Math" panose="02040503050406030204" pitchFamily="18" charset="0"/>
                          </a:rPr>
                          <m:t>⊺</m:t>
                        </m:r>
                      </m:sup>
                    </m:sSup>
                  </m:oMath>
                </a14:m>
                <a:r>
                  <a:rPr kumimoji="1" lang="ja-JP" altLang="en-US" sz="2000" dirty="0">
                    <a:solidFill>
                      <a:schemeClr val="tx1"/>
                    </a:solidFill>
                    <a:latin typeface="あずきフォント" panose="02000609000000000000" pitchFamily="1" charset="-128"/>
                    <a:ea typeface="あずきフォント" panose="02000609000000000000" pitchFamily="1" charset="-128"/>
                  </a:rPr>
                  <a:t>についてまとめると、二次計画法で解ける双対問題が得られる。</a:t>
                </a:r>
                <a:endParaRPr kumimoji="1" lang="en-US" altLang="ja-JP" sz="2000" dirty="0">
                  <a:solidFill>
                    <a:schemeClr val="tx1"/>
                  </a:solidFill>
                  <a:latin typeface="あずきフォント" panose="02000609000000000000" pitchFamily="1" charset="-128"/>
                  <a:ea typeface="あずきフォント" panose="02000609000000000000" pitchFamily="1" charset="-128"/>
                </a:endParaRPr>
              </a:p>
            </p:txBody>
          </p:sp>
        </mc:Choice>
        <mc:Fallback xmlns="">
          <p:sp>
            <p:nvSpPr>
              <p:cNvPr id="44" name="テキスト ボックス 446">
                <a:extLst>
                  <a:ext uri="{FF2B5EF4-FFF2-40B4-BE49-F238E27FC236}">
                    <a16:creationId xmlns:a16="http://schemas.microsoft.com/office/drawing/2014/main" id="{B9B7C2E6-246A-4E2C-9AAD-F145F5E9C499}"/>
                  </a:ext>
                </a:extLst>
              </p:cNvPr>
              <p:cNvSpPr txBox="1">
                <a:spLocks noRot="1" noChangeAspect="1" noMove="1" noResize="1" noEditPoints="1" noAdjustHandles="1" noChangeArrowheads="1" noChangeShapeType="1" noTextEdit="1"/>
              </p:cNvSpPr>
              <p:nvPr/>
            </p:nvSpPr>
            <p:spPr>
              <a:xfrm>
                <a:off x="9162648" y="10740993"/>
                <a:ext cx="4381007" cy="1153461"/>
              </a:xfrm>
              <a:prstGeom prst="rect">
                <a:avLst/>
              </a:prstGeom>
              <a:blipFill>
                <a:blip r:embed="rId11"/>
                <a:stretch>
                  <a:fillRect l="-1391" t="-4233" r="-139"/>
                </a:stretch>
              </a:blipFill>
              <a:ln w="9525" cmpd="sng">
                <a:noFill/>
              </a:ln>
            </p:spPr>
            <p:txBody>
              <a:bodyPr/>
              <a:lstStyle/>
              <a:p>
                <a:r>
                  <a:rPr lang="ja-JP" altLang="en-US">
                    <a:noFill/>
                  </a:rPr>
                  <a:t> </a:t>
                </a:r>
              </a:p>
            </p:txBody>
          </p:sp>
        </mc:Fallback>
      </mc:AlternateContent>
      <p:pic>
        <p:nvPicPr>
          <p:cNvPr id="19" name="Picture 2" descr="ケーキ入刀">
            <a:extLst>
              <a:ext uri="{FF2B5EF4-FFF2-40B4-BE49-F238E27FC236}">
                <a16:creationId xmlns:a16="http://schemas.microsoft.com/office/drawing/2014/main" id="{B9654C3E-D12A-41B4-9F42-C00FC208CE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2424" y="4016896"/>
            <a:ext cx="2447925" cy="1704975"/>
          </a:xfrm>
          <a:prstGeom prst="rect">
            <a:avLst/>
          </a:prstGeom>
          <a:noFill/>
          <a:extLst>
            <a:ext uri="{909E8E84-426E-40DD-AFC4-6F175D3DCCD1}">
              <a14:hiddenFill xmlns:a14="http://schemas.microsoft.com/office/drawing/2010/main">
                <a:solidFill>
                  <a:srgbClr val="FFFFFF"/>
                </a:solidFill>
              </a14:hiddenFill>
            </a:ext>
          </a:extLst>
        </p:spPr>
      </p:pic>
      <p:sp>
        <p:nvSpPr>
          <p:cNvPr id="46" name="吹き出し: 角を丸めた四角形 45">
            <a:extLst>
              <a:ext uri="{FF2B5EF4-FFF2-40B4-BE49-F238E27FC236}">
                <a16:creationId xmlns:a16="http://schemas.microsoft.com/office/drawing/2014/main" id="{4FBEBA37-32DB-4B54-8F2B-5D551C8E07D6}"/>
              </a:ext>
            </a:extLst>
          </p:cNvPr>
          <p:cNvSpPr/>
          <p:nvPr/>
        </p:nvSpPr>
        <p:spPr>
          <a:xfrm>
            <a:off x="9905038" y="2729233"/>
            <a:ext cx="994610" cy="528271"/>
          </a:xfrm>
          <a:prstGeom prst="wedgeRoundRectCallout">
            <a:avLst>
              <a:gd name="adj1" fmla="val 54974"/>
              <a:gd name="adj2" fmla="val 15056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accent1"/>
                </a:solidFill>
                <a:latin typeface="あずきフォント" panose="02000609000000000000" pitchFamily="1" charset="-128"/>
                <a:ea typeface="あずきフォント" panose="02000609000000000000" pitchFamily="1" charset="-128"/>
              </a:rPr>
              <a:t>②</a:t>
            </a:r>
          </a:p>
        </p:txBody>
      </p:sp>
      <p:cxnSp>
        <p:nvCxnSpPr>
          <p:cNvPr id="30" name="直線矢印コネクタ 29">
            <a:extLst>
              <a:ext uri="{FF2B5EF4-FFF2-40B4-BE49-F238E27FC236}">
                <a16:creationId xmlns:a16="http://schemas.microsoft.com/office/drawing/2014/main" id="{D2025338-1848-46F4-9199-84BDA7959B10}"/>
              </a:ext>
            </a:extLst>
          </p:cNvPr>
          <p:cNvCxnSpPr/>
          <p:nvPr/>
        </p:nvCxnSpPr>
        <p:spPr>
          <a:xfrm>
            <a:off x="3479326" y="10523447"/>
            <a:ext cx="304800" cy="853063"/>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曲線 37">
            <a:extLst>
              <a:ext uri="{FF2B5EF4-FFF2-40B4-BE49-F238E27FC236}">
                <a16:creationId xmlns:a16="http://schemas.microsoft.com/office/drawing/2014/main" id="{1B50DDAB-3E70-490F-BA7A-E6490D08D0E7}"/>
              </a:ext>
            </a:extLst>
          </p:cNvPr>
          <p:cNvCxnSpPr>
            <a:cxnSpLocks/>
            <a:stCxn id="54" idx="2"/>
            <a:endCxn id="40" idx="6"/>
          </p:cNvCxnSpPr>
          <p:nvPr/>
        </p:nvCxnSpPr>
        <p:spPr>
          <a:xfrm rot="10800000" flipV="1">
            <a:off x="3672014" y="9257567"/>
            <a:ext cx="1076705" cy="1646523"/>
          </a:xfrm>
          <a:prstGeom prst="curved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DF42F209-5D7B-4984-8A4C-A1A8EE125633}"/>
              </a:ext>
            </a:extLst>
          </p:cNvPr>
          <p:cNvSpPr/>
          <p:nvPr/>
        </p:nvSpPr>
        <p:spPr>
          <a:xfrm>
            <a:off x="3287556" y="10711862"/>
            <a:ext cx="384457" cy="3844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D30CC8C0-F13B-4392-BD86-954D970FD5E9}"/>
              </a:ext>
            </a:extLst>
          </p:cNvPr>
          <p:cNvSpPr/>
          <p:nvPr/>
        </p:nvSpPr>
        <p:spPr>
          <a:xfrm>
            <a:off x="4748718" y="9065339"/>
            <a:ext cx="384457" cy="3844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a:extLst>
              <a:ext uri="{FF2B5EF4-FFF2-40B4-BE49-F238E27FC236}">
                <a16:creationId xmlns:a16="http://schemas.microsoft.com/office/drawing/2014/main" id="{F826678B-42AB-4311-8BD0-86C303751A51}"/>
              </a:ext>
            </a:extLst>
          </p:cNvPr>
          <p:cNvCxnSpPr/>
          <p:nvPr/>
        </p:nvCxnSpPr>
        <p:spPr>
          <a:xfrm>
            <a:off x="9062733" y="12199716"/>
            <a:ext cx="0" cy="767829"/>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796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サポートベクトルマシンを非線形な分類モデルにするには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0899648" y="-2115"/>
            <a:ext cx="2681709"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9.4</a:t>
            </a:r>
            <a:endParaRPr kumimoji="1" lang="ja-JP" altLang="en-US" dirty="0">
              <a:latin typeface="あずきフォント" panose="02000609000000000000" pitchFamily="1" charset="-128"/>
              <a:ea typeface="あずきフォント" panose="02000609000000000000" pitchFamily="1" charset="-128"/>
            </a:endParaRPr>
          </a:p>
        </p:txBody>
      </p:sp>
      <p:sp>
        <p:nvSpPr>
          <p:cNvPr id="24" name="四角形: 角を丸くする 23">
            <a:extLst>
              <a:ext uri="{FF2B5EF4-FFF2-40B4-BE49-F238E27FC236}">
                <a16:creationId xmlns:a16="http://schemas.microsoft.com/office/drawing/2014/main" id="{EB79EF6F-6CB0-4EDE-B57C-B50372B4F0E6}"/>
              </a:ext>
            </a:extLst>
          </p:cNvPr>
          <p:cNvSpPr/>
          <p:nvPr/>
        </p:nvSpPr>
        <p:spPr>
          <a:xfrm>
            <a:off x="301738" y="1141081"/>
            <a:ext cx="13112599" cy="868532"/>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mc:AlternateContent xmlns:mc="http://schemas.openxmlformats.org/markup-compatibility/2006" xmlns:a14="http://schemas.microsoft.com/office/drawing/2010/main">
        <mc:Choice Requires="a14">
          <p:sp>
            <p:nvSpPr>
              <p:cNvPr id="25" name="テキスト ボックス 360">
                <a:extLst>
                  <a:ext uri="{FF2B5EF4-FFF2-40B4-BE49-F238E27FC236}">
                    <a16:creationId xmlns:a16="http://schemas.microsoft.com/office/drawing/2014/main" id="{8A8D0C43-EF77-4CDD-84F6-914683D78F67}"/>
                  </a:ext>
                </a:extLst>
              </p:cNvPr>
              <p:cNvSpPr txBox="1"/>
              <p:nvPr/>
            </p:nvSpPr>
            <p:spPr>
              <a:xfrm>
                <a:off x="301661" y="1311983"/>
                <a:ext cx="13059163" cy="66069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入力の特徴ベクトル</a:t>
                </a:r>
                <a14:m>
                  <m:oMath xmlns:m="http://schemas.openxmlformats.org/officeDocument/2006/math">
                    <m:r>
                      <a:rPr kumimoji="1" lang="en-US" altLang="ja-JP" sz="2800" b="1" i="1" smtClean="0">
                        <a:solidFill>
                          <a:schemeClr val="accent2"/>
                        </a:solidFill>
                        <a:latin typeface="Cambria Math" panose="02040503050406030204" pitchFamily="18" charset="0"/>
                        <a:ea typeface="あずきフォント" panose="02000609000000000000" pitchFamily="1" charset="-128"/>
                      </a:rPr>
                      <m:t>𝒙</m:t>
                    </m:r>
                  </m:oMath>
                </a14:m>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に非線形変換</a:t>
                </a:r>
                <a14:m>
                  <m:oMath xmlns:m="http://schemas.openxmlformats.org/officeDocument/2006/math">
                    <m:r>
                      <a:rPr kumimoji="1" lang="en-US" altLang="ja-JP" sz="2800" b="1" i="1" smtClean="0">
                        <a:solidFill>
                          <a:schemeClr val="accent2"/>
                        </a:solidFill>
                        <a:latin typeface="Cambria Math" panose="02040503050406030204" pitchFamily="18" charset="0"/>
                        <a:ea typeface="あずきフォント" panose="02000609000000000000" pitchFamily="1" charset="-128"/>
                      </a:rPr>
                      <m:t>𝝓</m:t>
                    </m:r>
                    <m:r>
                      <a:rPr kumimoji="1" lang="en-US" altLang="ja-JP" sz="2800" b="1" i="1" smtClean="0">
                        <a:solidFill>
                          <a:schemeClr val="accent2"/>
                        </a:solidFill>
                        <a:latin typeface="Cambria Math" panose="02040503050406030204" pitchFamily="18" charset="0"/>
                        <a:ea typeface="あずきフォント" panose="02000609000000000000" pitchFamily="1" charset="-128"/>
                      </a:rPr>
                      <m:t>: </m:t>
                    </m:r>
                    <m:sSup>
                      <m:sSupPr>
                        <m:ctrlPr>
                          <a:rPr kumimoji="1" lang="en-US" altLang="ja-JP" sz="2800" b="1" i="1" smtClean="0">
                            <a:solidFill>
                              <a:schemeClr val="accent2"/>
                            </a:solidFill>
                            <a:latin typeface="Cambria Math" panose="02040503050406030204" pitchFamily="18" charset="0"/>
                            <a:ea typeface="Cambria Math" panose="02040503050406030204" pitchFamily="18" charset="0"/>
                          </a:rPr>
                        </m:ctrlPr>
                      </m:sSupPr>
                      <m:e>
                        <m:r>
                          <a:rPr kumimoji="1" lang="en-US" altLang="ja-JP" sz="2800" b="1" i="1" smtClean="0">
                            <a:solidFill>
                              <a:schemeClr val="accent2"/>
                            </a:solidFill>
                            <a:latin typeface="Cambria Math" panose="02040503050406030204" pitchFamily="18" charset="0"/>
                            <a:ea typeface="Cambria Math" panose="02040503050406030204" pitchFamily="18" charset="0"/>
                          </a:rPr>
                          <m:t>ℝ</m:t>
                        </m:r>
                      </m:e>
                      <m:sup>
                        <m:r>
                          <a:rPr kumimoji="1" lang="en-US" altLang="ja-JP" sz="2800" b="1" i="1" smtClean="0">
                            <a:solidFill>
                              <a:schemeClr val="accent2"/>
                            </a:solidFill>
                            <a:latin typeface="Cambria Math" panose="02040503050406030204" pitchFamily="18" charset="0"/>
                            <a:ea typeface="Cambria Math" panose="02040503050406030204" pitchFamily="18" charset="0"/>
                          </a:rPr>
                          <m:t>𝒅</m:t>
                        </m:r>
                      </m:sup>
                    </m:sSup>
                    <m:r>
                      <a:rPr kumimoji="1" lang="en-US" altLang="ja-JP" sz="2800" b="1" i="1" smtClean="0">
                        <a:solidFill>
                          <a:schemeClr val="accent2"/>
                        </a:solidFill>
                        <a:latin typeface="Cambria Math" panose="02040503050406030204" pitchFamily="18" charset="0"/>
                        <a:ea typeface="Cambria Math" panose="02040503050406030204" pitchFamily="18" charset="0"/>
                      </a:rPr>
                      <m:t>↦</m:t>
                    </m:r>
                    <m:sSup>
                      <m:sSupPr>
                        <m:ctrlPr>
                          <a:rPr kumimoji="1" lang="en-US" altLang="ja-JP" sz="2800" b="1" i="1">
                            <a:solidFill>
                              <a:schemeClr val="accent2"/>
                            </a:solidFill>
                            <a:latin typeface="Cambria Math" panose="02040503050406030204" pitchFamily="18" charset="0"/>
                            <a:ea typeface="Cambria Math" panose="02040503050406030204" pitchFamily="18" charset="0"/>
                          </a:rPr>
                        </m:ctrlPr>
                      </m:sSupPr>
                      <m:e>
                        <m:r>
                          <a:rPr kumimoji="1" lang="en-US" altLang="ja-JP" sz="2800" b="1" i="1">
                            <a:solidFill>
                              <a:schemeClr val="accent2"/>
                            </a:solidFill>
                            <a:latin typeface="Cambria Math" panose="02040503050406030204" pitchFamily="18" charset="0"/>
                            <a:ea typeface="Cambria Math" panose="02040503050406030204" pitchFamily="18" charset="0"/>
                          </a:rPr>
                          <m:t>ℝ</m:t>
                        </m:r>
                      </m:e>
                      <m:sup>
                        <m:r>
                          <a:rPr kumimoji="1" lang="en-US" altLang="ja-JP" sz="2800" b="1" i="1" smtClean="0">
                            <a:solidFill>
                              <a:schemeClr val="accent2"/>
                            </a:solidFill>
                            <a:latin typeface="Cambria Math" panose="02040503050406030204" pitchFamily="18" charset="0"/>
                            <a:ea typeface="Cambria Math" panose="02040503050406030204" pitchFamily="18" charset="0"/>
                          </a:rPr>
                          <m:t>𝒓</m:t>
                        </m:r>
                      </m:sup>
                    </m:sSup>
                  </m:oMath>
                </a14:m>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を適用する。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25" name="テキスト ボックス 360">
                <a:extLst>
                  <a:ext uri="{FF2B5EF4-FFF2-40B4-BE49-F238E27FC236}">
                    <a16:creationId xmlns:a16="http://schemas.microsoft.com/office/drawing/2014/main" id="{8A8D0C43-EF77-4CDD-84F6-914683D78F67}"/>
                  </a:ext>
                </a:extLst>
              </p:cNvPr>
              <p:cNvSpPr txBox="1">
                <a:spLocks noRot="1" noChangeAspect="1" noMove="1" noResize="1" noEditPoints="1" noAdjustHandles="1" noChangeArrowheads="1" noChangeShapeType="1" noTextEdit="1"/>
              </p:cNvSpPr>
              <p:nvPr/>
            </p:nvSpPr>
            <p:spPr>
              <a:xfrm>
                <a:off x="301661" y="1311983"/>
                <a:ext cx="13059163" cy="660691"/>
              </a:xfrm>
              <a:prstGeom prst="rect">
                <a:avLst/>
              </a:prstGeom>
              <a:blipFill>
                <a:blip r:embed="rId2"/>
                <a:stretch>
                  <a:fillRect l="-933" t="-9174" b="-3670"/>
                </a:stretch>
              </a:blipFill>
              <a:ln w="9525" cmpd="sng">
                <a:noFill/>
              </a:ln>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BF7B1441-4A33-4D74-AE54-49B7EF29D8F9}"/>
              </a:ext>
            </a:extLst>
          </p:cNvPr>
          <p:cNvPicPr>
            <a:picLocks noChangeAspect="1"/>
          </p:cNvPicPr>
          <p:nvPr/>
        </p:nvPicPr>
        <p:blipFill>
          <a:blip r:embed="rId3"/>
          <a:stretch>
            <a:fillRect/>
          </a:stretch>
        </p:blipFill>
        <p:spPr>
          <a:xfrm>
            <a:off x="6694127" y="2169617"/>
            <a:ext cx="6666697" cy="2416368"/>
          </a:xfrm>
          <a:prstGeom prst="rect">
            <a:avLst/>
          </a:prstGeom>
        </p:spPr>
      </p:pic>
      <p:cxnSp>
        <p:nvCxnSpPr>
          <p:cNvPr id="6" name="直線コネクタ 5">
            <a:extLst>
              <a:ext uri="{FF2B5EF4-FFF2-40B4-BE49-F238E27FC236}">
                <a16:creationId xmlns:a16="http://schemas.microsoft.com/office/drawing/2014/main" id="{B8F083C4-2389-4D4F-9724-501F3DDE5DF3}"/>
              </a:ext>
            </a:extLst>
          </p:cNvPr>
          <p:cNvCxnSpPr/>
          <p:nvPr/>
        </p:nvCxnSpPr>
        <p:spPr>
          <a:xfrm>
            <a:off x="11598442" y="3031958"/>
            <a:ext cx="176238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6">
                <a:extLst>
                  <a:ext uri="{FF2B5EF4-FFF2-40B4-BE49-F238E27FC236}">
                    <a16:creationId xmlns:a16="http://schemas.microsoft.com/office/drawing/2014/main" id="{8343B245-57B8-4CBE-BE54-55FAA5393DEE}"/>
                  </a:ext>
                </a:extLst>
              </p:cNvPr>
              <p:cNvSpPr txBox="1"/>
              <p:nvPr/>
            </p:nvSpPr>
            <p:spPr>
              <a:xfrm>
                <a:off x="356795" y="2260062"/>
                <a:ext cx="6220468" cy="33326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dirty="0">
                    <a:solidFill>
                      <a:schemeClr val="tx1"/>
                    </a:solidFill>
                    <a:latin typeface="あずきフォント" panose="02000609000000000000" pitchFamily="1" charset="-128"/>
                    <a:ea typeface="あずきフォント" panose="02000609000000000000" pitchFamily="1" charset="-128"/>
                  </a:rPr>
                  <a:t>①特徴ベクトル</a:t>
                </a:r>
                <a14:m>
                  <m:oMath xmlns:m="http://schemas.openxmlformats.org/officeDocument/2006/math">
                    <m:r>
                      <a:rPr kumimoji="1" lang="en-US" altLang="ja-JP" sz="2400" b="1" i="1">
                        <a:solidFill>
                          <a:schemeClr val="accent2"/>
                        </a:solidFill>
                        <a:latin typeface="Cambria Math" panose="02040503050406030204" pitchFamily="18" charset="0"/>
                        <a:ea typeface="あずきフォント" panose="02000609000000000000" pitchFamily="1" charset="-128"/>
                      </a:rPr>
                      <m:t>𝒙</m:t>
                    </m:r>
                  </m:oMath>
                </a14:m>
                <a:r>
                  <a:rPr kumimoji="1" lang="ja-JP" altLang="en-US" sz="2400" u="none" dirty="0">
                    <a:solidFill>
                      <a:schemeClr val="tx1"/>
                    </a:solidFill>
                    <a:latin typeface="あずきフォント" panose="02000609000000000000" pitchFamily="1" charset="-128"/>
                    <a:ea typeface="あずきフォント" panose="02000609000000000000" pitchFamily="1" charset="-128"/>
                  </a:rPr>
                  <a:t>が</a:t>
                </a:r>
                <a14:m>
                  <m:oMath xmlns:m="http://schemas.openxmlformats.org/officeDocument/2006/math">
                    <m:r>
                      <a:rPr kumimoji="1" lang="en-US" altLang="ja-JP" sz="2400" b="0" i="1" smtClean="0">
                        <a:solidFill>
                          <a:schemeClr val="accent2"/>
                        </a:solidFill>
                        <a:latin typeface="Cambria Math" panose="02040503050406030204" pitchFamily="18" charset="0"/>
                        <a:ea typeface="あずきフォント" panose="02000609000000000000" pitchFamily="1" charset="-128"/>
                      </a:rPr>
                      <m:t>𝜙</m:t>
                    </m:r>
                    <m:r>
                      <a:rPr kumimoji="1" lang="en-US" altLang="ja-JP" sz="2400" b="0" i="1" smtClean="0">
                        <a:solidFill>
                          <a:schemeClr val="accent2"/>
                        </a:solidFill>
                        <a:latin typeface="Cambria Math" panose="02040503050406030204" pitchFamily="18" charset="0"/>
                        <a:ea typeface="あずきフォント" panose="02000609000000000000" pitchFamily="1" charset="-128"/>
                      </a:rPr>
                      <m:t>(</m:t>
                    </m:r>
                    <m:r>
                      <a:rPr kumimoji="1" lang="en-US" altLang="ja-JP" sz="2400" b="1" i="1">
                        <a:solidFill>
                          <a:schemeClr val="accent2"/>
                        </a:solidFill>
                        <a:latin typeface="Cambria Math" panose="02040503050406030204" pitchFamily="18" charset="0"/>
                        <a:ea typeface="あずきフォント" panose="02000609000000000000" pitchFamily="1" charset="-128"/>
                      </a:rPr>
                      <m:t>𝒙</m:t>
                    </m:r>
                    <m:r>
                      <a:rPr kumimoji="1" lang="en-US" altLang="ja-JP" sz="2400" b="1" i="1" smtClean="0">
                        <a:solidFill>
                          <a:schemeClr val="accent2"/>
                        </a:solidFill>
                        <a:latin typeface="Cambria Math" panose="02040503050406030204" pitchFamily="18" charset="0"/>
                        <a:ea typeface="あずきフォント" panose="02000609000000000000" pitchFamily="1" charset="-128"/>
                      </a:rPr>
                      <m:t>)</m:t>
                    </m:r>
                    <m:r>
                      <a:rPr kumimoji="1" lang="en-US" altLang="ja-JP" sz="2400" b="1" i="1">
                        <a:solidFill>
                          <a:schemeClr val="accent2"/>
                        </a:solidFill>
                        <a:latin typeface="Cambria Math" panose="02040503050406030204" pitchFamily="18" charset="0"/>
                        <a:ea typeface="あずきフォント" panose="02000609000000000000" pitchFamily="1" charset="-128"/>
                      </a:rPr>
                      <m:t> </m:t>
                    </m:r>
                  </m:oMath>
                </a14:m>
                <a:r>
                  <a:rPr kumimoji="1" lang="ja-JP" altLang="en-US" sz="2400" dirty="0">
                    <a:solidFill>
                      <a:schemeClr val="tx1"/>
                    </a:solidFill>
                    <a:latin typeface="あずきフォント" panose="02000609000000000000" pitchFamily="1" charset="-128"/>
                    <a:ea typeface="あずきフォント" panose="02000609000000000000" pitchFamily="1" charset="-128"/>
                  </a:rPr>
                  <a:t>に置き換わるだけ。</a:t>
                </a:r>
                <a:r>
                  <a:rPr kumimoji="1" lang="en-US" altLang="ja-JP" sz="2400" dirty="0">
                    <a:solidFill>
                      <a:schemeClr val="accent2"/>
                    </a:solidFill>
                    <a:ea typeface="あずきフォント" panose="02000609000000000000" pitchFamily="1" charset="-128"/>
                  </a:rPr>
                  <a:t> </a:t>
                </a:r>
                <a14:m>
                  <m:oMath xmlns:m="http://schemas.openxmlformats.org/officeDocument/2006/math">
                    <m:r>
                      <a:rPr kumimoji="1" lang="en-US" altLang="ja-JP" sz="2400" i="1">
                        <a:solidFill>
                          <a:schemeClr val="accent2"/>
                        </a:solidFill>
                        <a:latin typeface="Cambria Math" panose="02040503050406030204" pitchFamily="18" charset="0"/>
                        <a:ea typeface="あずきフォント" panose="02000609000000000000" pitchFamily="1" charset="-128"/>
                      </a:rPr>
                      <m:t>𝜙</m:t>
                    </m:r>
                    <m:r>
                      <a:rPr kumimoji="1" lang="en-US" altLang="ja-JP" sz="2400" i="1">
                        <a:solidFill>
                          <a:schemeClr val="accent2"/>
                        </a:solidFill>
                        <a:latin typeface="Cambria Math" panose="02040503050406030204" pitchFamily="18" charset="0"/>
                        <a:ea typeface="あずきフォント" panose="02000609000000000000" pitchFamily="1" charset="-128"/>
                      </a:rPr>
                      <m:t>(</m:t>
                    </m:r>
                    <m:r>
                      <a:rPr kumimoji="1" lang="en-US" altLang="ja-JP" sz="2400" i="1">
                        <a:solidFill>
                          <a:schemeClr val="accent2"/>
                        </a:solidFill>
                        <a:latin typeface="Cambria Math" panose="02040503050406030204" pitchFamily="18" charset="0"/>
                        <a:ea typeface="あずきフォント" panose="02000609000000000000" pitchFamily="1" charset="-128"/>
                      </a:rPr>
                      <m:t>𝑥</m:t>
                    </m:r>
                    <m:r>
                      <a:rPr kumimoji="1" lang="en-US" altLang="ja-JP" sz="2400" i="1">
                        <a:solidFill>
                          <a:schemeClr val="accent2"/>
                        </a:solidFill>
                        <a:latin typeface="Cambria Math" panose="02040503050406030204" pitchFamily="18" charset="0"/>
                        <a:ea typeface="あずきフォント" panose="02000609000000000000" pitchFamily="1" charset="-128"/>
                      </a:rPr>
                      <m:t>)</m:t>
                    </m:r>
                  </m:oMath>
                </a14:m>
                <a:r>
                  <a:rPr kumimoji="1" lang="ja-JP" altLang="en-US" sz="2400" dirty="0">
                    <a:solidFill>
                      <a:schemeClr val="tx1"/>
                    </a:solidFill>
                    <a:latin typeface="あずきフォント" panose="02000609000000000000" pitchFamily="1" charset="-128"/>
                    <a:ea typeface="あずきフォント" panose="02000609000000000000" pitchFamily="1" charset="-128"/>
                  </a:rPr>
                  <a:t>を求めなくとも、全事例の組み合わせについて</a:t>
                </a:r>
                <a14:m>
                  <m:oMath xmlns:m="http://schemas.openxmlformats.org/officeDocument/2006/math">
                    <m:r>
                      <m:rPr>
                        <m:sty m:val="p"/>
                      </m:rPr>
                      <a:rPr kumimoji="1" lang="en-US" altLang="ja-JP" sz="2400" b="0" i="0" dirty="0" smtClean="0">
                        <a:solidFill>
                          <a:schemeClr val="accent2"/>
                        </a:solidFill>
                        <a:latin typeface="Cambria Math" panose="02040503050406030204" pitchFamily="18" charset="0"/>
                        <a:ea typeface="あずきフォント" panose="02000609000000000000" pitchFamily="1" charset="-128"/>
                      </a:rPr>
                      <m:t>K</m:t>
                    </m:r>
                    <m:r>
                      <a:rPr kumimoji="1" lang="en-US" altLang="ja-JP" sz="2400" b="0" i="0" dirty="0" smtClean="0">
                        <a:solidFill>
                          <a:schemeClr val="accent2"/>
                        </a:solidFill>
                        <a:latin typeface="Cambria Math" panose="02040503050406030204" pitchFamily="18" charset="0"/>
                        <a:ea typeface="あずきフォント" panose="02000609000000000000" pitchFamily="1" charset="-128"/>
                      </a:rPr>
                      <m:t>(</m:t>
                    </m:r>
                    <m:sSub>
                      <m:sSubPr>
                        <m:ctrlPr>
                          <a:rPr kumimoji="1" lang="en-US" altLang="ja-JP" sz="2400" b="1" i="1" dirty="0" smtClean="0">
                            <a:solidFill>
                              <a:schemeClr val="accent2"/>
                            </a:solidFill>
                            <a:latin typeface="Cambria Math" panose="02040503050406030204" pitchFamily="18" charset="0"/>
                            <a:ea typeface="あずきフォント" panose="02000609000000000000" pitchFamily="1" charset="-128"/>
                          </a:rPr>
                        </m:ctrlPr>
                      </m:sSubPr>
                      <m:e>
                        <m:r>
                          <a:rPr kumimoji="1" lang="en-US" altLang="ja-JP" sz="2400" b="1" i="1">
                            <a:solidFill>
                              <a:schemeClr val="accent2"/>
                            </a:solidFill>
                            <a:latin typeface="Cambria Math" panose="02040503050406030204" pitchFamily="18" charset="0"/>
                            <a:ea typeface="あずきフォント" panose="02000609000000000000" pitchFamily="1" charset="-128"/>
                          </a:rPr>
                          <m:t>𝒙</m:t>
                        </m:r>
                      </m:e>
                      <m:sub>
                        <m:r>
                          <a:rPr kumimoji="1" lang="en-US" altLang="ja-JP" sz="2400" b="1" i="1" smtClean="0">
                            <a:solidFill>
                              <a:schemeClr val="accent2"/>
                            </a:solidFill>
                            <a:latin typeface="Cambria Math" panose="02040503050406030204" pitchFamily="18" charset="0"/>
                            <a:ea typeface="あずきフォント" panose="02000609000000000000" pitchFamily="1" charset="-128"/>
                          </a:rPr>
                          <m:t>𝒊</m:t>
                        </m:r>
                      </m:sub>
                    </m:sSub>
                    <m:r>
                      <a:rPr kumimoji="1" lang="en-US" altLang="ja-JP" sz="2400" b="1" i="1" smtClean="0">
                        <a:solidFill>
                          <a:schemeClr val="accent2"/>
                        </a:solidFill>
                        <a:latin typeface="Cambria Math" panose="02040503050406030204" pitchFamily="18" charset="0"/>
                        <a:ea typeface="あずきフォント" panose="02000609000000000000" pitchFamily="1" charset="-128"/>
                      </a:rPr>
                      <m:t>, </m:t>
                    </m:r>
                    <m:sSub>
                      <m:sSubPr>
                        <m:ctrlPr>
                          <a:rPr kumimoji="1" lang="en-US" altLang="ja-JP" sz="2400" b="1" i="1" smtClean="0">
                            <a:solidFill>
                              <a:schemeClr val="accent2"/>
                            </a:solidFill>
                            <a:latin typeface="Cambria Math" panose="02040503050406030204" pitchFamily="18" charset="0"/>
                            <a:ea typeface="あずきフォント" panose="02000609000000000000" pitchFamily="1" charset="-128"/>
                          </a:rPr>
                        </m:ctrlPr>
                      </m:sSubPr>
                      <m:e>
                        <m:r>
                          <a:rPr kumimoji="1" lang="en-US" altLang="ja-JP" sz="2400" b="1" i="1" smtClean="0">
                            <a:solidFill>
                              <a:schemeClr val="accent2"/>
                            </a:solidFill>
                            <a:latin typeface="Cambria Math" panose="02040503050406030204" pitchFamily="18" charset="0"/>
                            <a:ea typeface="あずきフォント" panose="02000609000000000000" pitchFamily="1" charset="-128"/>
                          </a:rPr>
                          <m:t>𝒙</m:t>
                        </m:r>
                      </m:e>
                      <m:sub>
                        <m:r>
                          <a:rPr kumimoji="1" lang="en-US" altLang="ja-JP" sz="2400" b="1" i="1" smtClean="0">
                            <a:solidFill>
                              <a:schemeClr val="accent2"/>
                            </a:solidFill>
                            <a:latin typeface="Cambria Math" panose="02040503050406030204" pitchFamily="18" charset="0"/>
                            <a:ea typeface="あずきフォント" panose="02000609000000000000" pitchFamily="1" charset="-128"/>
                          </a:rPr>
                          <m:t>𝒋</m:t>
                        </m:r>
                      </m:sub>
                    </m:sSub>
                    <m:r>
                      <a:rPr kumimoji="1" lang="en-US" altLang="ja-JP" sz="2400" b="0" i="0" dirty="0" smtClean="0">
                        <a:solidFill>
                          <a:schemeClr val="accent2"/>
                        </a:solidFill>
                        <a:latin typeface="Cambria Math" panose="02040503050406030204" pitchFamily="18" charset="0"/>
                        <a:ea typeface="あずきフォント" panose="02000609000000000000" pitchFamily="1" charset="-128"/>
                      </a:rPr>
                      <m:t>)=</m:t>
                    </m:r>
                    <m:r>
                      <a:rPr kumimoji="1" lang="en-US" altLang="ja-JP" sz="2400" i="1">
                        <a:solidFill>
                          <a:schemeClr val="accent2"/>
                        </a:solidFill>
                        <a:latin typeface="Cambria Math" panose="02040503050406030204" pitchFamily="18" charset="0"/>
                        <a:ea typeface="あずきフォント" panose="02000609000000000000" pitchFamily="1" charset="-128"/>
                      </a:rPr>
                      <m:t>𝜙</m:t>
                    </m:r>
                    <m:sSup>
                      <m:sSupPr>
                        <m:ctrlPr>
                          <a:rPr kumimoji="1" lang="en-US" altLang="ja-JP" sz="2400" b="1" i="1" smtClean="0">
                            <a:solidFill>
                              <a:schemeClr val="accent2"/>
                            </a:solidFill>
                            <a:latin typeface="Cambria Math" panose="02040503050406030204" pitchFamily="18" charset="0"/>
                            <a:ea typeface="あずきフォント" panose="02000609000000000000" pitchFamily="1" charset="-128"/>
                          </a:rPr>
                        </m:ctrlPr>
                      </m:sSupPr>
                      <m:e>
                        <m:d>
                          <m:dPr>
                            <m:ctrlPr>
                              <a:rPr kumimoji="1" lang="en-US" altLang="ja-JP" sz="2400" i="1">
                                <a:solidFill>
                                  <a:schemeClr val="accent2"/>
                                </a:solidFill>
                                <a:latin typeface="Cambria Math" panose="02040503050406030204" pitchFamily="18" charset="0"/>
                                <a:ea typeface="あずきフォント" panose="02000609000000000000" pitchFamily="1" charset="-128"/>
                              </a:rPr>
                            </m:ctrlPr>
                          </m:dPr>
                          <m:e>
                            <m:sSub>
                              <m:sSubPr>
                                <m:ctrlPr>
                                  <a:rPr kumimoji="1" lang="en-US" altLang="ja-JP" sz="2400" b="1" i="1" smtClean="0">
                                    <a:solidFill>
                                      <a:schemeClr val="accent2"/>
                                    </a:solidFill>
                                    <a:latin typeface="Cambria Math" panose="02040503050406030204" pitchFamily="18" charset="0"/>
                                    <a:ea typeface="あずきフォント" panose="02000609000000000000" pitchFamily="1" charset="-128"/>
                                  </a:rPr>
                                </m:ctrlPr>
                              </m:sSubPr>
                              <m:e>
                                <m:r>
                                  <a:rPr kumimoji="1" lang="en-US" altLang="ja-JP" sz="2400" b="1" i="1">
                                    <a:solidFill>
                                      <a:schemeClr val="accent2"/>
                                    </a:solidFill>
                                    <a:latin typeface="Cambria Math" panose="02040503050406030204" pitchFamily="18" charset="0"/>
                                    <a:ea typeface="あずきフォント" panose="02000609000000000000" pitchFamily="1" charset="-128"/>
                                  </a:rPr>
                                  <m:t>𝒙</m:t>
                                </m:r>
                              </m:e>
                              <m:sub>
                                <m:r>
                                  <a:rPr kumimoji="1" lang="en-US" altLang="ja-JP" sz="2400" b="1" i="1" smtClean="0">
                                    <a:solidFill>
                                      <a:schemeClr val="accent2"/>
                                    </a:solidFill>
                                    <a:latin typeface="Cambria Math" panose="02040503050406030204" pitchFamily="18" charset="0"/>
                                    <a:ea typeface="あずきフォント" panose="02000609000000000000" pitchFamily="1" charset="-128"/>
                                  </a:rPr>
                                  <m:t>𝒊</m:t>
                                </m:r>
                              </m:sub>
                            </m:sSub>
                          </m:e>
                        </m:d>
                      </m:e>
                      <m:sup>
                        <m:r>
                          <a:rPr kumimoji="1" lang="en-US" altLang="ja-JP" sz="2400" b="1" i="1">
                            <a:solidFill>
                              <a:schemeClr val="accent2"/>
                            </a:solidFill>
                            <a:latin typeface="Cambria Math" panose="02040503050406030204" pitchFamily="18" charset="0"/>
                            <a:ea typeface="あずきフォント" panose="02000609000000000000" pitchFamily="1" charset="-128"/>
                          </a:rPr>
                          <m:t>⊺</m:t>
                        </m:r>
                      </m:sup>
                    </m:sSup>
                    <m:r>
                      <a:rPr kumimoji="1" lang="en-US" altLang="ja-JP" sz="2400" i="1">
                        <a:solidFill>
                          <a:schemeClr val="accent2"/>
                        </a:solidFill>
                        <a:latin typeface="Cambria Math" panose="02040503050406030204" pitchFamily="18" charset="0"/>
                        <a:ea typeface="あずきフォント" panose="02000609000000000000" pitchFamily="1" charset="-128"/>
                      </a:rPr>
                      <m:t>𝜙</m:t>
                    </m:r>
                    <m:r>
                      <a:rPr kumimoji="1" lang="en-US" altLang="ja-JP" sz="2400" i="1">
                        <a:solidFill>
                          <a:schemeClr val="accent2"/>
                        </a:solidFill>
                        <a:latin typeface="Cambria Math" panose="02040503050406030204" pitchFamily="18" charset="0"/>
                        <a:ea typeface="あずきフォント" panose="02000609000000000000" pitchFamily="1" charset="-128"/>
                      </a:rPr>
                      <m:t>(</m:t>
                    </m:r>
                    <m:sSub>
                      <m:sSubPr>
                        <m:ctrlPr>
                          <a:rPr kumimoji="1" lang="en-US" altLang="ja-JP" sz="2400" b="1" i="1" smtClean="0">
                            <a:solidFill>
                              <a:schemeClr val="accent2"/>
                            </a:solidFill>
                            <a:latin typeface="Cambria Math" panose="02040503050406030204" pitchFamily="18" charset="0"/>
                            <a:ea typeface="あずきフォント" panose="02000609000000000000" pitchFamily="1" charset="-128"/>
                          </a:rPr>
                        </m:ctrlPr>
                      </m:sSubPr>
                      <m:e>
                        <m:r>
                          <a:rPr kumimoji="1" lang="en-US" altLang="ja-JP" sz="2400" b="1" i="1">
                            <a:solidFill>
                              <a:schemeClr val="accent2"/>
                            </a:solidFill>
                            <a:latin typeface="Cambria Math" panose="02040503050406030204" pitchFamily="18" charset="0"/>
                            <a:ea typeface="あずきフォント" panose="02000609000000000000" pitchFamily="1" charset="-128"/>
                          </a:rPr>
                          <m:t>𝒙</m:t>
                        </m:r>
                      </m:e>
                      <m:sub>
                        <m:r>
                          <a:rPr kumimoji="1" lang="en-US" altLang="ja-JP" sz="2400" b="1" i="1" smtClean="0">
                            <a:solidFill>
                              <a:schemeClr val="accent2"/>
                            </a:solidFill>
                            <a:latin typeface="Cambria Math" panose="02040503050406030204" pitchFamily="18" charset="0"/>
                            <a:ea typeface="あずきフォント" panose="02000609000000000000" pitchFamily="1" charset="-128"/>
                          </a:rPr>
                          <m:t>𝒋</m:t>
                        </m:r>
                      </m:sub>
                    </m:sSub>
                    <m:r>
                      <a:rPr kumimoji="1" lang="en-US" altLang="ja-JP" sz="2400" b="1" i="1">
                        <a:solidFill>
                          <a:schemeClr val="accent2"/>
                        </a:solidFill>
                        <a:latin typeface="Cambria Math" panose="02040503050406030204" pitchFamily="18" charset="0"/>
                        <a:ea typeface="あずきフォント" panose="02000609000000000000" pitchFamily="1" charset="-128"/>
                      </a:rPr>
                      <m:t>)</m:t>
                    </m:r>
                  </m:oMath>
                </a14:m>
                <a:r>
                  <a:rPr kumimoji="1" lang="ja-JP" altLang="en-US" sz="2400" dirty="0">
                    <a:solidFill>
                      <a:schemeClr val="tx1"/>
                    </a:solidFill>
                    <a:latin typeface="あずきフォント" panose="02000609000000000000" pitchFamily="1" charset="-128"/>
                    <a:ea typeface="あずきフォント" panose="02000609000000000000" pitchFamily="1" charset="-128"/>
                  </a:rPr>
                  <a:t>が計算できていれば最適化問題を解くことができる。</a:t>
                </a:r>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a:p>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a:p>
                <a14:m>
                  <m:oMath xmlns:m="http://schemas.openxmlformats.org/officeDocument/2006/math">
                    <m:r>
                      <a:rPr kumimoji="1" lang="en-US" altLang="ja-JP" sz="2400" b="1" i="1" dirty="0" smtClean="0">
                        <a:solidFill>
                          <a:schemeClr val="accent2"/>
                        </a:solidFill>
                        <a:latin typeface="Cambria Math" panose="02040503050406030204" pitchFamily="18" charset="0"/>
                        <a:ea typeface="あずきフォント" panose="02000609000000000000" pitchFamily="1" charset="-128"/>
                      </a:rPr>
                      <m:t>𝐊</m:t>
                    </m:r>
                    <m:r>
                      <a:rPr kumimoji="1" lang="en-US" altLang="ja-JP" sz="2400" b="1" dirty="0">
                        <a:solidFill>
                          <a:schemeClr val="accent2"/>
                        </a:solidFill>
                        <a:latin typeface="Cambria Math" panose="02040503050406030204" pitchFamily="18" charset="0"/>
                        <a:ea typeface="あずきフォント" panose="02000609000000000000" pitchFamily="1" charset="-128"/>
                      </a:rPr>
                      <m:t>(</m:t>
                    </m:r>
                    <m:sSub>
                      <m:sSubPr>
                        <m:ctrlPr>
                          <a:rPr kumimoji="1" lang="en-US" altLang="ja-JP" sz="2400" b="1" i="1" dirty="0">
                            <a:solidFill>
                              <a:schemeClr val="accent2"/>
                            </a:solidFill>
                            <a:latin typeface="Cambria Math" panose="02040503050406030204" pitchFamily="18" charset="0"/>
                            <a:ea typeface="あずきフォント" panose="02000609000000000000" pitchFamily="1" charset="-128"/>
                          </a:rPr>
                        </m:ctrlPr>
                      </m:sSubPr>
                      <m:e>
                        <m:r>
                          <a:rPr kumimoji="1" lang="en-US" altLang="ja-JP" sz="2400" b="1" i="1">
                            <a:solidFill>
                              <a:schemeClr val="accent2"/>
                            </a:solidFill>
                            <a:latin typeface="Cambria Math" panose="02040503050406030204" pitchFamily="18" charset="0"/>
                            <a:ea typeface="あずきフォント" panose="02000609000000000000" pitchFamily="1" charset="-128"/>
                          </a:rPr>
                          <m:t>𝒙</m:t>
                        </m:r>
                      </m:e>
                      <m:sub>
                        <m:r>
                          <a:rPr kumimoji="1" lang="en-US" altLang="ja-JP" sz="2400" b="1" i="1">
                            <a:solidFill>
                              <a:schemeClr val="accent2"/>
                            </a:solidFill>
                            <a:latin typeface="Cambria Math" panose="02040503050406030204" pitchFamily="18" charset="0"/>
                            <a:ea typeface="あずきフォント" panose="02000609000000000000" pitchFamily="1" charset="-128"/>
                          </a:rPr>
                          <m:t>𝒊</m:t>
                        </m:r>
                      </m:sub>
                    </m:sSub>
                    <m:r>
                      <a:rPr kumimoji="1" lang="en-US" altLang="ja-JP" sz="2400" b="1" i="1">
                        <a:solidFill>
                          <a:schemeClr val="accent2"/>
                        </a:solidFill>
                        <a:latin typeface="Cambria Math" panose="02040503050406030204" pitchFamily="18" charset="0"/>
                        <a:ea typeface="あずきフォント" panose="02000609000000000000" pitchFamily="1" charset="-128"/>
                      </a:rPr>
                      <m:t>, </m:t>
                    </m:r>
                    <m:sSub>
                      <m:sSubPr>
                        <m:ctrlPr>
                          <a:rPr kumimoji="1" lang="en-US" altLang="ja-JP" sz="2400" b="1" i="1">
                            <a:solidFill>
                              <a:schemeClr val="accent2"/>
                            </a:solidFill>
                            <a:latin typeface="Cambria Math" panose="02040503050406030204" pitchFamily="18" charset="0"/>
                            <a:ea typeface="あずきフォント" panose="02000609000000000000" pitchFamily="1" charset="-128"/>
                          </a:rPr>
                        </m:ctrlPr>
                      </m:sSubPr>
                      <m:e>
                        <m:r>
                          <a:rPr kumimoji="1" lang="en-US" altLang="ja-JP" sz="2400" b="1" i="1">
                            <a:solidFill>
                              <a:schemeClr val="accent2"/>
                            </a:solidFill>
                            <a:latin typeface="Cambria Math" panose="02040503050406030204" pitchFamily="18" charset="0"/>
                            <a:ea typeface="あずきフォント" panose="02000609000000000000" pitchFamily="1" charset="-128"/>
                          </a:rPr>
                          <m:t>𝒙</m:t>
                        </m:r>
                      </m:e>
                      <m:sub>
                        <m:r>
                          <a:rPr kumimoji="1" lang="en-US" altLang="ja-JP" sz="2400" b="1" i="1">
                            <a:solidFill>
                              <a:schemeClr val="accent2"/>
                            </a:solidFill>
                            <a:latin typeface="Cambria Math" panose="02040503050406030204" pitchFamily="18" charset="0"/>
                            <a:ea typeface="あずきフォント" panose="02000609000000000000" pitchFamily="1" charset="-128"/>
                          </a:rPr>
                          <m:t>𝒋</m:t>
                        </m:r>
                      </m:sub>
                    </m:sSub>
                    <m:r>
                      <a:rPr kumimoji="1" lang="en-US" altLang="ja-JP" sz="2400" b="1" dirty="0">
                        <a:solidFill>
                          <a:schemeClr val="accent2"/>
                        </a:solidFill>
                        <a:latin typeface="Cambria Math" panose="02040503050406030204" pitchFamily="18" charset="0"/>
                        <a:ea typeface="あずきフォント" panose="02000609000000000000" pitchFamily="1" charset="-128"/>
                      </a:rPr>
                      <m:t>)</m:t>
                    </m:r>
                  </m:oMath>
                </a14:m>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をカーネル関数と呼び、</a:t>
                </a:r>
                <a:r>
                  <a:rPr kumimoji="1" lang="en-US" altLang="ja-JP" sz="2400" b="1" dirty="0">
                    <a:solidFill>
                      <a:schemeClr val="accent2"/>
                    </a:solidFill>
                    <a:ea typeface="あずきフォント" panose="02000609000000000000" pitchFamily="1" charset="-128"/>
                  </a:rPr>
                  <a:t> </a:t>
                </a:r>
                <a14:m>
                  <m:oMath xmlns:m="http://schemas.openxmlformats.org/officeDocument/2006/math">
                    <m:r>
                      <a:rPr kumimoji="1" lang="en-US" altLang="ja-JP" sz="2400" b="1" i="1">
                        <a:solidFill>
                          <a:schemeClr val="accent2"/>
                        </a:solidFill>
                        <a:latin typeface="Cambria Math" panose="02040503050406030204" pitchFamily="18" charset="0"/>
                        <a:ea typeface="あずきフォント" panose="02000609000000000000" pitchFamily="1" charset="-128"/>
                      </a:rPr>
                      <m:t>𝝓</m:t>
                    </m:r>
                    <m:r>
                      <a:rPr kumimoji="1" lang="en-US" altLang="ja-JP" sz="2400" b="1" i="1">
                        <a:solidFill>
                          <a:schemeClr val="accent2"/>
                        </a:solidFill>
                        <a:latin typeface="Cambria Math" panose="02040503050406030204" pitchFamily="18" charset="0"/>
                        <a:ea typeface="あずきフォント" panose="02000609000000000000" pitchFamily="1" charset="-128"/>
                      </a:rPr>
                      <m:t>(</m:t>
                    </m:r>
                    <m:r>
                      <a:rPr kumimoji="1" lang="en-US" altLang="ja-JP" sz="2400" b="1" i="1">
                        <a:solidFill>
                          <a:schemeClr val="accent2"/>
                        </a:solidFill>
                        <a:latin typeface="Cambria Math" panose="02040503050406030204" pitchFamily="18" charset="0"/>
                        <a:ea typeface="あずきフォント" panose="02000609000000000000" pitchFamily="1" charset="-128"/>
                      </a:rPr>
                      <m:t>𝒙</m:t>
                    </m:r>
                    <m:r>
                      <a:rPr kumimoji="1" lang="en-US" altLang="ja-JP" sz="2400" b="1" i="1">
                        <a:solidFill>
                          <a:schemeClr val="accent2"/>
                        </a:solidFill>
                        <a:latin typeface="Cambria Math" panose="02040503050406030204" pitchFamily="18" charset="0"/>
                        <a:ea typeface="あずきフォント" panose="02000609000000000000" pitchFamily="1" charset="-128"/>
                      </a:rPr>
                      <m:t>)</m:t>
                    </m:r>
                  </m:oMath>
                </a14:m>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を計算せずカーネル関数の計算のみで済ませることをカーネル・トリックと呼ぶ。</a:t>
                </a:r>
                <a:endParaRPr kumimoji="1" lang="en-US" altLang="ja-JP" sz="2400" b="1" dirty="0">
                  <a:solidFill>
                    <a:schemeClr val="tx1"/>
                  </a:solidFill>
                  <a:latin typeface="あずきフォント" panose="02000609000000000000" pitchFamily="1" charset="-128"/>
                  <a:ea typeface="あずきフォント" panose="02000609000000000000" pitchFamily="1" charset="-128"/>
                </a:endParaRPr>
              </a:p>
            </p:txBody>
          </p:sp>
        </mc:Choice>
        <mc:Fallback xmlns="">
          <p:sp>
            <p:nvSpPr>
              <p:cNvPr id="45" name="テキスト ボックス 446">
                <a:extLst>
                  <a:ext uri="{FF2B5EF4-FFF2-40B4-BE49-F238E27FC236}">
                    <a16:creationId xmlns:a16="http://schemas.microsoft.com/office/drawing/2014/main" id="{8343B245-57B8-4CBE-BE54-55FAA5393DEE}"/>
                  </a:ext>
                </a:extLst>
              </p:cNvPr>
              <p:cNvSpPr txBox="1">
                <a:spLocks noRot="1" noChangeAspect="1" noMove="1" noResize="1" noEditPoints="1" noAdjustHandles="1" noChangeArrowheads="1" noChangeShapeType="1" noTextEdit="1"/>
              </p:cNvSpPr>
              <p:nvPr/>
            </p:nvSpPr>
            <p:spPr>
              <a:xfrm>
                <a:off x="356795" y="2260062"/>
                <a:ext cx="6220468" cy="3332661"/>
              </a:xfrm>
              <a:prstGeom prst="rect">
                <a:avLst/>
              </a:prstGeom>
              <a:blipFill>
                <a:blip r:embed="rId4"/>
                <a:stretch>
                  <a:fillRect l="-1569" t="-2198" r="-6373"/>
                </a:stretch>
              </a:blipFill>
              <a:ln w="9525" cmpd="sng">
                <a:noFill/>
              </a:ln>
            </p:spPr>
            <p:txBody>
              <a:bodyPr/>
              <a:lstStyle/>
              <a:p>
                <a:r>
                  <a:rPr lang="ja-JP" altLang="en-US">
                    <a:noFill/>
                  </a:rPr>
                  <a:t> </a:t>
                </a:r>
              </a:p>
            </p:txBody>
          </p:sp>
        </mc:Fallback>
      </mc:AlternateContent>
      <p:sp>
        <p:nvSpPr>
          <p:cNvPr id="47" name="テキスト ボックス 446">
            <a:extLst>
              <a:ext uri="{FF2B5EF4-FFF2-40B4-BE49-F238E27FC236}">
                <a16:creationId xmlns:a16="http://schemas.microsoft.com/office/drawing/2014/main" id="{3A9C65DA-1692-4616-BBF6-E0DC3C23DBB1}"/>
              </a:ext>
            </a:extLst>
          </p:cNvPr>
          <p:cNvSpPr txBox="1"/>
          <p:nvPr/>
        </p:nvSpPr>
        <p:spPr>
          <a:xfrm>
            <a:off x="12536605" y="3881764"/>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(9.24)</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48" name="吹き出し: 角を丸めた四角形 47">
            <a:extLst>
              <a:ext uri="{FF2B5EF4-FFF2-40B4-BE49-F238E27FC236}">
                <a16:creationId xmlns:a16="http://schemas.microsoft.com/office/drawing/2014/main" id="{FC991486-8E07-406A-86E9-93FEC4E6C364}"/>
              </a:ext>
            </a:extLst>
          </p:cNvPr>
          <p:cNvSpPr/>
          <p:nvPr/>
        </p:nvSpPr>
        <p:spPr>
          <a:xfrm>
            <a:off x="12533362" y="3240305"/>
            <a:ext cx="994610" cy="528271"/>
          </a:xfrm>
          <a:prstGeom prst="wedgeRoundRectCallout">
            <a:avLst>
              <a:gd name="adj1" fmla="val -72445"/>
              <a:gd name="adj2" fmla="val -92373"/>
              <a:gd name="adj3" fmla="val 1666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①</a:t>
            </a:r>
          </a:p>
        </p:txBody>
      </p:sp>
      <mc:AlternateContent xmlns:mc="http://schemas.openxmlformats.org/markup-compatibility/2006" xmlns:a14="http://schemas.microsoft.com/office/drawing/2010/main">
        <mc:Choice Requires="a14">
          <p:sp>
            <p:nvSpPr>
              <p:cNvPr id="49" name="テキスト ボックス 446">
                <a:extLst>
                  <a:ext uri="{FF2B5EF4-FFF2-40B4-BE49-F238E27FC236}">
                    <a16:creationId xmlns:a16="http://schemas.microsoft.com/office/drawing/2014/main" id="{8EE0C7F3-0F37-47D6-AFC5-41712CD5624F}"/>
                  </a:ext>
                </a:extLst>
              </p:cNvPr>
              <p:cNvSpPr txBox="1"/>
              <p:nvPr/>
            </p:nvSpPr>
            <p:spPr>
              <a:xfrm>
                <a:off x="356794" y="5746404"/>
                <a:ext cx="13004029" cy="14399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dirty="0">
                    <a:solidFill>
                      <a:schemeClr val="tx1"/>
                    </a:solidFill>
                    <a:latin typeface="あずきフォント" panose="02000609000000000000" pitchFamily="1" charset="-128"/>
                    <a:ea typeface="あずきフォント" panose="02000609000000000000" pitchFamily="1" charset="-128"/>
                  </a:rPr>
                  <a:t>線形カーネル</a:t>
                </a:r>
                <a:r>
                  <a:rPr kumimoji="1" lang="en-US" altLang="ja-JP" sz="2400" dirty="0">
                    <a:solidFill>
                      <a:schemeClr val="tx1"/>
                    </a:solidFill>
                    <a:latin typeface="あずきフォント" panose="02000609000000000000" pitchFamily="1" charset="-128"/>
                    <a:ea typeface="あずきフォント" panose="02000609000000000000" pitchFamily="1" charset="-128"/>
                  </a:rPr>
                  <a:t>: 						</a:t>
                </a:r>
                <a14:m>
                  <m:oMath xmlns:m="http://schemas.openxmlformats.org/officeDocument/2006/math">
                    <m:r>
                      <a:rPr kumimoji="1" lang="en-US" altLang="ja-JP" sz="2400" b="0" i="1" dirty="0">
                        <a:solidFill>
                          <a:schemeClr val="tx1"/>
                        </a:solidFill>
                        <a:latin typeface="Cambria Math" panose="02040503050406030204" pitchFamily="18" charset="0"/>
                        <a:ea typeface="あずきフォント" panose="02000609000000000000" pitchFamily="1" charset="-128"/>
                      </a:rPr>
                      <m:t>𝐾</m:t>
                    </m:r>
                    <m:r>
                      <a:rPr kumimoji="1" lang="en-US" altLang="ja-JP" sz="2400" b="0" dirty="0">
                        <a:solidFill>
                          <a:schemeClr val="tx1"/>
                        </a:solidFill>
                        <a:latin typeface="Cambria Math" panose="02040503050406030204" pitchFamily="18" charset="0"/>
                        <a:ea typeface="あずきフォント" panose="02000609000000000000" pitchFamily="1" charset="-128"/>
                      </a:rPr>
                      <m:t>(</m:t>
                    </m:r>
                    <m:r>
                      <a:rPr kumimoji="1" lang="en-US" altLang="ja-JP" sz="2400" b="1" i="1" dirty="0" smtClean="0">
                        <a:solidFill>
                          <a:schemeClr val="tx1"/>
                        </a:solidFill>
                        <a:latin typeface="Cambria Math" panose="02040503050406030204" pitchFamily="18" charset="0"/>
                        <a:ea typeface="あずきフォント" panose="02000609000000000000" pitchFamily="1" charset="-128"/>
                      </a:rPr>
                      <m:t>𝒖</m:t>
                    </m:r>
                    <m:r>
                      <a:rPr kumimoji="1" lang="en-US" altLang="ja-JP" sz="2400" b="1" i="1">
                        <a:solidFill>
                          <a:schemeClr val="tx1"/>
                        </a:solidFill>
                        <a:latin typeface="Cambria Math" panose="02040503050406030204" pitchFamily="18" charset="0"/>
                        <a:ea typeface="あずきフォント" panose="02000609000000000000" pitchFamily="1" charset="-128"/>
                      </a:rPr>
                      <m:t>,</m:t>
                    </m:r>
                    <m:r>
                      <a:rPr kumimoji="1" lang="en-US" altLang="ja-JP" sz="2400" b="1" i="1" smtClean="0">
                        <a:solidFill>
                          <a:schemeClr val="tx1"/>
                        </a:solidFill>
                        <a:latin typeface="Cambria Math" panose="02040503050406030204" pitchFamily="18" charset="0"/>
                        <a:ea typeface="あずきフォント" panose="02000609000000000000" pitchFamily="1" charset="-128"/>
                      </a:rPr>
                      <m:t>𝝂</m:t>
                    </m:r>
                    <m:r>
                      <a:rPr kumimoji="1" lang="en-US" altLang="ja-JP" sz="2400" b="0" dirty="0">
                        <a:solidFill>
                          <a:schemeClr val="tx1"/>
                        </a:solidFill>
                        <a:latin typeface="Cambria Math" panose="02040503050406030204" pitchFamily="18" charset="0"/>
                        <a:ea typeface="あずきフォント" panose="02000609000000000000" pitchFamily="1" charset="-128"/>
                      </a:rPr>
                      <m:t>)</m:t>
                    </m:r>
                    <m:r>
                      <a:rPr kumimoji="1" lang="en-US" altLang="ja-JP" sz="2400" dirty="0">
                        <a:solidFill>
                          <a:schemeClr val="tx1"/>
                        </a:solidFill>
                        <a:latin typeface="Cambria Math" panose="02040503050406030204" pitchFamily="18" charset="0"/>
                        <a:ea typeface="あずきフォント" panose="02000609000000000000" pitchFamily="1" charset="-128"/>
                      </a:rPr>
                      <m:t>=</m:t>
                    </m:r>
                    <m:sSup>
                      <m:sSupPr>
                        <m:ctrlPr>
                          <a:rPr kumimoji="1" lang="en-US" altLang="ja-JP" sz="2400" b="1" i="1" dirty="0" smtClean="0">
                            <a:solidFill>
                              <a:schemeClr val="tx1"/>
                            </a:solidFill>
                            <a:latin typeface="Cambria Math" panose="02040503050406030204" pitchFamily="18" charset="0"/>
                            <a:ea typeface="あずきフォント" panose="02000609000000000000" pitchFamily="1" charset="-128"/>
                          </a:rPr>
                        </m:ctrlPr>
                      </m:sSupPr>
                      <m:e>
                        <m:r>
                          <a:rPr kumimoji="1" lang="en-US" altLang="ja-JP" sz="2400" b="1" i="1" dirty="0" smtClean="0">
                            <a:solidFill>
                              <a:schemeClr val="tx1"/>
                            </a:solidFill>
                            <a:latin typeface="Cambria Math" panose="02040503050406030204" pitchFamily="18" charset="0"/>
                            <a:ea typeface="あずきフォント" panose="02000609000000000000" pitchFamily="1" charset="-128"/>
                          </a:rPr>
                          <m:t>𝒖</m:t>
                        </m:r>
                      </m:e>
                      <m:sup>
                        <m:r>
                          <a:rPr kumimoji="1" lang="en-US" altLang="ja-JP" sz="2400" b="1" i="1">
                            <a:solidFill>
                              <a:schemeClr val="tx1"/>
                            </a:solidFill>
                            <a:latin typeface="Cambria Math" panose="02040503050406030204" pitchFamily="18" charset="0"/>
                            <a:ea typeface="あずきフォント" panose="02000609000000000000" pitchFamily="1" charset="-128"/>
                          </a:rPr>
                          <m:t>⊺</m:t>
                        </m:r>
                      </m:sup>
                    </m:sSup>
                    <m:r>
                      <a:rPr kumimoji="1" lang="en-US" altLang="ja-JP" sz="2400" b="1" i="1" dirty="0" smtClean="0">
                        <a:solidFill>
                          <a:schemeClr val="tx1"/>
                        </a:solidFill>
                        <a:latin typeface="Cambria Math" panose="02040503050406030204" pitchFamily="18" charset="0"/>
                        <a:ea typeface="あずきフォント" panose="02000609000000000000" pitchFamily="1" charset="-128"/>
                      </a:rPr>
                      <m:t>𝝂</m:t>
                    </m:r>
                  </m:oMath>
                </a14:m>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a:p>
                <a:r>
                  <a:rPr kumimoji="1" lang="ja-JP" altLang="en-US" sz="2400" dirty="0">
                    <a:solidFill>
                      <a:schemeClr val="tx1"/>
                    </a:solidFill>
                    <a:latin typeface="あずきフォント" panose="02000609000000000000" pitchFamily="1" charset="-128"/>
                    <a:ea typeface="あずきフォント" panose="02000609000000000000" pitchFamily="1" charset="-128"/>
                  </a:rPr>
                  <a:t>多項式カーネル</a:t>
                </a:r>
                <a:r>
                  <a:rPr kumimoji="1" lang="en-US" altLang="ja-JP" sz="2400" dirty="0">
                    <a:solidFill>
                      <a:schemeClr val="tx1"/>
                    </a:solidFill>
                    <a:latin typeface="あずきフォント" panose="02000609000000000000" pitchFamily="1" charset="-128"/>
                    <a:ea typeface="あずきフォント" panose="02000609000000000000" pitchFamily="1" charset="-128"/>
                  </a:rPr>
                  <a:t>(</a:t>
                </a:r>
                <a14:m>
                  <m:oMath xmlns:m="http://schemas.openxmlformats.org/officeDocument/2006/math">
                    <m:sSup>
                      <m:sSupPr>
                        <m:ctrlPr>
                          <a:rPr kumimoji="1" lang="en-US" altLang="ja-JP" sz="2400" b="0" i="1" smtClean="0">
                            <a:solidFill>
                              <a:schemeClr val="tx1"/>
                            </a:solidFill>
                            <a:latin typeface="Cambria Math" panose="02040503050406030204" pitchFamily="18" charset="0"/>
                            <a:ea typeface="あずきフォント" panose="02000609000000000000" pitchFamily="1" charset="-128"/>
                          </a:rPr>
                        </m:ctrlPr>
                      </m:sSupPr>
                      <m:e>
                        <m:r>
                          <m:rPr>
                            <m:sty m:val="p"/>
                          </m:rPr>
                          <a:rPr kumimoji="1" lang="en-US" altLang="ja-JP" sz="2400" b="0" i="0" smtClean="0">
                            <a:solidFill>
                              <a:schemeClr val="tx1"/>
                            </a:solidFill>
                            <a:latin typeface="Cambria Math" panose="02040503050406030204" pitchFamily="18" charset="0"/>
                            <a:ea typeface="あずきフォント" panose="02000609000000000000" pitchFamily="1" charset="-128"/>
                          </a:rPr>
                          <m:t>w</m:t>
                        </m:r>
                      </m:e>
                      <m:sup>
                        <m:r>
                          <a:rPr kumimoji="1" lang="en-US" altLang="ja-JP" sz="2400" b="1" i="1">
                            <a:solidFill>
                              <a:schemeClr val="tx1"/>
                            </a:solidFill>
                            <a:latin typeface="Cambria Math" panose="02040503050406030204" pitchFamily="18" charset="0"/>
                            <a:ea typeface="あずきフォント" panose="02000609000000000000" pitchFamily="1" charset="-128"/>
                          </a:rPr>
                          <m:t>⊺</m:t>
                        </m:r>
                      </m:sup>
                    </m:sSup>
                    <m:r>
                      <a:rPr kumimoji="1" lang="en-US" altLang="ja-JP" sz="2400" b="1" i="1" smtClean="0">
                        <a:solidFill>
                          <a:schemeClr val="tx1"/>
                        </a:solidFill>
                        <a:latin typeface="Cambria Math" panose="02040503050406030204" pitchFamily="18" charset="0"/>
                        <a:ea typeface="あずきフォント" panose="02000609000000000000" pitchFamily="1" charset="-128"/>
                      </a:rPr>
                      <m:t>𝒙</m:t>
                    </m:r>
                    <m:r>
                      <a:rPr kumimoji="1" lang="en-US" altLang="ja-JP" sz="2400" b="1" i="1" smtClean="0">
                        <a:solidFill>
                          <a:schemeClr val="tx1"/>
                        </a:solidFill>
                        <a:latin typeface="Cambria Math" panose="02040503050406030204" pitchFamily="18" charset="0"/>
                        <a:ea typeface="あずきフォント" panose="02000609000000000000" pitchFamily="1" charset="-128"/>
                      </a:rPr>
                      <m:t>+</m:t>
                    </m:r>
                    <m:r>
                      <a:rPr kumimoji="1" lang="en-US" altLang="ja-JP" sz="2400" b="0" i="1" smtClean="0">
                        <a:solidFill>
                          <a:schemeClr val="tx1"/>
                        </a:solidFill>
                        <a:latin typeface="Cambria Math" panose="02040503050406030204" pitchFamily="18" charset="0"/>
                        <a:ea typeface="あずきフォント" panose="02000609000000000000" pitchFamily="1" charset="-128"/>
                      </a:rPr>
                      <m:t>𝑏</m:t>
                    </m:r>
                  </m:oMath>
                </a14:m>
                <a:r>
                  <a:rPr kumimoji="1" lang="ja-JP" altLang="en-US" sz="2400" dirty="0">
                    <a:solidFill>
                      <a:schemeClr val="tx1"/>
                    </a:solidFill>
                    <a:latin typeface="あずきフォント" panose="02000609000000000000" pitchFamily="1" charset="-128"/>
                    <a:ea typeface="あずきフォント" panose="02000609000000000000" pitchFamily="1" charset="-128"/>
                  </a:rPr>
                  <a:t>形式</a:t>
                </a:r>
                <a:r>
                  <a:rPr kumimoji="1" lang="en-US" altLang="ja-JP" sz="2400" dirty="0">
                    <a:solidFill>
                      <a:schemeClr val="tx1"/>
                    </a:solidFill>
                    <a:latin typeface="あずきフォント" panose="02000609000000000000" pitchFamily="1" charset="-128"/>
                    <a:ea typeface="あずきフォント" panose="02000609000000000000" pitchFamily="1" charset="-128"/>
                  </a:rPr>
                  <a:t>):	</a:t>
                </a:r>
                <a14:m>
                  <m:oMath xmlns:m="http://schemas.openxmlformats.org/officeDocument/2006/math">
                    <m:r>
                      <a:rPr kumimoji="1" lang="en-US" altLang="ja-JP" sz="2400" i="1" dirty="0">
                        <a:solidFill>
                          <a:schemeClr val="tx1"/>
                        </a:solidFill>
                        <a:latin typeface="Cambria Math" panose="02040503050406030204" pitchFamily="18" charset="0"/>
                        <a:ea typeface="あずきフォント" panose="02000609000000000000" pitchFamily="1" charset="-128"/>
                      </a:rPr>
                      <m:t>𝐾</m:t>
                    </m:r>
                    <m:d>
                      <m:dPr>
                        <m:ctrlPr>
                          <a:rPr kumimoji="1" lang="en-US" altLang="ja-JP" sz="2400" i="1" dirty="0">
                            <a:solidFill>
                              <a:schemeClr val="tx1"/>
                            </a:solidFill>
                            <a:latin typeface="Cambria Math" panose="02040503050406030204" pitchFamily="18" charset="0"/>
                            <a:ea typeface="あずきフォント" panose="02000609000000000000" pitchFamily="1" charset="-128"/>
                          </a:rPr>
                        </m:ctrlPr>
                      </m:dPr>
                      <m:e>
                        <m:r>
                          <a:rPr kumimoji="1" lang="en-US" altLang="ja-JP" sz="2400" b="1" i="1" dirty="0">
                            <a:solidFill>
                              <a:schemeClr val="tx1"/>
                            </a:solidFill>
                            <a:latin typeface="Cambria Math" panose="02040503050406030204" pitchFamily="18" charset="0"/>
                            <a:ea typeface="あずきフォント" panose="02000609000000000000" pitchFamily="1" charset="-128"/>
                          </a:rPr>
                          <m:t>𝒖</m:t>
                        </m:r>
                        <m:r>
                          <a:rPr kumimoji="1" lang="en-US" altLang="ja-JP" sz="2400" b="1" i="1">
                            <a:solidFill>
                              <a:schemeClr val="tx1"/>
                            </a:solidFill>
                            <a:latin typeface="Cambria Math" panose="02040503050406030204" pitchFamily="18" charset="0"/>
                            <a:ea typeface="あずきフォント" panose="02000609000000000000" pitchFamily="1" charset="-128"/>
                          </a:rPr>
                          <m:t>,</m:t>
                        </m:r>
                        <m:r>
                          <a:rPr kumimoji="1" lang="en-US" altLang="ja-JP" sz="2400" b="1" i="1">
                            <a:solidFill>
                              <a:schemeClr val="tx1"/>
                            </a:solidFill>
                            <a:latin typeface="Cambria Math" panose="02040503050406030204" pitchFamily="18" charset="0"/>
                            <a:ea typeface="あずきフォント" panose="02000609000000000000" pitchFamily="1" charset="-128"/>
                          </a:rPr>
                          <m:t>𝝂</m:t>
                        </m:r>
                      </m:e>
                    </m:d>
                    <m:r>
                      <a:rPr kumimoji="1" lang="en-US" altLang="ja-JP" sz="2400" dirty="0">
                        <a:solidFill>
                          <a:schemeClr val="tx1"/>
                        </a:solidFill>
                        <a:latin typeface="Cambria Math" panose="02040503050406030204" pitchFamily="18" charset="0"/>
                        <a:ea typeface="あずきフォント" panose="02000609000000000000" pitchFamily="1" charset="-128"/>
                      </a:rPr>
                      <m:t>=</m:t>
                    </m:r>
                    <m:sSup>
                      <m:sSupPr>
                        <m:ctrlPr>
                          <a:rPr kumimoji="1" lang="en-US" altLang="ja-JP" sz="2400" b="1" i="1" dirty="0" smtClean="0">
                            <a:solidFill>
                              <a:schemeClr val="tx1"/>
                            </a:solidFill>
                            <a:latin typeface="Cambria Math" panose="02040503050406030204" pitchFamily="18" charset="0"/>
                            <a:ea typeface="あずきフォント" panose="02000609000000000000" pitchFamily="1" charset="-128"/>
                          </a:rPr>
                        </m:ctrlPr>
                      </m:sSupPr>
                      <m:e>
                        <m:d>
                          <m:dPr>
                            <m:ctrlPr>
                              <a:rPr kumimoji="1" lang="en-US" altLang="ja-JP" sz="2400" b="1" i="1" dirty="0" smtClean="0">
                                <a:solidFill>
                                  <a:schemeClr val="tx1"/>
                                </a:solidFill>
                                <a:latin typeface="Cambria Math" panose="02040503050406030204" pitchFamily="18" charset="0"/>
                                <a:ea typeface="あずきフォント" panose="02000609000000000000" pitchFamily="1" charset="-128"/>
                              </a:rPr>
                            </m:ctrlPr>
                          </m:dPr>
                          <m:e>
                            <m:sSup>
                              <m:sSupPr>
                                <m:ctrlPr>
                                  <a:rPr kumimoji="1" lang="en-US" altLang="ja-JP" sz="2400" b="1" i="1" dirty="0">
                                    <a:solidFill>
                                      <a:schemeClr val="tx1"/>
                                    </a:solidFill>
                                    <a:latin typeface="Cambria Math" panose="02040503050406030204" pitchFamily="18" charset="0"/>
                                    <a:ea typeface="あずきフォント" panose="02000609000000000000" pitchFamily="1" charset="-128"/>
                                  </a:rPr>
                                </m:ctrlPr>
                              </m:sSupPr>
                              <m:e>
                                <m:r>
                                  <a:rPr kumimoji="1" lang="en-US" altLang="ja-JP" sz="2400" b="1" i="1" dirty="0">
                                    <a:solidFill>
                                      <a:schemeClr val="tx1"/>
                                    </a:solidFill>
                                    <a:latin typeface="Cambria Math" panose="02040503050406030204" pitchFamily="18" charset="0"/>
                                    <a:ea typeface="あずきフォント" panose="02000609000000000000" pitchFamily="1" charset="-128"/>
                                  </a:rPr>
                                  <m:t>𝒖</m:t>
                                </m:r>
                              </m:e>
                              <m:sup>
                                <m:r>
                                  <a:rPr kumimoji="1" lang="en-US" altLang="ja-JP" sz="2400" b="1" i="1">
                                    <a:solidFill>
                                      <a:schemeClr val="tx1"/>
                                    </a:solidFill>
                                    <a:latin typeface="Cambria Math" panose="02040503050406030204" pitchFamily="18" charset="0"/>
                                    <a:ea typeface="あずきフォント" panose="02000609000000000000" pitchFamily="1" charset="-128"/>
                                  </a:rPr>
                                  <m:t>⊺</m:t>
                                </m:r>
                              </m:sup>
                            </m:sSup>
                            <m:r>
                              <a:rPr kumimoji="1" lang="en-US" altLang="ja-JP" sz="2400" b="1" i="1" dirty="0">
                                <a:solidFill>
                                  <a:schemeClr val="tx1"/>
                                </a:solidFill>
                                <a:latin typeface="Cambria Math" panose="02040503050406030204" pitchFamily="18" charset="0"/>
                                <a:ea typeface="あずきフォント" panose="02000609000000000000" pitchFamily="1" charset="-128"/>
                              </a:rPr>
                              <m:t>𝝂</m:t>
                            </m:r>
                            <m:r>
                              <a:rPr kumimoji="1" lang="en-US" altLang="ja-JP" sz="2400" b="1" i="1" smtClean="0">
                                <a:solidFill>
                                  <a:schemeClr val="tx1"/>
                                </a:solidFill>
                                <a:latin typeface="Cambria Math" panose="02040503050406030204" pitchFamily="18" charset="0"/>
                                <a:ea typeface="あずきフォント" panose="02000609000000000000" pitchFamily="1" charset="-128"/>
                              </a:rPr>
                              <m:t>+</m:t>
                            </m:r>
                            <m:r>
                              <a:rPr kumimoji="1" lang="en-US" altLang="ja-JP" sz="2400" b="1" i="1" smtClean="0">
                                <a:solidFill>
                                  <a:schemeClr val="tx1"/>
                                </a:solidFill>
                                <a:latin typeface="Cambria Math" panose="02040503050406030204" pitchFamily="18" charset="0"/>
                                <a:ea typeface="あずきフォント" panose="02000609000000000000" pitchFamily="1" charset="-128"/>
                              </a:rPr>
                              <m:t>𝒄</m:t>
                            </m:r>
                          </m:e>
                        </m:d>
                      </m:e>
                      <m:sup>
                        <m:r>
                          <a:rPr kumimoji="1" lang="en-US" altLang="ja-JP" sz="2400" b="1" i="1" smtClean="0">
                            <a:solidFill>
                              <a:schemeClr val="tx1"/>
                            </a:solidFill>
                            <a:latin typeface="Cambria Math" panose="02040503050406030204" pitchFamily="18" charset="0"/>
                            <a:ea typeface="あずきフォント" panose="02000609000000000000" pitchFamily="1" charset="-128"/>
                          </a:rPr>
                          <m:t>𝒎</m:t>
                        </m:r>
                      </m:sup>
                    </m:sSup>
                  </m:oMath>
                </a14:m>
                <a:r>
                  <a:rPr kumimoji="1" lang="en-US" altLang="ja-JP" sz="2400" dirty="0">
                    <a:solidFill>
                      <a:schemeClr val="tx1"/>
                    </a:solidFill>
                    <a:latin typeface="あずきフォント" panose="02000609000000000000" pitchFamily="1" charset="-128"/>
                    <a:ea typeface="あずきフォント" panose="02000609000000000000" pitchFamily="1" charset="-128"/>
                  </a:rPr>
                  <a:t>  </a:t>
                </a:r>
              </a:p>
              <a:p>
                <a:r>
                  <a:rPr kumimoji="1" lang="en-US" altLang="ja-JP" sz="2400" dirty="0">
                    <a:solidFill>
                      <a:schemeClr val="tx1"/>
                    </a:solidFill>
                    <a:latin typeface="あずきフォント" panose="02000609000000000000" pitchFamily="1" charset="-128"/>
                    <a:ea typeface="あずきフォント" panose="02000609000000000000" pitchFamily="1" charset="-128"/>
                  </a:rPr>
                  <a:t>Radial Basis Function(RBF):	</a:t>
                </a:r>
                <a14:m>
                  <m:oMath xmlns:m="http://schemas.openxmlformats.org/officeDocument/2006/math">
                    <m:r>
                      <a:rPr kumimoji="1" lang="en-US" altLang="ja-JP" sz="2400" i="1" dirty="0">
                        <a:solidFill>
                          <a:schemeClr val="tx1"/>
                        </a:solidFill>
                        <a:latin typeface="Cambria Math" panose="02040503050406030204" pitchFamily="18" charset="0"/>
                        <a:ea typeface="あずきフォント" panose="02000609000000000000" pitchFamily="1" charset="-128"/>
                      </a:rPr>
                      <m:t>𝐾</m:t>
                    </m:r>
                    <m:d>
                      <m:dPr>
                        <m:ctrlPr>
                          <a:rPr kumimoji="1" lang="en-US" altLang="ja-JP" sz="2400" i="1" dirty="0">
                            <a:solidFill>
                              <a:schemeClr val="tx1"/>
                            </a:solidFill>
                            <a:latin typeface="Cambria Math" panose="02040503050406030204" pitchFamily="18" charset="0"/>
                            <a:ea typeface="あずきフォント" panose="02000609000000000000" pitchFamily="1" charset="-128"/>
                          </a:rPr>
                        </m:ctrlPr>
                      </m:dPr>
                      <m:e>
                        <m:r>
                          <a:rPr kumimoji="1" lang="en-US" altLang="ja-JP" sz="2400" b="1" i="1" dirty="0">
                            <a:solidFill>
                              <a:schemeClr val="tx1"/>
                            </a:solidFill>
                            <a:latin typeface="Cambria Math" panose="02040503050406030204" pitchFamily="18" charset="0"/>
                            <a:ea typeface="あずきフォント" panose="02000609000000000000" pitchFamily="1" charset="-128"/>
                          </a:rPr>
                          <m:t>𝒖</m:t>
                        </m:r>
                        <m:r>
                          <a:rPr kumimoji="1" lang="en-US" altLang="ja-JP" sz="2400" b="1" i="1">
                            <a:solidFill>
                              <a:schemeClr val="tx1"/>
                            </a:solidFill>
                            <a:latin typeface="Cambria Math" panose="02040503050406030204" pitchFamily="18" charset="0"/>
                            <a:ea typeface="あずきフォント" panose="02000609000000000000" pitchFamily="1" charset="-128"/>
                          </a:rPr>
                          <m:t>,</m:t>
                        </m:r>
                        <m:r>
                          <a:rPr kumimoji="1" lang="en-US" altLang="ja-JP" sz="2400" b="1" i="1">
                            <a:solidFill>
                              <a:schemeClr val="tx1"/>
                            </a:solidFill>
                            <a:latin typeface="Cambria Math" panose="02040503050406030204" pitchFamily="18" charset="0"/>
                            <a:ea typeface="あずきフォント" panose="02000609000000000000" pitchFamily="1" charset="-128"/>
                          </a:rPr>
                          <m:t>𝝂</m:t>
                        </m:r>
                      </m:e>
                    </m:d>
                    <m:r>
                      <a:rPr kumimoji="1" lang="en-US" altLang="ja-JP" sz="2400" dirty="0">
                        <a:solidFill>
                          <a:schemeClr val="tx1"/>
                        </a:solidFill>
                        <a:latin typeface="Cambria Math" panose="02040503050406030204" pitchFamily="18" charset="0"/>
                        <a:ea typeface="あずきフォント" panose="02000609000000000000" pitchFamily="1" charset="-128"/>
                      </a:rPr>
                      <m:t>=</m:t>
                    </m:r>
                  </m:oMath>
                </a14:m>
                <a:r>
                  <a:rPr kumimoji="1" lang="en-US" altLang="ja-JP" sz="2400" b="1" dirty="0">
                    <a:solidFill>
                      <a:schemeClr val="tx1"/>
                    </a:solidFill>
                    <a:ea typeface="あずきフォント" panose="02000609000000000000" pitchFamily="1" charset="-128"/>
                  </a:rPr>
                  <a:t> </a:t>
                </a:r>
                <a14:m>
                  <m:oMath xmlns:m="http://schemas.openxmlformats.org/officeDocument/2006/math">
                    <m:r>
                      <a:rPr kumimoji="1" lang="en-US" altLang="ja-JP" sz="2400" b="1" i="1" dirty="0">
                        <a:solidFill>
                          <a:schemeClr val="tx1"/>
                        </a:solidFill>
                        <a:latin typeface="Cambria Math" panose="02040503050406030204" pitchFamily="18" charset="0"/>
                        <a:ea typeface="あずきフォント" panose="02000609000000000000" pitchFamily="1" charset="-128"/>
                      </a:rPr>
                      <m:t>𝒆𝒙𝒑</m:t>
                    </m:r>
                    <m:d>
                      <m:dPr>
                        <m:ctrlPr>
                          <a:rPr kumimoji="1" lang="en-US" altLang="ja-JP" sz="2400" b="1" i="1" dirty="0">
                            <a:solidFill>
                              <a:schemeClr val="tx1"/>
                            </a:solidFill>
                            <a:latin typeface="Cambria Math" panose="02040503050406030204" pitchFamily="18" charset="0"/>
                            <a:ea typeface="あずきフォント" panose="02000609000000000000" pitchFamily="1" charset="-128"/>
                          </a:rPr>
                        </m:ctrlPr>
                      </m:dPr>
                      <m:e>
                        <m:r>
                          <a:rPr kumimoji="1" lang="en-US" altLang="ja-JP" sz="2400" b="1" i="1" dirty="0">
                            <a:solidFill>
                              <a:schemeClr val="tx1"/>
                            </a:solidFill>
                            <a:latin typeface="Cambria Math" panose="02040503050406030204" pitchFamily="18" charset="0"/>
                            <a:ea typeface="あずきフォント" panose="02000609000000000000" pitchFamily="1" charset="-128"/>
                          </a:rPr>
                          <m:t>−</m:t>
                        </m:r>
                        <m:r>
                          <a:rPr kumimoji="1" lang="en-US" altLang="ja-JP" sz="2400" b="1" i="1" dirty="0">
                            <a:solidFill>
                              <a:schemeClr val="tx1"/>
                            </a:solidFill>
                            <a:latin typeface="Cambria Math" panose="02040503050406030204" pitchFamily="18" charset="0"/>
                            <a:ea typeface="あずきフォント" panose="02000609000000000000" pitchFamily="1" charset="-128"/>
                          </a:rPr>
                          <m:t>𝜸</m:t>
                        </m:r>
                        <m:sSup>
                          <m:sSupPr>
                            <m:ctrlPr>
                              <a:rPr kumimoji="1" lang="en-US" altLang="ja-JP" sz="2400" b="1" i="1" dirty="0">
                                <a:solidFill>
                                  <a:schemeClr val="tx1"/>
                                </a:solidFill>
                                <a:latin typeface="Cambria Math" panose="02040503050406030204" pitchFamily="18" charset="0"/>
                                <a:ea typeface="あずきフォント" panose="02000609000000000000" pitchFamily="1" charset="-128"/>
                              </a:rPr>
                            </m:ctrlPr>
                          </m:sSupPr>
                          <m:e>
                            <m:d>
                              <m:dPr>
                                <m:begChr m:val="|"/>
                                <m:endChr m:val="|"/>
                                <m:ctrlPr>
                                  <a:rPr kumimoji="1" lang="en-US" altLang="ja-JP" sz="2400" b="1" i="1" dirty="0">
                                    <a:solidFill>
                                      <a:schemeClr val="tx1"/>
                                    </a:solidFill>
                                    <a:latin typeface="Cambria Math" panose="02040503050406030204" pitchFamily="18" charset="0"/>
                                    <a:ea typeface="あずきフォント" panose="02000609000000000000" pitchFamily="1" charset="-128"/>
                                  </a:rPr>
                                </m:ctrlPr>
                              </m:dPr>
                              <m:e>
                                <m:r>
                                  <a:rPr kumimoji="1" lang="en-US" altLang="ja-JP" sz="2400" b="1" i="1" dirty="0">
                                    <a:solidFill>
                                      <a:schemeClr val="tx1"/>
                                    </a:solidFill>
                                    <a:latin typeface="Cambria Math" panose="02040503050406030204" pitchFamily="18" charset="0"/>
                                    <a:ea typeface="あずきフォント" panose="02000609000000000000" pitchFamily="1" charset="-128"/>
                                  </a:rPr>
                                  <m:t>𝒖</m:t>
                                </m:r>
                                <m:r>
                                  <a:rPr kumimoji="1" lang="en-US" altLang="ja-JP" sz="2400" b="1" i="1" dirty="0">
                                    <a:solidFill>
                                      <a:schemeClr val="tx1"/>
                                    </a:solidFill>
                                    <a:latin typeface="Cambria Math" panose="02040503050406030204" pitchFamily="18" charset="0"/>
                                    <a:ea typeface="あずきフォント" panose="02000609000000000000" pitchFamily="1" charset="-128"/>
                                  </a:rPr>
                                  <m:t>−</m:t>
                                </m:r>
                                <m:r>
                                  <a:rPr kumimoji="1" lang="en-US" altLang="ja-JP" sz="2400" b="1" i="1" dirty="0">
                                    <a:solidFill>
                                      <a:schemeClr val="tx1"/>
                                    </a:solidFill>
                                    <a:latin typeface="Cambria Math" panose="02040503050406030204" pitchFamily="18" charset="0"/>
                                    <a:ea typeface="あずきフォント" panose="02000609000000000000" pitchFamily="1" charset="-128"/>
                                  </a:rPr>
                                  <m:t>𝝂</m:t>
                                </m:r>
                              </m:e>
                            </m:d>
                          </m:e>
                          <m:sup>
                            <m:r>
                              <a:rPr kumimoji="1" lang="en-US" altLang="ja-JP" sz="2400" b="1" i="1" dirty="0">
                                <a:solidFill>
                                  <a:schemeClr val="tx1"/>
                                </a:solidFill>
                                <a:latin typeface="Cambria Math" panose="02040503050406030204" pitchFamily="18" charset="0"/>
                                <a:ea typeface="あずきフォント" panose="02000609000000000000" pitchFamily="1" charset="-128"/>
                              </a:rPr>
                              <m:t>𝟐</m:t>
                            </m:r>
                          </m:sup>
                        </m:sSup>
                      </m:e>
                    </m:d>
                  </m:oMath>
                </a14:m>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p:txBody>
          </p:sp>
        </mc:Choice>
        <mc:Fallback xmlns="">
          <p:sp>
            <p:nvSpPr>
              <p:cNvPr id="49" name="テキスト ボックス 446">
                <a:extLst>
                  <a:ext uri="{FF2B5EF4-FFF2-40B4-BE49-F238E27FC236}">
                    <a16:creationId xmlns:a16="http://schemas.microsoft.com/office/drawing/2014/main" id="{8EE0C7F3-0F37-47D6-AFC5-41712CD5624F}"/>
                  </a:ext>
                </a:extLst>
              </p:cNvPr>
              <p:cNvSpPr txBox="1">
                <a:spLocks noRot="1" noChangeAspect="1" noMove="1" noResize="1" noEditPoints="1" noAdjustHandles="1" noChangeArrowheads="1" noChangeShapeType="1" noTextEdit="1"/>
              </p:cNvSpPr>
              <p:nvPr/>
            </p:nvSpPr>
            <p:spPr>
              <a:xfrm>
                <a:off x="356794" y="5746404"/>
                <a:ext cx="13004029" cy="1439951"/>
              </a:xfrm>
              <a:prstGeom prst="rect">
                <a:avLst/>
              </a:prstGeom>
              <a:blipFill>
                <a:blip r:embed="rId5"/>
                <a:stretch>
                  <a:fillRect l="-750" t="-4661"/>
                </a:stretch>
              </a:blipFill>
              <a:ln w="9525" cmpd="sng">
                <a:noFill/>
              </a:ln>
            </p:spPr>
            <p:txBody>
              <a:bodyPr/>
              <a:lstStyle/>
              <a:p>
                <a:r>
                  <a:rPr lang="ja-JP" altLang="en-US">
                    <a:noFill/>
                  </a:rPr>
                  <a:t> </a:t>
                </a:r>
              </a:p>
            </p:txBody>
          </p:sp>
        </mc:Fallback>
      </mc:AlternateContent>
      <p:sp>
        <p:nvSpPr>
          <p:cNvPr id="51" name="テキスト ボックス 446">
            <a:extLst>
              <a:ext uri="{FF2B5EF4-FFF2-40B4-BE49-F238E27FC236}">
                <a16:creationId xmlns:a16="http://schemas.microsoft.com/office/drawing/2014/main" id="{09CC131E-D273-441D-B48F-88FF5D3E6F7C}"/>
              </a:ext>
            </a:extLst>
          </p:cNvPr>
          <p:cNvSpPr txBox="1"/>
          <p:nvPr/>
        </p:nvSpPr>
        <p:spPr>
          <a:xfrm>
            <a:off x="8830879" y="5728818"/>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(9.25)</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52" name="テキスト ボックス 446">
            <a:extLst>
              <a:ext uri="{FF2B5EF4-FFF2-40B4-BE49-F238E27FC236}">
                <a16:creationId xmlns:a16="http://schemas.microsoft.com/office/drawing/2014/main" id="{07E35B7A-EC41-4AAC-98C7-1552B26A1820}"/>
              </a:ext>
            </a:extLst>
          </p:cNvPr>
          <p:cNvSpPr txBox="1"/>
          <p:nvPr/>
        </p:nvSpPr>
        <p:spPr>
          <a:xfrm>
            <a:off x="8830879" y="6153776"/>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(9.26)</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55" name="テキスト ボックス 446">
            <a:extLst>
              <a:ext uri="{FF2B5EF4-FFF2-40B4-BE49-F238E27FC236}">
                <a16:creationId xmlns:a16="http://schemas.microsoft.com/office/drawing/2014/main" id="{ABFBA49A-DAD2-4E40-8EFE-04306516EE17}"/>
              </a:ext>
            </a:extLst>
          </p:cNvPr>
          <p:cNvSpPr txBox="1"/>
          <p:nvPr/>
        </p:nvSpPr>
        <p:spPr>
          <a:xfrm>
            <a:off x="8830879" y="6516732"/>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(9.27)</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9" name="四角形: 角を丸くする 8">
            <a:extLst>
              <a:ext uri="{FF2B5EF4-FFF2-40B4-BE49-F238E27FC236}">
                <a16:creationId xmlns:a16="http://schemas.microsoft.com/office/drawing/2014/main" id="{161109C9-7377-412D-A8F2-473C54B95DE4}"/>
              </a:ext>
            </a:extLst>
          </p:cNvPr>
          <p:cNvSpPr/>
          <p:nvPr/>
        </p:nvSpPr>
        <p:spPr>
          <a:xfrm>
            <a:off x="356794" y="5592723"/>
            <a:ext cx="10434463" cy="1690400"/>
          </a:xfrm>
          <a:prstGeom prst="roundRect">
            <a:avLst>
              <a:gd name="adj" fmla="val 1476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360">
            <a:extLst>
              <a:ext uri="{FF2B5EF4-FFF2-40B4-BE49-F238E27FC236}">
                <a16:creationId xmlns:a16="http://schemas.microsoft.com/office/drawing/2014/main" id="{9BB5E809-C7CD-4ECD-8265-E1B5BB0A14FE}"/>
              </a:ext>
            </a:extLst>
          </p:cNvPr>
          <p:cNvSpPr txBox="1"/>
          <p:nvPr/>
        </p:nvSpPr>
        <p:spPr>
          <a:xfrm>
            <a:off x="344689" y="7416920"/>
            <a:ext cx="13069649"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非線形なサポートベクトルマシンで分類</a:t>
            </a:r>
            <a:r>
              <a:rPr kumimoji="1" lang="en-US" altLang="ja-JP" sz="2800" b="1" u="sng"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推論</a:t>
            </a:r>
            <a:r>
              <a:rPr kumimoji="1" lang="en-US" altLang="ja-JP" sz="2800" b="1" u="sng"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800" b="1" u="sng" dirty="0">
                <a:solidFill>
                  <a:schemeClr val="accent1"/>
                </a:solidFill>
                <a:latin typeface="あずきフォント" panose="02000609000000000000" pitchFamily="1" charset="-128"/>
                <a:ea typeface="あずきフォント" panose="02000609000000000000" pitchFamily="1" charset="-128"/>
              </a:rPr>
              <a:t>するには</a:t>
            </a:r>
            <a:r>
              <a:rPr kumimoji="1" lang="en-US" altLang="ja-JP" sz="2800" b="1" u="sng" dirty="0">
                <a:solidFill>
                  <a:schemeClr val="accent1"/>
                </a:solidFill>
                <a:latin typeface="あずきフォント" panose="02000609000000000000" pitchFamily="1" charset="-128"/>
                <a:ea typeface="あずきフォント" panose="02000609000000000000" pitchFamily="1" charset="-128"/>
              </a:rPr>
              <a:t>?</a:t>
            </a:r>
            <a:endParaRPr kumimoji="1" lang="ja-JP" altLang="en-US" sz="2800" b="1" u="sng" dirty="0">
              <a:solidFill>
                <a:schemeClr val="accent1"/>
              </a:solidFill>
              <a:latin typeface="あずきフォント" panose="02000609000000000000" pitchFamily="1" charset="-128"/>
              <a:ea typeface="あずきフォント" panose="02000609000000000000" pitchFamily="1" charset="-128"/>
            </a:endParaRPr>
          </a:p>
        </p:txBody>
      </p:sp>
      <p:pic>
        <p:nvPicPr>
          <p:cNvPr id="11" name="図 10">
            <a:extLst>
              <a:ext uri="{FF2B5EF4-FFF2-40B4-BE49-F238E27FC236}">
                <a16:creationId xmlns:a16="http://schemas.microsoft.com/office/drawing/2014/main" id="{5763F0A5-2FF5-4E18-9BBD-B8E70127B2CC}"/>
              </a:ext>
            </a:extLst>
          </p:cNvPr>
          <p:cNvPicPr>
            <a:picLocks noChangeAspect="1"/>
          </p:cNvPicPr>
          <p:nvPr/>
        </p:nvPicPr>
        <p:blipFill>
          <a:blip r:embed="rId6"/>
          <a:stretch>
            <a:fillRect/>
          </a:stretch>
        </p:blipFill>
        <p:spPr>
          <a:xfrm>
            <a:off x="8614585" y="8176419"/>
            <a:ext cx="3988356" cy="1003606"/>
          </a:xfrm>
          <a:prstGeom prst="rect">
            <a:avLst/>
          </a:prstGeom>
        </p:spPr>
      </p:pic>
      <p:cxnSp>
        <p:nvCxnSpPr>
          <p:cNvPr id="58" name="直線コネクタ 57">
            <a:extLst>
              <a:ext uri="{FF2B5EF4-FFF2-40B4-BE49-F238E27FC236}">
                <a16:creationId xmlns:a16="http://schemas.microsoft.com/office/drawing/2014/main" id="{EEB333D0-3550-4940-A8EE-26556CF59062}"/>
              </a:ext>
            </a:extLst>
          </p:cNvPr>
          <p:cNvCxnSpPr>
            <a:cxnSpLocks/>
          </p:cNvCxnSpPr>
          <p:nvPr/>
        </p:nvCxnSpPr>
        <p:spPr>
          <a:xfrm>
            <a:off x="10608736" y="8662180"/>
            <a:ext cx="74950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吹き出し: 角を丸めた四角形 58">
            <a:extLst>
              <a:ext uri="{FF2B5EF4-FFF2-40B4-BE49-F238E27FC236}">
                <a16:creationId xmlns:a16="http://schemas.microsoft.com/office/drawing/2014/main" id="{B5A16D5A-DA11-477F-9609-027339319629}"/>
              </a:ext>
            </a:extLst>
          </p:cNvPr>
          <p:cNvSpPr/>
          <p:nvPr/>
        </p:nvSpPr>
        <p:spPr>
          <a:xfrm>
            <a:off x="12020441" y="8962329"/>
            <a:ext cx="994610" cy="528271"/>
          </a:xfrm>
          <a:prstGeom prst="wedgeRoundRectCallout">
            <a:avLst>
              <a:gd name="adj1" fmla="val -124058"/>
              <a:gd name="adj2" fmla="val -89336"/>
              <a:gd name="adj3" fmla="val 1666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1"/>
                </a:solidFill>
                <a:latin typeface="あずきフォント" panose="02000609000000000000" pitchFamily="1" charset="-128"/>
                <a:ea typeface="あずきフォント" panose="02000609000000000000" pitchFamily="1" charset="-128"/>
              </a:rPr>
              <a:t>①</a:t>
            </a:r>
          </a:p>
        </p:txBody>
      </p:sp>
      <p:cxnSp>
        <p:nvCxnSpPr>
          <p:cNvPr id="60" name="直線コネクタ 59">
            <a:extLst>
              <a:ext uri="{FF2B5EF4-FFF2-40B4-BE49-F238E27FC236}">
                <a16:creationId xmlns:a16="http://schemas.microsoft.com/office/drawing/2014/main" id="{2EC09A15-6077-4872-8B66-24EA0D919E8C}"/>
              </a:ext>
            </a:extLst>
          </p:cNvPr>
          <p:cNvCxnSpPr>
            <a:cxnSpLocks/>
          </p:cNvCxnSpPr>
          <p:nvPr/>
        </p:nvCxnSpPr>
        <p:spPr>
          <a:xfrm>
            <a:off x="10608736" y="8962329"/>
            <a:ext cx="74950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446">
                <a:extLst>
                  <a:ext uri="{FF2B5EF4-FFF2-40B4-BE49-F238E27FC236}">
                    <a16:creationId xmlns:a16="http://schemas.microsoft.com/office/drawing/2014/main" id="{5E46C941-021A-4762-827D-8E0EEDC9ADEF}"/>
                  </a:ext>
                </a:extLst>
              </p:cNvPr>
              <p:cNvSpPr txBox="1"/>
              <p:nvPr/>
            </p:nvSpPr>
            <p:spPr>
              <a:xfrm>
                <a:off x="356794" y="8176420"/>
                <a:ext cx="8108507" cy="5289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dirty="0">
                    <a:solidFill>
                      <a:schemeClr val="tx1"/>
                    </a:solidFill>
                    <a:latin typeface="あずきフォント" panose="02000609000000000000" pitchFamily="1" charset="-128"/>
                    <a:ea typeface="あずきフォント" panose="02000609000000000000" pitchFamily="1" charset="-128"/>
                  </a:rPr>
                  <a:t>分類を求めるには、</a:t>
                </a:r>
                <a:r>
                  <a:rPr kumimoji="1" lang="en-US" altLang="ja-JP" sz="2400" dirty="0">
                    <a:solidFill>
                      <a:schemeClr val="accent2"/>
                    </a:solidFill>
                    <a:ea typeface="あずきフォント" panose="02000609000000000000" pitchFamily="1" charset="-128"/>
                  </a:rPr>
                  <a:t> </a:t>
                </a:r>
                <a14:m>
                  <m:oMath xmlns:m="http://schemas.openxmlformats.org/officeDocument/2006/math">
                    <m:r>
                      <a:rPr kumimoji="1" lang="en-US" altLang="ja-JP" sz="2400" i="1" smtClean="0">
                        <a:solidFill>
                          <a:schemeClr val="accent1"/>
                        </a:solidFill>
                        <a:latin typeface="Cambria Math" panose="02040503050406030204" pitchFamily="18" charset="0"/>
                        <a:ea typeface="あずきフォント" panose="02000609000000000000" pitchFamily="1" charset="-128"/>
                      </a:rPr>
                      <m:t>𝜙</m:t>
                    </m:r>
                    <m:r>
                      <a:rPr kumimoji="1" lang="en-US" altLang="ja-JP" sz="2400" i="1" smtClean="0">
                        <a:solidFill>
                          <a:schemeClr val="accent1"/>
                        </a:solidFill>
                        <a:latin typeface="Cambria Math" panose="02040503050406030204" pitchFamily="18" charset="0"/>
                        <a:ea typeface="あずきフォント" panose="02000609000000000000" pitchFamily="1" charset="-128"/>
                      </a:rPr>
                      <m:t>(</m:t>
                    </m:r>
                    <m:r>
                      <a:rPr kumimoji="1" lang="en-US" altLang="ja-JP" sz="2400" b="1" i="1">
                        <a:solidFill>
                          <a:schemeClr val="accent1"/>
                        </a:solidFill>
                        <a:latin typeface="Cambria Math" panose="02040503050406030204" pitchFamily="18" charset="0"/>
                        <a:ea typeface="あずきフォント" panose="02000609000000000000" pitchFamily="1" charset="-128"/>
                      </a:rPr>
                      <m:t>𝒙</m:t>
                    </m:r>
                    <m:r>
                      <a:rPr kumimoji="1" lang="en-US" altLang="ja-JP" sz="2400" b="1" i="1">
                        <a:solidFill>
                          <a:schemeClr val="accent1"/>
                        </a:solidFill>
                        <a:latin typeface="Cambria Math" panose="02040503050406030204" pitchFamily="18" charset="0"/>
                        <a:ea typeface="あずきフォント" panose="02000609000000000000" pitchFamily="1" charset="-128"/>
                      </a:rPr>
                      <m:t>) </m:t>
                    </m:r>
                  </m:oMath>
                </a14:m>
                <a:r>
                  <a:rPr kumimoji="1" lang="ja-JP" altLang="en-US" sz="2400" dirty="0">
                    <a:solidFill>
                      <a:schemeClr val="tx1"/>
                    </a:solidFill>
                    <a:latin typeface="あずきフォント" panose="02000609000000000000" pitchFamily="1" charset="-128"/>
                    <a:ea typeface="あずきフォント" panose="02000609000000000000" pitchFamily="1" charset="-128"/>
                  </a:rPr>
                  <a:t>の計算が必要・・・</a:t>
                </a:r>
                <a:r>
                  <a:rPr kumimoji="1" lang="en-US" altLang="ja-JP" sz="2400" dirty="0">
                    <a:solidFill>
                      <a:schemeClr val="tx1"/>
                    </a:solidFill>
                    <a:latin typeface="あずきフォント" panose="02000609000000000000" pitchFamily="1" charset="-128"/>
                    <a:ea typeface="あずきフォント" panose="02000609000000000000" pitchFamily="1" charset="-128"/>
                  </a:rPr>
                  <a:t>?</a:t>
                </a:r>
              </a:p>
            </p:txBody>
          </p:sp>
        </mc:Choice>
        <mc:Fallback xmlns="">
          <p:sp>
            <p:nvSpPr>
              <p:cNvPr id="61" name="テキスト ボックス 446">
                <a:extLst>
                  <a:ext uri="{FF2B5EF4-FFF2-40B4-BE49-F238E27FC236}">
                    <a16:creationId xmlns:a16="http://schemas.microsoft.com/office/drawing/2014/main" id="{5E46C941-021A-4762-827D-8E0EEDC9ADEF}"/>
                  </a:ext>
                </a:extLst>
              </p:cNvPr>
              <p:cNvSpPr txBox="1">
                <a:spLocks noRot="1" noChangeAspect="1" noMove="1" noResize="1" noEditPoints="1" noAdjustHandles="1" noChangeArrowheads="1" noChangeShapeType="1" noTextEdit="1"/>
              </p:cNvSpPr>
              <p:nvPr/>
            </p:nvSpPr>
            <p:spPr>
              <a:xfrm>
                <a:off x="356794" y="8176420"/>
                <a:ext cx="8108507" cy="528934"/>
              </a:xfrm>
              <a:prstGeom prst="rect">
                <a:avLst/>
              </a:prstGeom>
              <a:blipFill>
                <a:blip r:embed="rId7"/>
                <a:stretch>
                  <a:fillRect l="-1203" t="-13793" b="-8046"/>
                </a:stretch>
              </a:blipFill>
              <a:ln w="9525" cmpd="sng">
                <a:noFill/>
              </a:ln>
            </p:spPr>
            <p:txBody>
              <a:bodyPr/>
              <a:lstStyle/>
              <a:p>
                <a:r>
                  <a:rPr lang="ja-JP" altLang="en-US">
                    <a:noFill/>
                  </a:rPr>
                  <a:t> </a:t>
                </a:r>
              </a:p>
            </p:txBody>
          </p:sp>
        </mc:Fallback>
      </mc:AlternateContent>
      <p:pic>
        <p:nvPicPr>
          <p:cNvPr id="15" name="図 14">
            <a:extLst>
              <a:ext uri="{FF2B5EF4-FFF2-40B4-BE49-F238E27FC236}">
                <a16:creationId xmlns:a16="http://schemas.microsoft.com/office/drawing/2014/main" id="{F1624AA2-1877-4CB3-B1FE-1478DAD46261}"/>
              </a:ext>
            </a:extLst>
          </p:cNvPr>
          <p:cNvPicPr>
            <a:picLocks noChangeAspect="1"/>
          </p:cNvPicPr>
          <p:nvPr/>
        </p:nvPicPr>
        <p:blipFill>
          <a:blip r:embed="rId8"/>
          <a:stretch>
            <a:fillRect/>
          </a:stretch>
        </p:blipFill>
        <p:spPr>
          <a:xfrm>
            <a:off x="344688" y="9631696"/>
            <a:ext cx="5662377" cy="868532"/>
          </a:xfrm>
          <a:prstGeom prst="rect">
            <a:avLst/>
          </a:prstGeom>
        </p:spPr>
      </p:pic>
      <p:pic>
        <p:nvPicPr>
          <p:cNvPr id="20" name="図 19">
            <a:extLst>
              <a:ext uri="{FF2B5EF4-FFF2-40B4-BE49-F238E27FC236}">
                <a16:creationId xmlns:a16="http://schemas.microsoft.com/office/drawing/2014/main" id="{AD75C839-06B4-42F0-8B0E-40C91DC3C82E}"/>
              </a:ext>
            </a:extLst>
          </p:cNvPr>
          <p:cNvPicPr>
            <a:picLocks noChangeAspect="1"/>
          </p:cNvPicPr>
          <p:nvPr/>
        </p:nvPicPr>
        <p:blipFill>
          <a:blip r:embed="rId9"/>
          <a:stretch>
            <a:fillRect/>
          </a:stretch>
        </p:blipFill>
        <p:spPr>
          <a:xfrm>
            <a:off x="1289062" y="10772081"/>
            <a:ext cx="4589652" cy="1687530"/>
          </a:xfrm>
          <a:prstGeom prst="rect">
            <a:avLst/>
          </a:prstGeom>
        </p:spPr>
      </p:pic>
      <p:sp>
        <p:nvSpPr>
          <p:cNvPr id="62" name="テキスト ボックス 446">
            <a:extLst>
              <a:ext uri="{FF2B5EF4-FFF2-40B4-BE49-F238E27FC236}">
                <a16:creationId xmlns:a16="http://schemas.microsoft.com/office/drawing/2014/main" id="{0B221924-E1BC-45B6-9CD6-0AE7979A4975}"/>
              </a:ext>
            </a:extLst>
          </p:cNvPr>
          <p:cNvSpPr txBox="1"/>
          <p:nvPr/>
        </p:nvSpPr>
        <p:spPr>
          <a:xfrm>
            <a:off x="6090011" y="9777351"/>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(9.11)</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63" name="テキスト ボックス 446">
            <a:extLst>
              <a:ext uri="{FF2B5EF4-FFF2-40B4-BE49-F238E27FC236}">
                <a16:creationId xmlns:a16="http://schemas.microsoft.com/office/drawing/2014/main" id="{09655B67-A199-492B-ADAF-D7F640B7CA73}"/>
              </a:ext>
            </a:extLst>
          </p:cNvPr>
          <p:cNvSpPr txBox="1"/>
          <p:nvPr/>
        </p:nvSpPr>
        <p:spPr>
          <a:xfrm>
            <a:off x="6090011" y="10834375"/>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(9.13)</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64" name="テキスト ボックス 446">
            <a:extLst>
              <a:ext uri="{FF2B5EF4-FFF2-40B4-BE49-F238E27FC236}">
                <a16:creationId xmlns:a16="http://schemas.microsoft.com/office/drawing/2014/main" id="{CCACB266-ED94-4008-9C7C-7AEC52A4DFDC}"/>
              </a:ext>
            </a:extLst>
          </p:cNvPr>
          <p:cNvSpPr txBox="1"/>
          <p:nvPr/>
        </p:nvSpPr>
        <p:spPr>
          <a:xfrm>
            <a:off x="12422842" y="8288768"/>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(9.21)</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34" name="コネクタ: カギ線 33">
            <a:extLst>
              <a:ext uri="{FF2B5EF4-FFF2-40B4-BE49-F238E27FC236}">
                <a16:creationId xmlns:a16="http://schemas.microsoft.com/office/drawing/2014/main" id="{304E271B-6E08-4760-AD17-18452F9644A6}"/>
              </a:ext>
            </a:extLst>
          </p:cNvPr>
          <p:cNvCxnSpPr>
            <a:cxnSpLocks/>
            <a:endCxn id="20" idx="1"/>
          </p:cNvCxnSpPr>
          <p:nvPr/>
        </p:nvCxnSpPr>
        <p:spPr>
          <a:xfrm rot="16200000" flipH="1">
            <a:off x="390885" y="10717668"/>
            <a:ext cx="1261271" cy="535083"/>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446">
            <a:extLst>
              <a:ext uri="{FF2B5EF4-FFF2-40B4-BE49-F238E27FC236}">
                <a16:creationId xmlns:a16="http://schemas.microsoft.com/office/drawing/2014/main" id="{DEFAFB5D-AB04-43C6-8DED-B09B41599224}"/>
              </a:ext>
            </a:extLst>
          </p:cNvPr>
          <p:cNvSpPr txBox="1"/>
          <p:nvPr/>
        </p:nvSpPr>
        <p:spPr>
          <a:xfrm>
            <a:off x="301661" y="9279075"/>
            <a:ext cx="6220469" cy="5289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solidFill>
                  <a:schemeClr val="tx1"/>
                </a:solidFill>
                <a:latin typeface="あずきフォント" panose="02000609000000000000" pitchFamily="1" charset="-128"/>
                <a:ea typeface="あずきフォント" panose="02000609000000000000" pitchFamily="1" charset="-128"/>
              </a:rPr>
              <a:t>目的関数</a:t>
            </a:r>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r>
              <a:rPr kumimoji="1" lang="ja-JP" altLang="en-US" sz="2000" dirty="0">
                <a:solidFill>
                  <a:schemeClr val="tx1"/>
                </a:solidFill>
                <a:latin typeface="あずきフォント" panose="02000609000000000000" pitchFamily="1" charset="-128"/>
                <a:ea typeface="あずきフォント" panose="02000609000000000000" pitchFamily="1" charset="-128"/>
              </a:rPr>
              <a:t>ラグランジュ未定乗数法</a:t>
            </a:r>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p>
        </p:txBody>
      </p:sp>
      <mc:AlternateContent xmlns:mc="http://schemas.openxmlformats.org/markup-compatibility/2006" xmlns:a14="http://schemas.microsoft.com/office/drawing/2010/main">
        <mc:Choice Requires="a14">
          <p:sp>
            <p:nvSpPr>
              <p:cNvPr id="70" name="テキスト ボックス 446">
                <a:extLst>
                  <a:ext uri="{FF2B5EF4-FFF2-40B4-BE49-F238E27FC236}">
                    <a16:creationId xmlns:a16="http://schemas.microsoft.com/office/drawing/2014/main" id="{8E0631F6-2A57-4AEE-A124-8B4897634C95}"/>
                  </a:ext>
                </a:extLst>
              </p:cNvPr>
              <p:cNvSpPr txBox="1"/>
              <p:nvPr/>
            </p:nvSpPr>
            <p:spPr>
              <a:xfrm>
                <a:off x="883718" y="10389827"/>
                <a:ext cx="6220469" cy="52893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14:m>
                  <m:oMath xmlns:m="http://schemas.openxmlformats.org/officeDocument/2006/math">
                    <m:r>
                      <a:rPr kumimoji="1" lang="en-US" altLang="ja-JP" sz="2000" b="0" i="1" smtClean="0">
                        <a:solidFill>
                          <a:schemeClr val="accent1"/>
                        </a:solidFill>
                        <a:latin typeface="Cambria Math" panose="02040503050406030204" pitchFamily="18" charset="0"/>
                        <a:ea typeface="あずきフォント" panose="02000609000000000000" pitchFamily="1" charset="-128"/>
                      </a:rPr>
                      <m:t>𝑤</m:t>
                    </m:r>
                  </m:oMath>
                </a14:m>
                <a:r>
                  <a:rPr kumimoji="1" lang="ja-JP" altLang="en-US" sz="2000" dirty="0">
                    <a:solidFill>
                      <a:schemeClr val="tx1"/>
                    </a:solidFill>
                    <a:latin typeface="あずきフォント" panose="02000609000000000000" pitchFamily="1" charset="-128"/>
                    <a:ea typeface="あずきフォント" panose="02000609000000000000" pitchFamily="1" charset="-128"/>
                  </a:rPr>
                  <a:t>で偏微分</a:t>
                </a:r>
                <a:endParaRPr kumimoji="1" lang="en-US" altLang="ja-JP" sz="2000" dirty="0">
                  <a:solidFill>
                    <a:schemeClr val="tx1"/>
                  </a:solidFill>
                  <a:latin typeface="あずきフォント" panose="02000609000000000000" pitchFamily="1" charset="-128"/>
                  <a:ea typeface="あずきフォント" panose="02000609000000000000" pitchFamily="1" charset="-128"/>
                </a:endParaRPr>
              </a:p>
            </p:txBody>
          </p:sp>
        </mc:Choice>
        <mc:Fallback xmlns="">
          <p:sp>
            <p:nvSpPr>
              <p:cNvPr id="70" name="テキスト ボックス 446">
                <a:extLst>
                  <a:ext uri="{FF2B5EF4-FFF2-40B4-BE49-F238E27FC236}">
                    <a16:creationId xmlns:a16="http://schemas.microsoft.com/office/drawing/2014/main" id="{8E0631F6-2A57-4AEE-A124-8B4897634C95}"/>
                  </a:ext>
                </a:extLst>
              </p:cNvPr>
              <p:cNvSpPr txBox="1">
                <a:spLocks noRot="1" noChangeAspect="1" noMove="1" noResize="1" noEditPoints="1" noAdjustHandles="1" noChangeArrowheads="1" noChangeShapeType="1" noTextEdit="1"/>
              </p:cNvSpPr>
              <p:nvPr/>
            </p:nvSpPr>
            <p:spPr>
              <a:xfrm>
                <a:off x="883718" y="10389827"/>
                <a:ext cx="6220469" cy="528934"/>
              </a:xfrm>
              <a:prstGeom prst="rect">
                <a:avLst/>
              </a:prstGeom>
              <a:blipFill>
                <a:blip r:embed="rId10"/>
                <a:stretch>
                  <a:fillRect t="-8046"/>
                </a:stretch>
              </a:blipFill>
              <a:ln w="9525" cmpd="sng">
                <a:noFill/>
              </a:ln>
            </p:spPr>
            <p:txBody>
              <a:bodyPr/>
              <a:lstStyle/>
              <a:p>
                <a:r>
                  <a:rPr lang="ja-JP" altLang="en-US">
                    <a:noFill/>
                  </a:rPr>
                  <a:t> </a:t>
                </a:r>
              </a:p>
            </p:txBody>
          </p:sp>
        </mc:Fallback>
      </mc:AlternateContent>
      <p:pic>
        <p:nvPicPr>
          <p:cNvPr id="71" name="図 70">
            <a:extLst>
              <a:ext uri="{FF2B5EF4-FFF2-40B4-BE49-F238E27FC236}">
                <a16:creationId xmlns:a16="http://schemas.microsoft.com/office/drawing/2014/main" id="{0BB42CA0-CE57-4549-B510-61B66CF42160}"/>
              </a:ext>
            </a:extLst>
          </p:cNvPr>
          <p:cNvPicPr>
            <a:picLocks noChangeAspect="1"/>
          </p:cNvPicPr>
          <p:nvPr/>
        </p:nvPicPr>
        <p:blipFill>
          <a:blip r:embed="rId11"/>
          <a:stretch>
            <a:fillRect/>
          </a:stretch>
        </p:blipFill>
        <p:spPr>
          <a:xfrm>
            <a:off x="8245001" y="9966698"/>
            <a:ext cx="5016260" cy="2561268"/>
          </a:xfrm>
          <a:prstGeom prst="rect">
            <a:avLst/>
          </a:prstGeom>
        </p:spPr>
      </p:pic>
      <p:sp>
        <p:nvSpPr>
          <p:cNvPr id="76" name="楕円 75">
            <a:extLst>
              <a:ext uri="{FF2B5EF4-FFF2-40B4-BE49-F238E27FC236}">
                <a16:creationId xmlns:a16="http://schemas.microsoft.com/office/drawing/2014/main" id="{77EDB919-7F32-4C52-8199-A880044D0E47}"/>
              </a:ext>
            </a:extLst>
          </p:cNvPr>
          <p:cNvSpPr/>
          <p:nvPr/>
        </p:nvSpPr>
        <p:spPr>
          <a:xfrm>
            <a:off x="6029606" y="11854939"/>
            <a:ext cx="384457" cy="3844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54DD3CD9-9979-41B4-A5D3-B24DBF821348}"/>
              </a:ext>
            </a:extLst>
          </p:cNvPr>
          <p:cNvSpPr/>
          <p:nvPr/>
        </p:nvSpPr>
        <p:spPr>
          <a:xfrm>
            <a:off x="8882260" y="10255267"/>
            <a:ext cx="384457" cy="3844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F3601FCE-DE00-4E85-8C35-0AE2C55314F7}"/>
              </a:ext>
            </a:extLst>
          </p:cNvPr>
          <p:cNvSpPr/>
          <p:nvPr/>
        </p:nvSpPr>
        <p:spPr>
          <a:xfrm>
            <a:off x="9074489" y="9897485"/>
            <a:ext cx="384457" cy="3844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6E9C466C-C446-43B7-8593-35E4262CC5CA}"/>
              </a:ext>
            </a:extLst>
          </p:cNvPr>
          <p:cNvSpPr/>
          <p:nvPr/>
        </p:nvSpPr>
        <p:spPr>
          <a:xfrm>
            <a:off x="10791257" y="8762945"/>
            <a:ext cx="384457" cy="3844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コネクタ: カギ線 79">
            <a:extLst>
              <a:ext uri="{FF2B5EF4-FFF2-40B4-BE49-F238E27FC236}">
                <a16:creationId xmlns:a16="http://schemas.microsoft.com/office/drawing/2014/main" id="{F05B541D-AD50-4E98-949B-CD3B86F4C174}"/>
              </a:ext>
            </a:extLst>
          </p:cNvPr>
          <p:cNvCxnSpPr>
            <a:cxnSpLocks/>
            <a:stCxn id="76" idx="6"/>
            <a:endCxn id="92" idx="2"/>
          </p:cNvCxnSpPr>
          <p:nvPr/>
        </p:nvCxnSpPr>
        <p:spPr>
          <a:xfrm flipV="1">
            <a:off x="6414063" y="10447496"/>
            <a:ext cx="1816065" cy="1599672"/>
          </a:xfrm>
          <a:prstGeom prst="bent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コネクタ: カギ線 82">
            <a:extLst>
              <a:ext uri="{FF2B5EF4-FFF2-40B4-BE49-F238E27FC236}">
                <a16:creationId xmlns:a16="http://schemas.microsoft.com/office/drawing/2014/main" id="{1F019053-7955-403C-AD46-FCC2D78E9E10}"/>
              </a:ext>
            </a:extLst>
          </p:cNvPr>
          <p:cNvCxnSpPr>
            <a:cxnSpLocks/>
            <a:stCxn id="79" idx="4"/>
            <a:endCxn id="77" idx="0"/>
          </p:cNvCxnSpPr>
          <p:nvPr/>
        </p:nvCxnSpPr>
        <p:spPr>
          <a:xfrm rot="5400000">
            <a:off x="9475056" y="8746836"/>
            <a:ext cx="1107865" cy="1908997"/>
          </a:xfrm>
          <a:prstGeom prst="bent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2" name="楕円 91">
            <a:extLst>
              <a:ext uri="{FF2B5EF4-FFF2-40B4-BE49-F238E27FC236}">
                <a16:creationId xmlns:a16="http://schemas.microsoft.com/office/drawing/2014/main" id="{E2D01B65-9D62-4859-8C42-A072D792EEBE}"/>
              </a:ext>
            </a:extLst>
          </p:cNvPr>
          <p:cNvSpPr/>
          <p:nvPr/>
        </p:nvSpPr>
        <p:spPr>
          <a:xfrm>
            <a:off x="8230128" y="10255267"/>
            <a:ext cx="384457" cy="3844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446">
            <a:extLst>
              <a:ext uri="{FF2B5EF4-FFF2-40B4-BE49-F238E27FC236}">
                <a16:creationId xmlns:a16="http://schemas.microsoft.com/office/drawing/2014/main" id="{77BCBA1F-D81F-413C-9024-DDD9C590303B}"/>
              </a:ext>
            </a:extLst>
          </p:cNvPr>
          <p:cNvSpPr txBox="1"/>
          <p:nvPr/>
        </p:nvSpPr>
        <p:spPr>
          <a:xfrm>
            <a:off x="12422842" y="11758556"/>
            <a:ext cx="1158515"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(9.31)</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98" name="直線コネクタ 97">
            <a:extLst>
              <a:ext uri="{FF2B5EF4-FFF2-40B4-BE49-F238E27FC236}">
                <a16:creationId xmlns:a16="http://schemas.microsoft.com/office/drawing/2014/main" id="{A610FB5F-9B47-4FB7-A8B5-C5C87CEAFAA2}"/>
              </a:ext>
            </a:extLst>
          </p:cNvPr>
          <p:cNvCxnSpPr>
            <a:cxnSpLocks/>
          </p:cNvCxnSpPr>
          <p:nvPr/>
        </p:nvCxnSpPr>
        <p:spPr>
          <a:xfrm>
            <a:off x="10957184" y="12239396"/>
            <a:ext cx="88189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テキスト ボックス 360">
                <a:extLst>
                  <a:ext uri="{FF2B5EF4-FFF2-40B4-BE49-F238E27FC236}">
                    <a16:creationId xmlns:a16="http://schemas.microsoft.com/office/drawing/2014/main" id="{61661381-2CC5-47F3-98F7-405D0B4C17CA}"/>
                  </a:ext>
                </a:extLst>
              </p:cNvPr>
              <p:cNvSpPr txBox="1"/>
              <p:nvPr/>
            </p:nvSpPr>
            <p:spPr>
              <a:xfrm>
                <a:off x="344689" y="12630658"/>
                <a:ext cx="13069649" cy="52893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最適な</a:t>
                </a:r>
                <a14:m>
                  <m:oMath xmlns:m="http://schemas.openxmlformats.org/officeDocument/2006/math">
                    <m:r>
                      <a:rPr kumimoji="1" lang="en-US" altLang="ja-JP" sz="2800" b="1" i="1" u="sng" smtClean="0">
                        <a:solidFill>
                          <a:schemeClr val="accent2"/>
                        </a:solidFill>
                        <a:latin typeface="Cambria Math" panose="02040503050406030204" pitchFamily="18" charset="0"/>
                        <a:ea typeface="あずきフォント" panose="02000609000000000000" pitchFamily="1" charset="-128"/>
                      </a:rPr>
                      <m:t>𝒘</m:t>
                    </m:r>
                  </m:oMath>
                </a14:m>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の元では分類もカーネル関数で求められる。</a:t>
                </a:r>
              </a:p>
            </p:txBody>
          </p:sp>
        </mc:Choice>
        <mc:Fallback xmlns="">
          <p:sp>
            <p:nvSpPr>
              <p:cNvPr id="100" name="テキスト ボックス 360">
                <a:extLst>
                  <a:ext uri="{FF2B5EF4-FFF2-40B4-BE49-F238E27FC236}">
                    <a16:creationId xmlns:a16="http://schemas.microsoft.com/office/drawing/2014/main" id="{61661381-2CC5-47F3-98F7-405D0B4C17CA}"/>
                  </a:ext>
                </a:extLst>
              </p:cNvPr>
              <p:cNvSpPr txBox="1">
                <a:spLocks noRot="1" noChangeAspect="1" noMove="1" noResize="1" noEditPoints="1" noAdjustHandles="1" noChangeArrowheads="1" noChangeShapeType="1" noTextEdit="1"/>
              </p:cNvSpPr>
              <p:nvPr/>
            </p:nvSpPr>
            <p:spPr>
              <a:xfrm>
                <a:off x="344689" y="12630658"/>
                <a:ext cx="13069649" cy="528934"/>
              </a:xfrm>
              <a:prstGeom prst="rect">
                <a:avLst/>
              </a:prstGeom>
              <a:blipFill>
                <a:blip r:embed="rId12"/>
                <a:stretch>
                  <a:fillRect t="-14943" b="-27586"/>
                </a:stretch>
              </a:blipFill>
              <a:ln w="9525" cmpd="sng">
                <a:noFill/>
              </a:ln>
            </p:spPr>
            <p:txBody>
              <a:bodyPr/>
              <a:lstStyle/>
              <a:p>
                <a:r>
                  <a:rPr lang="ja-JP" altLang="en-US">
                    <a:noFill/>
                  </a:rPr>
                  <a:t> </a:t>
                </a:r>
              </a:p>
            </p:txBody>
          </p:sp>
        </mc:Fallback>
      </mc:AlternateContent>
      <p:pic>
        <p:nvPicPr>
          <p:cNvPr id="2050" name="Picture 2" descr="手品師">
            <a:extLst>
              <a:ext uri="{FF2B5EF4-FFF2-40B4-BE49-F238E27FC236}">
                <a16:creationId xmlns:a16="http://schemas.microsoft.com/office/drawing/2014/main" id="{3F1B26F5-D443-42D4-934D-CCBBCC3CA9A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74563" y="4741917"/>
            <a:ext cx="2599766" cy="2538834"/>
          </a:xfrm>
          <a:prstGeom prst="rect">
            <a:avLst/>
          </a:prstGeom>
          <a:noFill/>
          <a:extLst>
            <a:ext uri="{909E8E84-426E-40DD-AFC4-6F175D3DCCD1}">
              <a14:hiddenFill xmlns:a14="http://schemas.microsoft.com/office/drawing/2010/main">
                <a:solidFill>
                  <a:srgbClr val="FFFFFF"/>
                </a:solidFill>
              </a14:hiddenFill>
            </a:ext>
          </a:extLst>
        </p:spPr>
      </p:pic>
      <p:sp>
        <p:nvSpPr>
          <p:cNvPr id="96" name="思考の吹き出し: 雲形 95">
            <a:extLst>
              <a:ext uri="{FF2B5EF4-FFF2-40B4-BE49-F238E27FC236}">
                <a16:creationId xmlns:a16="http://schemas.microsoft.com/office/drawing/2014/main" id="{E863A6FE-AAAD-4758-AA1D-04099DE8FC62}"/>
              </a:ext>
            </a:extLst>
          </p:cNvPr>
          <p:cNvSpPr/>
          <p:nvPr/>
        </p:nvSpPr>
        <p:spPr>
          <a:xfrm>
            <a:off x="8077853" y="4458986"/>
            <a:ext cx="2195266" cy="1096798"/>
          </a:xfrm>
          <a:prstGeom prst="cloudCallout">
            <a:avLst>
              <a:gd name="adj1" fmla="val 74166"/>
              <a:gd name="adj2" fmla="val 3763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2"/>
                </a:solidFill>
                <a:latin typeface="あずきフォント" panose="02000609000000000000" pitchFamily="1" charset="-128"/>
                <a:ea typeface="あずきフォント" panose="02000609000000000000" pitchFamily="1" charset="-128"/>
              </a:rPr>
              <a:t>いろいろなトリック</a:t>
            </a:r>
          </a:p>
        </p:txBody>
      </p:sp>
    </p:spTree>
    <p:extLst>
      <p:ext uri="{BB962C8B-B14F-4D97-AF65-F5344CB8AC3E}">
        <p14:creationId xmlns:p14="http://schemas.microsoft.com/office/powerpoint/2010/main" val="3374142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AB36B371-A67A-46F6-99E6-E67660C32757}"/>
              </a:ext>
            </a:extLst>
          </p:cNvPr>
          <p:cNvSpPr/>
          <p:nvPr/>
        </p:nvSpPr>
        <p:spPr>
          <a:xfrm>
            <a:off x="585215" y="4080798"/>
            <a:ext cx="5515041" cy="4269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四角形: 角を丸くする 107">
            <a:extLst>
              <a:ext uri="{FF2B5EF4-FFF2-40B4-BE49-F238E27FC236}">
                <a16:creationId xmlns:a16="http://schemas.microsoft.com/office/drawing/2014/main" id="{F8F8D4F5-8461-4844-BADF-3873600F24DC}"/>
              </a:ext>
            </a:extLst>
          </p:cNvPr>
          <p:cNvSpPr/>
          <p:nvPr/>
        </p:nvSpPr>
        <p:spPr>
          <a:xfrm>
            <a:off x="3909407" y="9988634"/>
            <a:ext cx="5515041" cy="4269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
                <a:extLst>
                  <a:ext uri="{FF2B5EF4-FFF2-40B4-BE49-F238E27FC236}">
                    <a16:creationId xmlns:a16="http://schemas.microsoft.com/office/drawing/2014/main" id="{9BD2A149-2B93-4BBB-AAE4-74F0683A2D5F}"/>
                  </a:ext>
                </a:extLst>
              </p:cNvPr>
              <p:cNvSpPr txBox="1"/>
              <p:nvPr/>
            </p:nvSpPr>
            <p:spPr>
              <a:xfrm>
                <a:off x="447787" y="3964770"/>
                <a:ext cx="5756467" cy="1477189"/>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latin typeface="あずきフォント" panose="02000609000000000000" pitchFamily="1" charset="-128"/>
                    <a:ea typeface="あずきフォント" panose="02000609000000000000" pitchFamily="1" charset="-128"/>
                  </a:rPr>
                  <a:t>①データ</a:t>
                </a:r>
                <a:endParaRPr kumimoji="1" lang="en-US" altLang="ja-JP" sz="2400" b="1" dirty="0">
                  <a:latin typeface="あずきフォント" panose="02000609000000000000" pitchFamily="1" charset="-128"/>
                  <a:ea typeface="あずきフォント" panose="02000609000000000000" pitchFamily="1" charset="-128"/>
                </a:endParaRPr>
              </a:p>
              <a:p>
                <a:r>
                  <a:rPr kumimoji="1" lang="en-US" altLang="ja-JP" sz="2400" dirty="0">
                    <a:latin typeface="あずきフォント" panose="02000609000000000000" pitchFamily="1" charset="-128"/>
                    <a:ea typeface="あずきフォント" panose="02000609000000000000" pitchFamily="1" charset="-128"/>
                  </a:rPr>
                  <a:t>1</a:t>
                </a:r>
                <a:r>
                  <a:rPr kumimoji="1" lang="ja-JP" altLang="en-US" sz="2400" dirty="0">
                    <a:latin typeface="あずきフォント" panose="02000609000000000000" pitchFamily="1" charset="-128"/>
                    <a:ea typeface="あずきフォント" panose="02000609000000000000" pitchFamily="1" charset="-128"/>
                  </a:rPr>
                  <a:t>つ以上の事例の集合。</a:t>
                </a:r>
                <a:endParaRPr kumimoji="1" lang="en-US" altLang="ja-JP" sz="2400" dirty="0">
                  <a:latin typeface="あずきフォント" panose="02000609000000000000" pitchFamily="1" charset="-128"/>
                  <a:ea typeface="あずきフォント" panose="02000609000000000000" pitchFamily="1" charset="-128"/>
                </a:endParaRPr>
              </a:p>
              <a:p>
                <a:r>
                  <a:rPr kumimoji="1" lang="ja-JP" altLang="en-US" sz="2400" b="1" dirty="0">
                    <a:latin typeface="あずきフォント" panose="02000609000000000000" pitchFamily="1" charset="-128"/>
                    <a:ea typeface="あずきフォント" panose="02000609000000000000" pitchFamily="1" charset="-128"/>
                  </a:rPr>
                  <a:t>事例</a:t>
                </a:r>
                <a:r>
                  <a:rPr kumimoji="1" lang="ja-JP" altLang="en-US" sz="2400" dirty="0">
                    <a:latin typeface="あずきフォント" panose="02000609000000000000" pitchFamily="1" charset="-128"/>
                    <a:ea typeface="あずきフォント" panose="02000609000000000000" pitchFamily="1" charset="-128"/>
                  </a:rPr>
                  <a:t>は</a:t>
                </a:r>
                <a:r>
                  <a:rPr kumimoji="1" lang="ja-JP" altLang="en-US" sz="2400" b="1" dirty="0">
                    <a:latin typeface="あずきフォント" panose="02000609000000000000" pitchFamily="1" charset="-128"/>
                    <a:ea typeface="あずきフォント" panose="02000609000000000000" pitchFamily="1" charset="-128"/>
                  </a:rPr>
                  <a:t>説明変数</a:t>
                </a:r>
                <a:r>
                  <a:rPr kumimoji="1" lang="ja-JP" altLang="en-US" sz="2400" dirty="0">
                    <a:latin typeface="あずきフォント" panose="02000609000000000000" pitchFamily="1" charset="-128"/>
                    <a:ea typeface="あずきフォント" panose="02000609000000000000" pitchFamily="1" charset="-128"/>
                  </a:rPr>
                  <a:t>と</a:t>
                </a:r>
                <a:r>
                  <a:rPr kumimoji="1" lang="ja-JP" altLang="en-US" sz="2400" b="1" dirty="0">
                    <a:latin typeface="あずきフォント" panose="02000609000000000000" pitchFamily="1" charset="-128"/>
                    <a:ea typeface="あずきフォント" panose="02000609000000000000" pitchFamily="1" charset="-128"/>
                  </a:rPr>
                  <a:t>目的変数</a:t>
                </a:r>
                <a:r>
                  <a:rPr kumimoji="1" lang="ja-JP" altLang="en-US" sz="2400" dirty="0">
                    <a:latin typeface="あずきフォント" panose="02000609000000000000" pitchFamily="1" charset="-128"/>
                    <a:ea typeface="あずきフォント" panose="02000609000000000000" pitchFamily="1" charset="-128"/>
                  </a:rPr>
                  <a:t>の組</a:t>
                </a:r>
                <a14:m>
                  <m:oMath xmlns:m="http://schemas.openxmlformats.org/officeDocument/2006/math">
                    <m:r>
                      <a:rPr kumimoji="1" lang="en-US" altLang="ja-JP" sz="2400" b="0" i="1" smtClean="0">
                        <a:latin typeface="Cambria Math" panose="02040503050406030204" pitchFamily="18" charset="0"/>
                        <a:ea typeface="あずきフォント" panose="02000609000000000000" pitchFamily="1" charset="-128"/>
                      </a:rPr>
                      <m:t>(</m:t>
                    </m:r>
                    <m:r>
                      <a:rPr kumimoji="1" lang="en-US" altLang="ja-JP" sz="2400" b="0" i="1" smtClean="0">
                        <a:latin typeface="Cambria Math" panose="02040503050406030204" pitchFamily="18" charset="0"/>
                        <a:ea typeface="あずきフォント" panose="02000609000000000000" pitchFamily="1" charset="-128"/>
                      </a:rPr>
                      <m:t>𝑥</m:t>
                    </m:r>
                    <m:r>
                      <a:rPr kumimoji="1" lang="en-US" altLang="ja-JP" sz="2400" b="0" i="1" smtClean="0">
                        <a:latin typeface="Cambria Math" panose="02040503050406030204" pitchFamily="18" charset="0"/>
                        <a:ea typeface="あずきフォント" panose="02000609000000000000" pitchFamily="1" charset="-128"/>
                      </a:rPr>
                      <m:t>,</m:t>
                    </m:r>
                    <m:r>
                      <a:rPr kumimoji="1" lang="en-US" altLang="ja-JP" sz="2400" b="0" i="1" smtClean="0">
                        <a:latin typeface="Cambria Math" panose="02040503050406030204" pitchFamily="18" charset="0"/>
                        <a:ea typeface="あずきフォント" panose="02000609000000000000" pitchFamily="1" charset="-128"/>
                      </a:rPr>
                      <m:t>𝑦</m:t>
                    </m:r>
                    <m:r>
                      <a:rPr kumimoji="1" lang="en-US" altLang="ja-JP" sz="2400" b="0" i="1" smtClean="0">
                        <a:latin typeface="Cambria Math" panose="02040503050406030204" pitchFamily="18" charset="0"/>
                        <a:ea typeface="あずきフォント" panose="02000609000000000000" pitchFamily="1" charset="-128"/>
                      </a:rPr>
                      <m:t>)</m:t>
                    </m:r>
                  </m:oMath>
                </a14:m>
                <a:endParaRPr kumimoji="1" lang="ja-JP" altLang="en-US" sz="2400" dirty="0">
                  <a:latin typeface="あずきフォント" panose="02000609000000000000" pitchFamily="1" charset="-128"/>
                  <a:ea typeface="あずきフォント" panose="02000609000000000000" pitchFamily="1" charset="-128"/>
                </a:endParaRPr>
              </a:p>
            </p:txBody>
          </p:sp>
        </mc:Choice>
        <mc:Fallback xmlns="">
          <p:sp>
            <p:nvSpPr>
              <p:cNvPr id="76" name="テキスト ボックス 7">
                <a:extLst>
                  <a:ext uri="{FF2B5EF4-FFF2-40B4-BE49-F238E27FC236}">
                    <a16:creationId xmlns:a16="http://schemas.microsoft.com/office/drawing/2014/main" id="{9BD2A149-2B93-4BBB-AAE4-74F0683A2D5F}"/>
                  </a:ext>
                </a:extLst>
              </p:cNvPr>
              <p:cNvSpPr txBox="1">
                <a:spLocks noRot="1" noChangeAspect="1" noMove="1" noResize="1" noEditPoints="1" noAdjustHandles="1" noChangeArrowheads="1" noChangeShapeType="1" noTextEdit="1"/>
              </p:cNvSpPr>
              <p:nvPr/>
            </p:nvSpPr>
            <p:spPr>
              <a:xfrm>
                <a:off x="447787" y="3964770"/>
                <a:ext cx="5756467" cy="1477189"/>
              </a:xfrm>
              <a:prstGeom prst="rect">
                <a:avLst/>
              </a:prstGeom>
              <a:blipFill>
                <a:blip r:embed="rId2"/>
                <a:stretch>
                  <a:fillRect l="-1478"/>
                </a:stretch>
              </a:blipFill>
              <a:ln w="9525" cmpd="sng">
                <a:solidFill>
                  <a:schemeClr val="accent2"/>
                </a:solidFill>
                <a:prstDash val="dash"/>
              </a:ln>
            </p:spPr>
            <p:txBody>
              <a:bodyPr/>
              <a:lstStyle/>
              <a:p>
                <a:r>
                  <a:rPr lang="ja-JP" altLang="en-US">
                    <a:noFill/>
                  </a:rPr>
                  <a:t> </a:t>
                </a:r>
              </a:p>
            </p:txBody>
          </p:sp>
        </mc:Fallback>
      </mc:AlternateContent>
      <p:pic>
        <p:nvPicPr>
          <p:cNvPr id="83" name="図 82">
            <a:extLst>
              <a:ext uri="{FF2B5EF4-FFF2-40B4-BE49-F238E27FC236}">
                <a16:creationId xmlns:a16="http://schemas.microsoft.com/office/drawing/2014/main" id="{6AA275B0-5251-4474-B7B2-37D9820AB370}"/>
              </a:ext>
            </a:extLst>
          </p:cNvPr>
          <p:cNvPicPr>
            <a:picLocks noChangeAspect="1"/>
          </p:cNvPicPr>
          <p:nvPr/>
        </p:nvPicPr>
        <p:blipFill>
          <a:blip r:embed="rId3"/>
          <a:stretch>
            <a:fillRect/>
          </a:stretch>
        </p:blipFill>
        <p:spPr>
          <a:xfrm>
            <a:off x="5034811" y="6735215"/>
            <a:ext cx="3264233" cy="3182994"/>
          </a:xfrm>
          <a:prstGeom prst="rect">
            <a:avLst/>
          </a:prstGeom>
        </p:spPr>
      </p:pic>
      <p:sp>
        <p:nvSpPr>
          <p:cNvPr id="98" name="四角形: 角を丸くする 97">
            <a:extLst>
              <a:ext uri="{FF2B5EF4-FFF2-40B4-BE49-F238E27FC236}">
                <a16:creationId xmlns:a16="http://schemas.microsoft.com/office/drawing/2014/main" id="{AA9FF7DD-16E3-4695-A2D8-7360A7C851BF}"/>
              </a:ext>
            </a:extLst>
          </p:cNvPr>
          <p:cNvSpPr/>
          <p:nvPr/>
        </p:nvSpPr>
        <p:spPr>
          <a:xfrm>
            <a:off x="7750326" y="4080798"/>
            <a:ext cx="5515041" cy="42692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438912" y="371745"/>
            <a:ext cx="12765024" cy="5674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連続値の変数を単一の変数から予測するには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1240782" y="-2114"/>
            <a:ext cx="2340575"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a:t>
            </a:r>
            <a:r>
              <a:rPr kumimoji="1" lang="en-US" altLang="ja-JP" dirty="0">
                <a:latin typeface="あずきフォント" panose="02000609000000000000" pitchFamily="1" charset="-128"/>
                <a:ea typeface="あずきフォント" panose="02000609000000000000" pitchFamily="1" charset="-128"/>
              </a:rPr>
              <a:t>1.1~1.4</a:t>
            </a:r>
            <a:endParaRPr kumimoji="1" lang="ja-JP" altLang="en-US" dirty="0">
              <a:latin typeface="あずきフォント" panose="02000609000000000000" pitchFamily="1" charset="-128"/>
              <a:ea typeface="あずきフォント" panose="02000609000000000000" pitchFamily="1" charset="-128"/>
            </a:endParaRPr>
          </a:p>
        </p:txBody>
      </p:sp>
      <p:sp>
        <p:nvSpPr>
          <p:cNvPr id="58" name="テキスト ボックス 360">
            <a:extLst>
              <a:ext uri="{FF2B5EF4-FFF2-40B4-BE49-F238E27FC236}">
                <a16:creationId xmlns:a16="http://schemas.microsoft.com/office/drawing/2014/main" id="{FD36E817-0222-4AF9-8325-CB9E04307265}"/>
              </a:ext>
            </a:extLst>
          </p:cNvPr>
          <p:cNvSpPr txBox="1"/>
          <p:nvPr/>
        </p:nvSpPr>
        <p:spPr>
          <a:xfrm>
            <a:off x="344689" y="1151660"/>
            <a:ext cx="13236668" cy="1024612"/>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dirty="0">
                <a:solidFill>
                  <a:schemeClr val="accent1"/>
                </a:solidFill>
                <a:latin typeface="あずきフォント" panose="02000609000000000000" pitchFamily="1" charset="-128"/>
                <a:ea typeface="あずきフォント" panose="02000609000000000000" pitchFamily="1" charset="-128"/>
              </a:rPr>
              <a:t>予測したい変数と相関関係がありそうな変数を</a:t>
            </a:r>
            <a:r>
              <a:rPr kumimoji="1" lang="en-US" altLang="ja-JP" sz="2800" dirty="0">
                <a:solidFill>
                  <a:schemeClr val="accent1"/>
                </a:solidFill>
                <a:latin typeface="あずきフォント" panose="02000609000000000000" pitchFamily="1" charset="-128"/>
                <a:ea typeface="あずきフォント" panose="02000609000000000000" pitchFamily="1" charset="-128"/>
              </a:rPr>
              <a:t>1</a:t>
            </a:r>
            <a:r>
              <a:rPr kumimoji="1" lang="ja-JP" altLang="en-US" sz="2800" dirty="0">
                <a:solidFill>
                  <a:schemeClr val="accent1"/>
                </a:solidFill>
                <a:latin typeface="あずきフォント" panose="02000609000000000000" pitchFamily="1" charset="-128"/>
                <a:ea typeface="あずきフォント" panose="02000609000000000000" pitchFamily="1" charset="-128"/>
              </a:rPr>
              <a:t>つ取り上げ、良い予測を得たい。</a:t>
            </a:r>
            <a:endParaRPr kumimoji="1" lang="en-US" altLang="ja-JP" sz="2800" dirty="0">
              <a:solidFill>
                <a:schemeClr val="accent1"/>
              </a:solidFill>
              <a:latin typeface="あずきフォント" panose="02000609000000000000" pitchFamily="1" charset="-128"/>
              <a:ea typeface="あずきフォント" panose="02000609000000000000" pitchFamily="1" charset="-128"/>
            </a:endParaRPr>
          </a:p>
          <a:p>
            <a:r>
              <a:rPr kumimoji="1" lang="ja-JP" altLang="en-US" sz="2800" dirty="0">
                <a:solidFill>
                  <a:schemeClr val="tx1"/>
                </a:solidFill>
                <a:latin typeface="あずきフォント" panose="02000609000000000000" pitchFamily="1" charset="-128"/>
                <a:ea typeface="あずきフォント" panose="02000609000000000000" pitchFamily="1" charset="-128"/>
              </a:rPr>
              <a:t>例</a:t>
            </a:r>
            <a:r>
              <a:rPr kumimoji="1" lang="en-US" altLang="ja-JP" sz="2800" dirty="0">
                <a:solidFill>
                  <a:schemeClr val="tx1"/>
                </a:solidFill>
                <a:latin typeface="あずきフォント" panose="02000609000000000000" pitchFamily="1" charset="-128"/>
                <a:ea typeface="あずきフォント" panose="02000609000000000000" pitchFamily="1" charset="-128"/>
              </a:rPr>
              <a:t>: </a:t>
            </a:r>
            <a:r>
              <a:rPr kumimoji="1" lang="ja-JP" altLang="en-US" sz="2800" dirty="0">
                <a:solidFill>
                  <a:schemeClr val="tx1"/>
                </a:solidFill>
                <a:latin typeface="あずきフォント" panose="02000609000000000000" pitchFamily="1" charset="-128"/>
                <a:ea typeface="あずきフォント" panose="02000609000000000000" pitchFamily="1" charset="-128"/>
              </a:rPr>
              <a:t>気温からアイスクリームの売り上げを予測するなど。</a:t>
            </a:r>
          </a:p>
        </p:txBody>
      </p:sp>
      <p:sp>
        <p:nvSpPr>
          <p:cNvPr id="59" name="四角形: 角を丸くする 58">
            <a:extLst>
              <a:ext uri="{FF2B5EF4-FFF2-40B4-BE49-F238E27FC236}">
                <a16:creationId xmlns:a16="http://schemas.microsoft.com/office/drawing/2014/main" id="{BFEC8B09-6A6E-465E-BE3E-A7AD29723C1F}"/>
              </a:ext>
            </a:extLst>
          </p:cNvPr>
          <p:cNvSpPr/>
          <p:nvPr/>
        </p:nvSpPr>
        <p:spPr>
          <a:xfrm>
            <a:off x="447787" y="2390183"/>
            <a:ext cx="12923524" cy="1368876"/>
          </a:xfrm>
          <a:prstGeom prst="roundRect">
            <a:avLst>
              <a:gd name="adj" fmla="val 11905"/>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sp>
        <p:nvSpPr>
          <p:cNvPr id="60" name="テキスト ボックス 360">
            <a:extLst>
              <a:ext uri="{FF2B5EF4-FFF2-40B4-BE49-F238E27FC236}">
                <a16:creationId xmlns:a16="http://schemas.microsoft.com/office/drawing/2014/main" id="{FACF3377-031A-4D0A-B2E5-177BE10C890C}"/>
              </a:ext>
            </a:extLst>
          </p:cNvPr>
          <p:cNvSpPr txBox="1"/>
          <p:nvPr/>
        </p:nvSpPr>
        <p:spPr>
          <a:xfrm>
            <a:off x="447787" y="2640007"/>
            <a:ext cx="13069649" cy="10246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データと予測との残差を最小化するモデルのパラメーターを求める。</a:t>
            </a:r>
          </a:p>
        </p:txBody>
      </p:sp>
      <p:cxnSp>
        <p:nvCxnSpPr>
          <p:cNvPr id="3" name="直線コネクタ 2">
            <a:extLst>
              <a:ext uri="{FF2B5EF4-FFF2-40B4-BE49-F238E27FC236}">
                <a16:creationId xmlns:a16="http://schemas.microsoft.com/office/drawing/2014/main" id="{6502DB8F-7A71-4063-987A-86CD757EC389}"/>
              </a:ext>
            </a:extLst>
          </p:cNvPr>
          <p:cNvCxnSpPr/>
          <p:nvPr/>
        </p:nvCxnSpPr>
        <p:spPr>
          <a:xfrm>
            <a:off x="585216" y="3231151"/>
            <a:ext cx="10241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3EA7024F-31E3-4863-AA0D-E85786A7A61B}"/>
              </a:ext>
            </a:extLst>
          </p:cNvPr>
          <p:cNvCxnSpPr>
            <a:cxnSpLocks/>
          </p:cNvCxnSpPr>
          <p:nvPr/>
        </p:nvCxnSpPr>
        <p:spPr>
          <a:xfrm>
            <a:off x="3383280" y="3231151"/>
            <a:ext cx="62179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3C672471-1A98-470E-B3B6-A1172D8D2AE7}"/>
              </a:ext>
            </a:extLst>
          </p:cNvPr>
          <p:cNvCxnSpPr>
            <a:cxnSpLocks/>
          </p:cNvCxnSpPr>
          <p:nvPr/>
        </p:nvCxnSpPr>
        <p:spPr>
          <a:xfrm>
            <a:off x="6364224" y="3231151"/>
            <a:ext cx="914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F9BA4D60-67CA-44F9-9E56-042E8BF7282E}"/>
              </a:ext>
            </a:extLst>
          </p:cNvPr>
          <p:cNvSpPr txBox="1"/>
          <p:nvPr/>
        </p:nvSpPr>
        <p:spPr>
          <a:xfrm>
            <a:off x="434205" y="3212830"/>
            <a:ext cx="1326149" cy="523220"/>
          </a:xfrm>
          <a:prstGeom prst="rect">
            <a:avLst/>
          </a:prstGeom>
          <a:noFill/>
        </p:spPr>
        <p:txBody>
          <a:bodyPr wrap="square" rtlCol="0">
            <a:spAutoFit/>
          </a:bodyPr>
          <a:lstStyle/>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①</a:t>
            </a:r>
          </a:p>
        </p:txBody>
      </p:sp>
      <p:sp>
        <p:nvSpPr>
          <p:cNvPr id="70" name="テキスト ボックス 69">
            <a:extLst>
              <a:ext uri="{FF2B5EF4-FFF2-40B4-BE49-F238E27FC236}">
                <a16:creationId xmlns:a16="http://schemas.microsoft.com/office/drawing/2014/main" id="{64F57951-9623-4D4B-9485-A7562646F6B3}"/>
              </a:ext>
            </a:extLst>
          </p:cNvPr>
          <p:cNvSpPr txBox="1"/>
          <p:nvPr/>
        </p:nvSpPr>
        <p:spPr>
          <a:xfrm>
            <a:off x="3031101" y="3212830"/>
            <a:ext cx="1326149" cy="523220"/>
          </a:xfrm>
          <a:prstGeom prst="rect">
            <a:avLst/>
          </a:prstGeom>
          <a:noFill/>
        </p:spPr>
        <p:txBody>
          <a:bodyPr wrap="square" rtlCol="0">
            <a:spAutoFit/>
          </a:bodyPr>
          <a:lstStyle/>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②</a:t>
            </a:r>
          </a:p>
        </p:txBody>
      </p:sp>
      <p:sp>
        <p:nvSpPr>
          <p:cNvPr id="71" name="テキスト ボックス 70">
            <a:extLst>
              <a:ext uri="{FF2B5EF4-FFF2-40B4-BE49-F238E27FC236}">
                <a16:creationId xmlns:a16="http://schemas.microsoft.com/office/drawing/2014/main" id="{37E6F386-49CA-47CC-B110-B6CD48371A92}"/>
              </a:ext>
            </a:extLst>
          </p:cNvPr>
          <p:cNvSpPr txBox="1"/>
          <p:nvPr/>
        </p:nvSpPr>
        <p:spPr>
          <a:xfrm>
            <a:off x="6177371" y="3212830"/>
            <a:ext cx="1326149" cy="523220"/>
          </a:xfrm>
          <a:prstGeom prst="rect">
            <a:avLst/>
          </a:prstGeom>
          <a:noFill/>
        </p:spPr>
        <p:txBody>
          <a:bodyPr wrap="square" rtlCol="0">
            <a:spAutoFit/>
          </a:bodyPr>
          <a:lstStyle/>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③</a:t>
            </a:r>
          </a:p>
        </p:txBody>
      </p:sp>
      <p:pic>
        <p:nvPicPr>
          <p:cNvPr id="72" name="図 71">
            <a:extLst>
              <a:ext uri="{FF2B5EF4-FFF2-40B4-BE49-F238E27FC236}">
                <a16:creationId xmlns:a16="http://schemas.microsoft.com/office/drawing/2014/main" id="{90CEFA0F-B9A8-4D54-9A4D-52D7A5D9A0A6}"/>
              </a:ext>
            </a:extLst>
          </p:cNvPr>
          <p:cNvPicPr>
            <a:picLocks noChangeAspect="1"/>
          </p:cNvPicPr>
          <p:nvPr/>
        </p:nvPicPr>
        <p:blipFill>
          <a:blip r:embed="rId4"/>
          <a:stretch>
            <a:fillRect/>
          </a:stretch>
        </p:blipFill>
        <p:spPr>
          <a:xfrm>
            <a:off x="1192492" y="5536399"/>
            <a:ext cx="3693485" cy="3572522"/>
          </a:xfrm>
          <a:prstGeom prst="rect">
            <a:avLst/>
          </a:prstGeom>
        </p:spPr>
      </p:pic>
      <p:pic>
        <p:nvPicPr>
          <p:cNvPr id="73" name="図 72">
            <a:extLst>
              <a:ext uri="{FF2B5EF4-FFF2-40B4-BE49-F238E27FC236}">
                <a16:creationId xmlns:a16="http://schemas.microsoft.com/office/drawing/2014/main" id="{807CF202-8F73-42F4-AA73-4F0EC515A785}"/>
              </a:ext>
            </a:extLst>
          </p:cNvPr>
          <p:cNvPicPr>
            <a:picLocks noChangeAspect="1"/>
          </p:cNvPicPr>
          <p:nvPr/>
        </p:nvPicPr>
        <p:blipFill>
          <a:blip r:embed="rId5"/>
          <a:stretch>
            <a:fillRect/>
          </a:stretch>
        </p:blipFill>
        <p:spPr>
          <a:xfrm>
            <a:off x="8621922" y="5584825"/>
            <a:ext cx="3543057" cy="3494948"/>
          </a:xfrm>
          <a:prstGeom prst="rect">
            <a:avLst/>
          </a:prstGeom>
        </p:spPr>
      </p:pic>
      <mc:AlternateContent xmlns:mc="http://schemas.openxmlformats.org/markup-compatibility/2006" xmlns:a14="http://schemas.microsoft.com/office/drawing/2010/main">
        <mc:Choice Requires="a14">
          <p:sp>
            <p:nvSpPr>
              <p:cNvPr id="74" name="テキスト ボックス 5">
                <a:extLst>
                  <a:ext uri="{FF2B5EF4-FFF2-40B4-BE49-F238E27FC236}">
                    <a16:creationId xmlns:a16="http://schemas.microsoft.com/office/drawing/2014/main" id="{9033B8C0-27D4-49DA-BA41-1C5A86496B0A}"/>
                  </a:ext>
                </a:extLst>
              </p:cNvPr>
              <p:cNvSpPr txBox="1"/>
              <p:nvPr/>
            </p:nvSpPr>
            <p:spPr>
              <a:xfrm>
                <a:off x="10248506" y="7328179"/>
                <a:ext cx="2471111" cy="430887"/>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m:rPr>
                          <m:sty m:val="p"/>
                        </m:rPr>
                        <a:rPr kumimoji="1" lang="en-US" altLang="ja-JP" sz="2800" b="0" i="0" baseline="0">
                          <a:latin typeface="Cambria Math" panose="02040503050406030204" pitchFamily="18" charset="0"/>
                        </a:rPr>
                        <m:t>y</m:t>
                      </m:r>
                      <m:r>
                        <a:rPr kumimoji="1" lang="en-US" altLang="ja-JP" sz="2800" b="0" i="1" baseline="0">
                          <a:latin typeface="Cambria Math" panose="02040503050406030204" pitchFamily="18" charset="0"/>
                        </a:rPr>
                        <m:t> ̂</m:t>
                      </m:r>
                      <m:r>
                        <a:rPr kumimoji="1" lang="en-US" altLang="ja-JP" sz="2800" b="0" i="1">
                          <a:latin typeface="Cambria Math" panose="02040503050406030204" pitchFamily="18" charset="0"/>
                        </a:rPr>
                        <m:t>=</m:t>
                      </m:r>
                      <m:r>
                        <a:rPr kumimoji="1" lang="en-US" altLang="ja-JP" sz="2800" b="0" i="1">
                          <a:latin typeface="Cambria Math" panose="02040503050406030204" pitchFamily="18" charset="0"/>
                        </a:rPr>
                        <m:t>𝑎𝑥</m:t>
                      </m:r>
                      <m:r>
                        <a:rPr kumimoji="1" lang="en-US" altLang="ja-JP" sz="2800" b="0" i="1">
                          <a:latin typeface="Cambria Math" panose="02040503050406030204" pitchFamily="18" charset="0"/>
                        </a:rPr>
                        <m:t>+</m:t>
                      </m:r>
                      <m:r>
                        <a:rPr kumimoji="1" lang="en-US" altLang="ja-JP" sz="2800" b="0" i="1">
                          <a:latin typeface="Cambria Math" panose="02040503050406030204" pitchFamily="18" charset="0"/>
                        </a:rPr>
                        <m:t>𝑏</m:t>
                      </m:r>
                    </m:oMath>
                  </m:oMathPara>
                </a14:m>
                <a:endParaRPr kumimoji="1" lang="ja-JP" altLang="en-US" sz="2800" dirty="0"/>
              </a:p>
            </p:txBody>
          </p:sp>
        </mc:Choice>
        <mc:Fallback xmlns="">
          <p:sp>
            <p:nvSpPr>
              <p:cNvPr id="74" name="テキスト ボックス 5">
                <a:extLst>
                  <a:ext uri="{FF2B5EF4-FFF2-40B4-BE49-F238E27FC236}">
                    <a16:creationId xmlns:a16="http://schemas.microsoft.com/office/drawing/2014/main" id="{9033B8C0-27D4-49DA-BA41-1C5A86496B0A}"/>
                  </a:ext>
                </a:extLst>
              </p:cNvPr>
              <p:cNvSpPr txBox="1">
                <a:spLocks noRot="1" noChangeAspect="1" noMove="1" noResize="1" noEditPoints="1" noAdjustHandles="1" noChangeArrowheads="1" noChangeShapeType="1" noTextEdit="1"/>
              </p:cNvSpPr>
              <p:nvPr/>
            </p:nvSpPr>
            <p:spPr>
              <a:xfrm>
                <a:off x="10248506" y="7328179"/>
                <a:ext cx="2471111" cy="430887"/>
              </a:xfrm>
              <a:prstGeom prst="rect">
                <a:avLst/>
              </a:prstGeom>
              <a:blipFill>
                <a:blip r:embed="rId6"/>
                <a:stretch>
                  <a:fillRect/>
                </a:stretch>
              </a:blipFill>
            </p:spPr>
            <p:txBody>
              <a:bodyPr/>
              <a:lstStyle/>
              <a:p>
                <a:r>
                  <a:rPr lang="ja-JP" altLang="en-US">
                    <a:noFill/>
                  </a:rPr>
                  <a:t> </a:t>
                </a:r>
              </a:p>
            </p:txBody>
          </p:sp>
        </mc:Fallback>
      </mc:AlternateContent>
      <p:sp>
        <p:nvSpPr>
          <p:cNvPr id="75" name="楕円 74">
            <a:extLst>
              <a:ext uri="{FF2B5EF4-FFF2-40B4-BE49-F238E27FC236}">
                <a16:creationId xmlns:a16="http://schemas.microsoft.com/office/drawing/2014/main" id="{8530CCB1-A9CD-415C-B336-7B232B30C9B7}"/>
              </a:ext>
            </a:extLst>
          </p:cNvPr>
          <p:cNvSpPr/>
          <p:nvPr/>
        </p:nvSpPr>
        <p:spPr>
          <a:xfrm rot="18707842">
            <a:off x="8515015" y="6680336"/>
            <a:ext cx="3578186" cy="859348"/>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7" name="楕円 76">
            <a:extLst>
              <a:ext uri="{FF2B5EF4-FFF2-40B4-BE49-F238E27FC236}">
                <a16:creationId xmlns:a16="http://schemas.microsoft.com/office/drawing/2014/main" id="{1E8E4E5D-1A86-41F5-AC5A-96465BE29274}"/>
              </a:ext>
            </a:extLst>
          </p:cNvPr>
          <p:cNvSpPr/>
          <p:nvPr/>
        </p:nvSpPr>
        <p:spPr>
          <a:xfrm>
            <a:off x="1609344" y="7439533"/>
            <a:ext cx="649478" cy="645083"/>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8" name="吹き出し: 線 77">
            <a:extLst>
              <a:ext uri="{FF2B5EF4-FFF2-40B4-BE49-F238E27FC236}">
                <a16:creationId xmlns:a16="http://schemas.microsoft.com/office/drawing/2014/main" id="{5D8CB472-A512-4FA6-BDAA-DCBEDBDBF1D0}"/>
              </a:ext>
            </a:extLst>
          </p:cNvPr>
          <p:cNvSpPr/>
          <p:nvPr/>
        </p:nvSpPr>
        <p:spPr>
          <a:xfrm>
            <a:off x="10843409" y="8265963"/>
            <a:ext cx="2149892" cy="572402"/>
          </a:xfrm>
          <a:prstGeom prst="borderCallout1">
            <a:avLst>
              <a:gd name="adj1" fmla="val -16395"/>
              <a:gd name="adj2" fmla="val 41005"/>
              <a:gd name="adj3" fmla="val -87377"/>
              <a:gd name="adj4" fmla="val 23640"/>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パラメーター</a:t>
            </a:r>
          </a:p>
        </p:txBody>
      </p:sp>
      <p:sp>
        <p:nvSpPr>
          <p:cNvPr id="79" name="テキスト ボックス 12">
            <a:extLst>
              <a:ext uri="{FF2B5EF4-FFF2-40B4-BE49-F238E27FC236}">
                <a16:creationId xmlns:a16="http://schemas.microsoft.com/office/drawing/2014/main" id="{3483DCDD-69CA-4CE2-BA6D-357962CD7034}"/>
              </a:ext>
            </a:extLst>
          </p:cNvPr>
          <p:cNvSpPr txBox="1"/>
          <p:nvPr/>
        </p:nvSpPr>
        <p:spPr>
          <a:xfrm>
            <a:off x="7644384" y="3964770"/>
            <a:ext cx="5726927" cy="1477189"/>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latin typeface="あずきフォント" panose="02000609000000000000" pitchFamily="1" charset="-128"/>
                <a:ea typeface="あずきフォント" panose="02000609000000000000" pitchFamily="1" charset="-128"/>
              </a:rPr>
              <a:t>③モデル</a:t>
            </a:r>
            <a:endParaRPr kumimoji="1" lang="en-US" altLang="ja-JP" sz="2400" b="1" dirty="0">
              <a:latin typeface="あずきフォント" panose="02000609000000000000" pitchFamily="1" charset="-128"/>
              <a:ea typeface="あずきフォント" panose="02000609000000000000" pitchFamily="1" charset="-128"/>
            </a:endParaRPr>
          </a:p>
          <a:p>
            <a:r>
              <a:rPr kumimoji="1" lang="ja-JP" altLang="en-US" sz="2400" dirty="0">
                <a:latin typeface="あずきフォント" panose="02000609000000000000" pitchFamily="1" charset="-128"/>
                <a:ea typeface="あずきフォント" panose="02000609000000000000" pitchFamily="1" charset="-128"/>
              </a:rPr>
              <a:t>説明変数から目的変数を予測する数式。予測するためのパラメーターを持つ。</a:t>
            </a:r>
            <a:endParaRPr kumimoji="1" lang="en-US" altLang="ja-JP" sz="2400" dirty="0">
              <a:latin typeface="あずきフォント" panose="02000609000000000000" pitchFamily="1" charset="-128"/>
              <a:ea typeface="あずきフォント" panose="02000609000000000000" pitchFamily="1" charset="-128"/>
            </a:endParaRPr>
          </a:p>
        </p:txBody>
      </p:sp>
      <p:sp>
        <p:nvSpPr>
          <p:cNvPr id="80" name="楕円 79">
            <a:extLst>
              <a:ext uri="{FF2B5EF4-FFF2-40B4-BE49-F238E27FC236}">
                <a16:creationId xmlns:a16="http://schemas.microsoft.com/office/drawing/2014/main" id="{C2062E16-6247-4431-A172-FB6133A958E0}"/>
              </a:ext>
            </a:extLst>
          </p:cNvPr>
          <p:cNvSpPr/>
          <p:nvPr/>
        </p:nvSpPr>
        <p:spPr>
          <a:xfrm>
            <a:off x="11206460" y="7364001"/>
            <a:ext cx="450331" cy="39506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吹き出し: 線 80">
            <a:extLst>
              <a:ext uri="{FF2B5EF4-FFF2-40B4-BE49-F238E27FC236}">
                <a16:creationId xmlns:a16="http://schemas.microsoft.com/office/drawing/2014/main" id="{E52BD8FF-078D-4325-87CC-166C3009FD5F}"/>
              </a:ext>
            </a:extLst>
          </p:cNvPr>
          <p:cNvSpPr/>
          <p:nvPr/>
        </p:nvSpPr>
        <p:spPr>
          <a:xfrm>
            <a:off x="2322333" y="8157414"/>
            <a:ext cx="1060947" cy="437253"/>
          </a:xfrm>
          <a:prstGeom prst="borderCallout1">
            <a:avLst>
              <a:gd name="adj1" fmla="val 18750"/>
              <a:gd name="adj2" fmla="val -8333"/>
              <a:gd name="adj3" fmla="val -66986"/>
              <a:gd name="adj4" fmla="val -34303"/>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400" dirty="0">
                <a:solidFill>
                  <a:sysClr val="windowText" lastClr="000000"/>
                </a:solidFill>
                <a:latin typeface="あずきフォント" panose="02000609000000000000" pitchFamily="1" charset="-128"/>
                <a:ea typeface="あずきフォント" panose="02000609000000000000" pitchFamily="1" charset="-128"/>
              </a:rPr>
              <a:t>事例</a:t>
            </a:r>
          </a:p>
        </p:txBody>
      </p:sp>
      <p:cxnSp>
        <p:nvCxnSpPr>
          <p:cNvPr id="82" name="直線矢印コネクタ 81">
            <a:extLst>
              <a:ext uri="{FF2B5EF4-FFF2-40B4-BE49-F238E27FC236}">
                <a16:creationId xmlns:a16="http://schemas.microsoft.com/office/drawing/2014/main" id="{47A74104-EDC3-4573-8482-A4CF043606BE}"/>
              </a:ext>
            </a:extLst>
          </p:cNvPr>
          <p:cNvCxnSpPr>
            <a:cxnSpLocks/>
          </p:cNvCxnSpPr>
          <p:nvPr/>
        </p:nvCxnSpPr>
        <p:spPr>
          <a:xfrm>
            <a:off x="5164822" y="6546875"/>
            <a:ext cx="3004210"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楕円 84">
            <a:extLst>
              <a:ext uri="{FF2B5EF4-FFF2-40B4-BE49-F238E27FC236}">
                <a16:creationId xmlns:a16="http://schemas.microsoft.com/office/drawing/2014/main" id="{1A5EBA34-BC47-4C43-9991-FDB3CB0BA364}"/>
              </a:ext>
            </a:extLst>
          </p:cNvPr>
          <p:cNvSpPr/>
          <p:nvPr/>
        </p:nvSpPr>
        <p:spPr>
          <a:xfrm>
            <a:off x="5578454" y="8625556"/>
            <a:ext cx="207533" cy="51950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6" name="楕円 85">
            <a:extLst>
              <a:ext uri="{FF2B5EF4-FFF2-40B4-BE49-F238E27FC236}">
                <a16:creationId xmlns:a16="http://schemas.microsoft.com/office/drawing/2014/main" id="{87394D13-5E0F-4D4E-A02F-87F924C4762E}"/>
              </a:ext>
            </a:extLst>
          </p:cNvPr>
          <p:cNvSpPr/>
          <p:nvPr/>
        </p:nvSpPr>
        <p:spPr>
          <a:xfrm>
            <a:off x="6146534" y="8035626"/>
            <a:ext cx="205740" cy="51950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7" name="楕円 86">
            <a:extLst>
              <a:ext uri="{FF2B5EF4-FFF2-40B4-BE49-F238E27FC236}">
                <a16:creationId xmlns:a16="http://schemas.microsoft.com/office/drawing/2014/main" id="{01A5735D-5FBC-402A-9F11-2F93D91D0E79}"/>
              </a:ext>
            </a:extLst>
          </p:cNvPr>
          <p:cNvSpPr/>
          <p:nvPr/>
        </p:nvSpPr>
        <p:spPr>
          <a:xfrm>
            <a:off x="7011520" y="7684991"/>
            <a:ext cx="186799" cy="609357"/>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8" name="楕円 87">
            <a:extLst>
              <a:ext uri="{FF2B5EF4-FFF2-40B4-BE49-F238E27FC236}">
                <a16:creationId xmlns:a16="http://schemas.microsoft.com/office/drawing/2014/main" id="{1E5710AD-6F85-4F60-B1D7-DC889A922480}"/>
              </a:ext>
            </a:extLst>
          </p:cNvPr>
          <p:cNvSpPr/>
          <p:nvPr/>
        </p:nvSpPr>
        <p:spPr>
          <a:xfrm>
            <a:off x="7503520" y="7071111"/>
            <a:ext cx="246805" cy="738132"/>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9" name="吹き出し: 線 88">
            <a:extLst>
              <a:ext uri="{FF2B5EF4-FFF2-40B4-BE49-F238E27FC236}">
                <a16:creationId xmlns:a16="http://schemas.microsoft.com/office/drawing/2014/main" id="{A6738C5A-5317-48D6-9B77-103D73D6DE35}"/>
              </a:ext>
            </a:extLst>
          </p:cNvPr>
          <p:cNvSpPr/>
          <p:nvPr/>
        </p:nvSpPr>
        <p:spPr>
          <a:xfrm>
            <a:off x="7110952" y="8984372"/>
            <a:ext cx="1542350" cy="519504"/>
          </a:xfrm>
          <a:prstGeom prst="borderCallout1">
            <a:avLst>
              <a:gd name="adj1" fmla="val 18750"/>
              <a:gd name="adj2" fmla="val -8333"/>
              <a:gd name="adj3" fmla="val 4164"/>
              <a:gd name="adj4" fmla="val -86281"/>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残差</a:t>
            </a:r>
          </a:p>
        </p:txBody>
      </p:sp>
      <p:cxnSp>
        <p:nvCxnSpPr>
          <p:cNvPr id="90" name="直線コネクタ 89">
            <a:extLst>
              <a:ext uri="{FF2B5EF4-FFF2-40B4-BE49-F238E27FC236}">
                <a16:creationId xmlns:a16="http://schemas.microsoft.com/office/drawing/2014/main" id="{514E6257-3BC9-4089-9CD3-E3534823F78A}"/>
              </a:ext>
            </a:extLst>
          </p:cNvPr>
          <p:cNvCxnSpPr>
            <a:cxnSpLocks/>
          </p:cNvCxnSpPr>
          <p:nvPr/>
        </p:nvCxnSpPr>
        <p:spPr>
          <a:xfrm flipV="1">
            <a:off x="11693540" y="7775644"/>
            <a:ext cx="517569" cy="49031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テキスト ボックス 43">
                <a:extLst>
                  <a:ext uri="{FF2B5EF4-FFF2-40B4-BE49-F238E27FC236}">
                    <a16:creationId xmlns:a16="http://schemas.microsoft.com/office/drawing/2014/main" id="{47B8124F-ED5D-4688-8ECB-3C5325772973}"/>
                  </a:ext>
                </a:extLst>
              </p:cNvPr>
              <p:cNvSpPr txBox="1"/>
              <p:nvPr/>
            </p:nvSpPr>
            <p:spPr>
              <a:xfrm>
                <a:off x="3788694" y="9918209"/>
                <a:ext cx="5756467" cy="1367367"/>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latin typeface="あずきフォント" panose="02000609000000000000" pitchFamily="1" charset="-128"/>
                    <a:ea typeface="あずきフォント" panose="02000609000000000000" pitchFamily="1" charset="-128"/>
                  </a:rPr>
                  <a:t>②残差</a:t>
                </a:r>
                <a:endParaRPr kumimoji="1" lang="en-US" altLang="ja-JP" sz="2400" dirty="0">
                  <a:latin typeface="あずきフォント" panose="02000609000000000000" pitchFamily="1" charset="-128"/>
                  <a:ea typeface="あずきフォント" panose="02000609000000000000" pitchFamily="1" charset="-128"/>
                </a:endParaRPr>
              </a:p>
              <a:p>
                <a:r>
                  <a:rPr kumimoji="1" lang="ja-JP" altLang="en-US" sz="2400" dirty="0">
                    <a:latin typeface="あずきフォント" panose="02000609000000000000" pitchFamily="1" charset="-128"/>
                    <a:ea typeface="あずきフォント" panose="02000609000000000000" pitchFamily="1" charset="-128"/>
                  </a:rPr>
                  <a:t>モデルで予測した目的変数と事例の実測値の差</a:t>
                </a:r>
                <a:r>
                  <a:rPr kumimoji="1" lang="en-US" altLang="ja-JP" sz="2400" dirty="0">
                    <a:latin typeface="あずきフォント" panose="02000609000000000000" pitchFamily="1" charset="-128"/>
                    <a:ea typeface="あずきフォント" panose="02000609000000000000" pitchFamily="1" charset="-128"/>
                  </a:rPr>
                  <a:t>(</a:t>
                </a:r>
                <a14:m>
                  <m:oMath xmlns:m="http://schemas.openxmlformats.org/officeDocument/2006/math">
                    <m:sSub>
                      <m:sSubPr>
                        <m:ctrlPr>
                          <a:rPr kumimoji="1" lang="en-US" altLang="ja-JP" sz="2400" b="0" i="1">
                            <a:latin typeface="Cambria Math" panose="02040503050406030204" pitchFamily="18" charset="0"/>
                            <a:ea typeface="あずきフォント" panose="02000609000000000000" pitchFamily="1" charset="-128"/>
                          </a:rPr>
                        </m:ctrlPr>
                      </m:sSubPr>
                      <m:e>
                        <m:r>
                          <a:rPr kumimoji="1" lang="en-US" altLang="ja-JP" sz="2400" b="0" i="1">
                            <a:latin typeface="Cambria Math" panose="02040503050406030204" pitchFamily="18" charset="0"/>
                            <a:ea typeface="あずきフォント" panose="02000609000000000000" pitchFamily="1" charset="-128"/>
                          </a:rPr>
                          <m:t>𝑦</m:t>
                        </m:r>
                      </m:e>
                      <m:sub>
                        <m:r>
                          <a:rPr kumimoji="1" lang="en-US" altLang="ja-JP" sz="2400" b="0" i="1">
                            <a:latin typeface="Cambria Math" panose="02040503050406030204" pitchFamily="18" charset="0"/>
                            <a:ea typeface="あずきフォント" panose="02000609000000000000" pitchFamily="1" charset="-128"/>
                          </a:rPr>
                          <m:t>𝑖</m:t>
                        </m:r>
                      </m:sub>
                    </m:sSub>
                    <m:r>
                      <a:rPr kumimoji="1" lang="en-US" altLang="ja-JP" sz="2400" b="0" i="1">
                        <a:latin typeface="Cambria Math" panose="02040503050406030204" pitchFamily="18" charset="0"/>
                        <a:ea typeface="あずきフォント" panose="02000609000000000000" pitchFamily="1" charset="-128"/>
                      </a:rPr>
                      <m:t>−</m:t>
                    </m:r>
                    <m:acc>
                      <m:accPr>
                        <m:chr m:val="̂"/>
                        <m:ctrlPr>
                          <a:rPr kumimoji="1" lang="en-US" altLang="ja-JP" sz="2400" b="0" i="1">
                            <a:latin typeface="Cambria Math" panose="02040503050406030204" pitchFamily="18" charset="0"/>
                            <a:ea typeface="あずきフォント" panose="02000609000000000000" pitchFamily="1" charset="-128"/>
                          </a:rPr>
                        </m:ctrlPr>
                      </m:accPr>
                      <m:e>
                        <m:sSub>
                          <m:sSubPr>
                            <m:ctrlPr>
                              <a:rPr kumimoji="1" lang="en-US" altLang="ja-JP" sz="2400" b="0" i="1">
                                <a:latin typeface="Cambria Math" panose="02040503050406030204" pitchFamily="18" charset="0"/>
                                <a:ea typeface="あずきフォント" panose="02000609000000000000" pitchFamily="1" charset="-128"/>
                              </a:rPr>
                            </m:ctrlPr>
                          </m:sSubPr>
                          <m:e>
                            <m:r>
                              <a:rPr kumimoji="1" lang="en-US" altLang="ja-JP" sz="2400" b="0" i="1">
                                <a:latin typeface="Cambria Math" panose="02040503050406030204" pitchFamily="18" charset="0"/>
                                <a:ea typeface="あずきフォント" panose="02000609000000000000" pitchFamily="1" charset="-128"/>
                              </a:rPr>
                              <m:t>𝑦</m:t>
                            </m:r>
                          </m:e>
                          <m:sub>
                            <m:r>
                              <a:rPr kumimoji="1" lang="en-US" altLang="ja-JP" sz="2400" b="0" i="1">
                                <a:latin typeface="Cambria Math" panose="02040503050406030204" pitchFamily="18" charset="0"/>
                                <a:ea typeface="あずきフォント" panose="02000609000000000000" pitchFamily="1" charset="-128"/>
                              </a:rPr>
                              <m:t>𝑖</m:t>
                            </m:r>
                          </m:sub>
                        </m:sSub>
                      </m:e>
                    </m:acc>
                  </m:oMath>
                </a14:m>
                <a:r>
                  <a:rPr kumimoji="1" lang="en-US" altLang="ja-JP" sz="2400" dirty="0">
                    <a:latin typeface="あずきフォント" panose="02000609000000000000" pitchFamily="1" charset="-128"/>
                    <a:ea typeface="あずきフォント" panose="02000609000000000000" pitchFamily="1" charset="-128"/>
                  </a:rPr>
                  <a:t>)</a:t>
                </a:r>
              </a:p>
            </p:txBody>
          </p:sp>
        </mc:Choice>
        <mc:Fallback xmlns="">
          <p:sp>
            <p:nvSpPr>
              <p:cNvPr id="91" name="テキスト ボックス 43">
                <a:extLst>
                  <a:ext uri="{FF2B5EF4-FFF2-40B4-BE49-F238E27FC236}">
                    <a16:creationId xmlns:a16="http://schemas.microsoft.com/office/drawing/2014/main" id="{47B8124F-ED5D-4688-8ECB-3C5325772973}"/>
                  </a:ext>
                </a:extLst>
              </p:cNvPr>
              <p:cNvSpPr txBox="1">
                <a:spLocks noRot="1" noChangeAspect="1" noMove="1" noResize="1" noEditPoints="1" noAdjustHandles="1" noChangeArrowheads="1" noChangeShapeType="1" noTextEdit="1"/>
              </p:cNvSpPr>
              <p:nvPr/>
            </p:nvSpPr>
            <p:spPr>
              <a:xfrm>
                <a:off x="3788694" y="9918209"/>
                <a:ext cx="5756467" cy="1367367"/>
              </a:xfrm>
              <a:prstGeom prst="rect">
                <a:avLst/>
              </a:prstGeom>
              <a:blipFill>
                <a:blip r:embed="rId7"/>
                <a:stretch>
                  <a:fillRect l="-1586" t="-3097"/>
                </a:stretch>
              </a:blipFill>
              <a:ln w="9525" cmpd="sng">
                <a:solidFill>
                  <a:schemeClr val="accent2"/>
                </a:solidFill>
                <a:prstDash val="dash"/>
              </a:ln>
            </p:spPr>
            <p:txBody>
              <a:bodyPr/>
              <a:lstStyle/>
              <a:p>
                <a:r>
                  <a:rPr lang="ja-JP" altLang="en-US">
                    <a:noFill/>
                  </a:rPr>
                  <a:t> </a:t>
                </a:r>
              </a:p>
            </p:txBody>
          </p:sp>
        </mc:Fallback>
      </mc:AlternateContent>
      <p:sp>
        <p:nvSpPr>
          <p:cNvPr id="92" name="楕円 91">
            <a:extLst>
              <a:ext uri="{FF2B5EF4-FFF2-40B4-BE49-F238E27FC236}">
                <a16:creationId xmlns:a16="http://schemas.microsoft.com/office/drawing/2014/main" id="{1415D0B2-B7D0-4DFC-B3F4-149803E339DB}"/>
              </a:ext>
            </a:extLst>
          </p:cNvPr>
          <p:cNvSpPr/>
          <p:nvPr/>
        </p:nvSpPr>
        <p:spPr>
          <a:xfrm>
            <a:off x="12019849" y="7364001"/>
            <a:ext cx="450331" cy="39506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cxnSp>
        <p:nvCxnSpPr>
          <p:cNvPr id="99" name="直線コネクタ 98">
            <a:extLst>
              <a:ext uri="{FF2B5EF4-FFF2-40B4-BE49-F238E27FC236}">
                <a16:creationId xmlns:a16="http://schemas.microsoft.com/office/drawing/2014/main" id="{AD58E431-9DBF-4FF6-9DEF-57CF9A10E9EB}"/>
              </a:ext>
            </a:extLst>
          </p:cNvPr>
          <p:cNvCxnSpPr>
            <a:cxnSpLocks/>
          </p:cNvCxnSpPr>
          <p:nvPr/>
        </p:nvCxnSpPr>
        <p:spPr>
          <a:xfrm flipV="1">
            <a:off x="6982611" y="7780413"/>
            <a:ext cx="671939" cy="13646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4B20B42D-0998-46EF-A190-834A2062A96E}"/>
              </a:ext>
            </a:extLst>
          </p:cNvPr>
          <p:cNvCxnSpPr>
            <a:cxnSpLocks/>
          </p:cNvCxnSpPr>
          <p:nvPr/>
        </p:nvCxnSpPr>
        <p:spPr>
          <a:xfrm flipV="1">
            <a:off x="6982611" y="8462737"/>
            <a:ext cx="152400" cy="68232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681A6FF-616C-43B2-A4EB-A5D3E39DCDD6}"/>
              </a:ext>
            </a:extLst>
          </p:cNvPr>
          <p:cNvCxnSpPr>
            <a:cxnSpLocks/>
          </p:cNvCxnSpPr>
          <p:nvPr/>
        </p:nvCxnSpPr>
        <p:spPr>
          <a:xfrm flipH="1" flipV="1">
            <a:off x="6263617" y="8625556"/>
            <a:ext cx="747903" cy="51950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9" name="テキスト ボックス 22">
            <a:extLst>
              <a:ext uri="{FF2B5EF4-FFF2-40B4-BE49-F238E27FC236}">
                <a16:creationId xmlns:a16="http://schemas.microsoft.com/office/drawing/2014/main" id="{4795449C-9D67-456E-8698-431C86588885}"/>
              </a:ext>
            </a:extLst>
          </p:cNvPr>
          <p:cNvSpPr txBox="1"/>
          <p:nvPr/>
        </p:nvSpPr>
        <p:spPr>
          <a:xfrm>
            <a:off x="2651759" y="11835220"/>
            <a:ext cx="8191650" cy="1625402"/>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dirty="0">
                <a:latin typeface="あずきフォント" panose="02000609000000000000" pitchFamily="1" charset="-128"/>
                <a:ea typeface="あずきフォント" panose="02000609000000000000" pitchFamily="1" charset="-128"/>
              </a:rPr>
              <a:t>平均二乗残差</a:t>
            </a:r>
            <a:r>
              <a:rPr kumimoji="1" lang="en-US" altLang="ja-JP" sz="2400" dirty="0">
                <a:latin typeface="あずきフォント" panose="02000609000000000000" pitchFamily="1" charset="-128"/>
                <a:ea typeface="あずきフォント" panose="02000609000000000000" pitchFamily="1" charset="-128"/>
              </a:rPr>
              <a:t>:</a:t>
            </a:r>
            <a:r>
              <a:rPr kumimoji="1" lang="ja-JP" altLang="en-US" sz="2400" dirty="0">
                <a:latin typeface="あずきフォント" panose="02000609000000000000" pitchFamily="1" charset="-128"/>
                <a:ea typeface="あずきフォント" panose="02000609000000000000" pitchFamily="1" charset="-128"/>
              </a:rPr>
              <a:t>二乗した残差の和。事例は決まっているのでパラメーターの関数とみなせる。</a:t>
            </a:r>
            <a:endParaRPr kumimoji="1" lang="en-US" altLang="ja-JP" sz="2400" dirty="0">
              <a:latin typeface="あずきフォント" panose="02000609000000000000" pitchFamily="1" charset="-128"/>
              <a:ea typeface="あずきフォント" panose="02000609000000000000" pitchFamily="1" charset="-128"/>
            </a:endParaRPr>
          </a:p>
          <a:p>
            <a:r>
              <a:rPr kumimoji="1" lang="ja-JP" altLang="en-US" sz="2400" b="1" u="sng" dirty="0">
                <a:latin typeface="あずきフォント" panose="02000609000000000000" pitchFamily="1" charset="-128"/>
                <a:ea typeface="あずきフォント" panose="02000609000000000000" pitchFamily="1" charset="-128"/>
              </a:rPr>
              <a:t>目的関数</a:t>
            </a:r>
            <a:r>
              <a:rPr kumimoji="1" lang="en-US" altLang="ja-JP" sz="2400" u="sng" dirty="0">
                <a:latin typeface="あずきフォント" panose="02000609000000000000" pitchFamily="1" charset="-128"/>
                <a:ea typeface="あずきフォント" panose="02000609000000000000" pitchFamily="1" charset="-128"/>
              </a:rPr>
              <a:t>: </a:t>
            </a:r>
            <a:r>
              <a:rPr kumimoji="1" lang="ja-JP" altLang="en-US" sz="2400" u="sng" dirty="0">
                <a:latin typeface="あずきフォント" panose="02000609000000000000" pitchFamily="1" charset="-128"/>
                <a:ea typeface="あずきフォント" panose="02000609000000000000" pitchFamily="1" charset="-128"/>
              </a:rPr>
              <a:t>平均二乗残差のような、モデルの予測と実測値の差を計算する関数。</a:t>
            </a:r>
            <a:endParaRPr kumimoji="1" lang="en-US" altLang="ja-JP" sz="2400" u="sng" dirty="0">
              <a:latin typeface="あずきフォント" panose="02000609000000000000" pitchFamily="1" charset="-128"/>
              <a:ea typeface="あずきフォント" panose="02000609000000000000" pitchFamily="1" charset="-128"/>
            </a:endParaRPr>
          </a:p>
        </p:txBody>
      </p:sp>
      <p:sp>
        <p:nvSpPr>
          <p:cNvPr id="110" name="思考の吹き出し: 雲形 109">
            <a:extLst>
              <a:ext uri="{FF2B5EF4-FFF2-40B4-BE49-F238E27FC236}">
                <a16:creationId xmlns:a16="http://schemas.microsoft.com/office/drawing/2014/main" id="{C728A42A-5C5B-4B47-ACAC-F2C6AAF45ACF}"/>
              </a:ext>
            </a:extLst>
          </p:cNvPr>
          <p:cNvSpPr/>
          <p:nvPr/>
        </p:nvSpPr>
        <p:spPr>
          <a:xfrm>
            <a:off x="138223" y="9583141"/>
            <a:ext cx="3181039" cy="1518708"/>
          </a:xfrm>
          <a:prstGeom prst="cloudCallout">
            <a:avLst>
              <a:gd name="adj1" fmla="val 243305"/>
              <a:gd name="adj2" fmla="val 984273"/>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a:t>
            </a:r>
            <a:r>
              <a:rPr kumimoji="1" lang="ja-JP" altLang="ja-JP"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と</a:t>
            </a:r>
            <a:r>
              <a:rPr kumimoji="1" lang="en-US" altLang="ja-JP"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a:t>
            </a:r>
            <a:r>
              <a:rPr kumimoji="1" lang="ja-JP" altLang="ja-JP" sz="2000" dirty="0" err="1">
                <a:solidFill>
                  <a:sysClr val="windowText" lastClr="000000"/>
                </a:solidFill>
                <a:effectLst/>
                <a:latin typeface="あずきフォント" panose="02000609000000000000" pitchFamily="1" charset="-128"/>
                <a:ea typeface="あずきフォント" panose="02000609000000000000" pitchFamily="1" charset="-128"/>
                <a:cs typeface="+mn-cs"/>
              </a:rPr>
              <a:t>の残</a:t>
            </a:r>
            <a:r>
              <a:rPr kumimoji="1" lang="ja-JP" altLang="ja-JP"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差が相殺</a:t>
            </a:r>
            <a:r>
              <a:rPr kumimoji="1" lang="ja-JP" altLang="en-US" sz="2000" dirty="0">
                <a:solidFill>
                  <a:sysClr val="windowText" lastClr="000000"/>
                </a:solidFill>
                <a:effectLst/>
                <a:latin typeface="あずきフォント" panose="02000609000000000000" pitchFamily="1" charset="-128"/>
                <a:ea typeface="あずきフォント" panose="02000609000000000000" pitchFamily="1" charset="-128"/>
                <a:cs typeface="+mn-cs"/>
              </a:rPr>
              <a:t>しないよう、二乗する</a:t>
            </a:r>
            <a:endPar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19" name="矢印: 下カーブ 18">
            <a:extLst>
              <a:ext uri="{FF2B5EF4-FFF2-40B4-BE49-F238E27FC236}">
                <a16:creationId xmlns:a16="http://schemas.microsoft.com/office/drawing/2014/main" id="{0C8606B0-9666-4864-B53A-FA2ACEA9F8C4}"/>
              </a:ext>
            </a:extLst>
          </p:cNvPr>
          <p:cNvSpPr/>
          <p:nvPr/>
        </p:nvSpPr>
        <p:spPr>
          <a:xfrm rot="18536568" flipH="1">
            <a:off x="2538106" y="10822326"/>
            <a:ext cx="1241157" cy="880396"/>
          </a:xfrm>
          <a:prstGeom prst="curvedDown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13" name="図 112" descr="かしこなカエル">
            <a:extLst>
              <a:ext uri="{FF2B5EF4-FFF2-40B4-BE49-F238E27FC236}">
                <a16:creationId xmlns:a16="http://schemas.microsoft.com/office/drawing/2014/main" id="{45092F1E-7D58-4D0B-A88E-F9E003568B4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0389493" y="11458271"/>
            <a:ext cx="3260711" cy="2212138"/>
          </a:xfrm>
          <a:prstGeom prst="rect">
            <a:avLst/>
          </a:prstGeom>
          <a:noFill/>
          <a:extLst>
            <a:ext uri="{909E8E84-426E-40DD-AFC4-6F175D3DCCD1}">
              <a14:hiddenFill xmlns:a14="http://schemas.microsoft.com/office/drawing/2010/main">
                <a:solidFill>
                  <a:srgbClr val="FFFFFF"/>
                </a:solidFill>
              </a14:hiddenFill>
            </a:ext>
          </a:extLst>
        </p:spPr>
      </p:pic>
      <p:sp>
        <p:nvSpPr>
          <p:cNvPr id="114" name="爆発: 14 pt 113">
            <a:extLst>
              <a:ext uri="{FF2B5EF4-FFF2-40B4-BE49-F238E27FC236}">
                <a16:creationId xmlns:a16="http://schemas.microsoft.com/office/drawing/2014/main" id="{20BB8F9E-8406-4FF6-9704-D4F34FD37713}"/>
              </a:ext>
            </a:extLst>
          </p:cNvPr>
          <p:cNvSpPr/>
          <p:nvPr/>
        </p:nvSpPr>
        <p:spPr>
          <a:xfrm>
            <a:off x="9988883" y="9874705"/>
            <a:ext cx="3727117" cy="1750728"/>
          </a:xfrm>
          <a:prstGeom prst="irregularSeal2">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115" name="テキスト ボックス 36">
            <a:extLst>
              <a:ext uri="{FF2B5EF4-FFF2-40B4-BE49-F238E27FC236}">
                <a16:creationId xmlns:a16="http://schemas.microsoft.com/office/drawing/2014/main" id="{1F4AF9C8-10A6-4F07-B94A-41115D26F360}"/>
              </a:ext>
            </a:extLst>
          </p:cNvPr>
          <p:cNvSpPr txBox="1"/>
          <p:nvPr/>
        </p:nvSpPr>
        <p:spPr>
          <a:xfrm>
            <a:off x="10255603" y="10309899"/>
            <a:ext cx="2875874" cy="83366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目的関数が</a:t>
            </a:r>
            <a:br>
              <a:rPr kumimoji="1" lang="en-US" altLang="ja-JP" sz="2000" b="1" dirty="0">
                <a:solidFill>
                  <a:schemeClr val="accent2"/>
                </a:solidFill>
                <a:latin typeface="あずきフォント" panose="02000609000000000000" pitchFamily="1" charset="-128"/>
                <a:ea typeface="あずきフォント" panose="02000609000000000000" pitchFamily="1" charset="-128"/>
              </a:rPr>
            </a:b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最小になるパラメーターを求める</a:t>
            </a:r>
          </a:p>
        </p:txBody>
      </p:sp>
      <p:sp>
        <p:nvSpPr>
          <p:cNvPr id="2" name="テキスト ボックス 1">
            <a:extLst>
              <a:ext uri="{FF2B5EF4-FFF2-40B4-BE49-F238E27FC236}">
                <a16:creationId xmlns:a16="http://schemas.microsoft.com/office/drawing/2014/main" id="{B5C40090-77AF-4B54-9594-1F0A8A37E1FB}"/>
              </a:ext>
            </a:extLst>
          </p:cNvPr>
          <p:cNvSpPr txBox="1"/>
          <p:nvPr/>
        </p:nvSpPr>
        <p:spPr>
          <a:xfrm>
            <a:off x="8901722" y="8966042"/>
            <a:ext cx="4363645" cy="707886"/>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説明変数が</a:t>
            </a:r>
            <a:r>
              <a:rPr kumimoji="1" lang="en-US" altLang="ja-JP" sz="2000" dirty="0">
                <a:latin typeface="あずきフォント" panose="02000609000000000000" pitchFamily="1" charset="-128"/>
                <a:ea typeface="あずきフォント" panose="02000609000000000000" pitchFamily="1" charset="-128"/>
              </a:rPr>
              <a:t>1</a:t>
            </a:r>
            <a:r>
              <a:rPr kumimoji="1" lang="ja-JP" altLang="en-US" sz="2000" dirty="0">
                <a:latin typeface="あずきフォント" panose="02000609000000000000" pitchFamily="1" charset="-128"/>
                <a:ea typeface="あずきフォント" panose="02000609000000000000" pitchFamily="1" charset="-128"/>
              </a:rPr>
              <a:t>つのモデルを</a:t>
            </a:r>
            <a:br>
              <a:rPr kumimoji="1" lang="en-US" altLang="ja-JP" sz="2000" dirty="0">
                <a:latin typeface="あずきフォント" panose="02000609000000000000" pitchFamily="1" charset="-128"/>
                <a:ea typeface="あずきフォント" panose="02000609000000000000" pitchFamily="1" charset="-128"/>
              </a:rPr>
            </a:br>
            <a:r>
              <a:rPr kumimoji="1" lang="ja-JP" altLang="en-US" sz="2000" dirty="0">
                <a:latin typeface="あずきフォント" panose="02000609000000000000" pitchFamily="1" charset="-128"/>
                <a:ea typeface="あずきフォント" panose="02000609000000000000" pitchFamily="1" charset="-128"/>
              </a:rPr>
              <a:t>単回帰と呼ぶ。</a:t>
            </a:r>
          </a:p>
        </p:txBody>
      </p:sp>
    </p:spTree>
    <p:extLst>
      <p:ext uri="{BB962C8B-B14F-4D97-AF65-F5344CB8AC3E}">
        <p14:creationId xmlns:p14="http://schemas.microsoft.com/office/powerpoint/2010/main" val="3626104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似ているデータを集めることでカテゴリを類推するには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0899648" y="-2115"/>
            <a:ext cx="2681709"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10.1~10.2</a:t>
            </a:r>
            <a:endParaRPr kumimoji="1" lang="ja-JP" altLang="en-US" dirty="0">
              <a:latin typeface="あずきフォント" panose="02000609000000000000" pitchFamily="1" charset="-128"/>
              <a:ea typeface="あずきフォント" panose="02000609000000000000" pitchFamily="1" charset="-128"/>
            </a:endParaRPr>
          </a:p>
        </p:txBody>
      </p:sp>
      <p:sp>
        <p:nvSpPr>
          <p:cNvPr id="44" name="テキスト ボックス 446">
            <a:extLst>
              <a:ext uri="{FF2B5EF4-FFF2-40B4-BE49-F238E27FC236}">
                <a16:creationId xmlns:a16="http://schemas.microsoft.com/office/drawing/2014/main" id="{2926777D-2406-413E-9839-8ECEDE0A109E}"/>
              </a:ext>
            </a:extLst>
          </p:cNvPr>
          <p:cNvSpPr txBox="1"/>
          <p:nvPr/>
        </p:nvSpPr>
        <p:spPr>
          <a:xfrm>
            <a:off x="356795" y="1261543"/>
            <a:ext cx="13017534" cy="32302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none" dirty="0">
                <a:solidFill>
                  <a:schemeClr val="accent1"/>
                </a:solidFill>
                <a:latin typeface="あずきフォント" panose="02000609000000000000" pitchFamily="1" charset="-128"/>
                <a:ea typeface="あずきフォント" panose="02000609000000000000" pitchFamily="1" charset="-128"/>
              </a:rPr>
              <a:t>データを分類するためのカテゴリを事前に決めることが難しい</a:t>
            </a:r>
            <a:r>
              <a:rPr kumimoji="1" lang="ja-JP" altLang="en-US" sz="2800" b="1" dirty="0">
                <a:solidFill>
                  <a:schemeClr val="accent1"/>
                </a:solidFill>
                <a:latin typeface="あずきフォント" panose="02000609000000000000" pitchFamily="1" charset="-128"/>
                <a:ea typeface="あずきフォント" panose="02000609000000000000" pitchFamily="1" charset="-128"/>
              </a:rPr>
              <a:t>場合がある💦。</a:t>
            </a:r>
            <a:endParaRPr kumimoji="1" lang="en-US" altLang="ja-JP" sz="2800" b="1" u="none" dirty="0">
              <a:solidFill>
                <a:schemeClr val="accent1"/>
              </a:solidFill>
              <a:latin typeface="あずきフォント" panose="02000609000000000000" pitchFamily="1" charset="-128"/>
              <a:ea typeface="あずきフォント" panose="02000609000000000000" pitchFamily="1" charset="-128"/>
            </a:endParaRPr>
          </a:p>
          <a:p>
            <a:r>
              <a:rPr kumimoji="1" lang="ja-JP" altLang="en-US" sz="2400" u="sng" dirty="0">
                <a:solidFill>
                  <a:schemeClr val="tx1"/>
                </a:solidFill>
                <a:latin typeface="あずきフォント" panose="02000609000000000000" pitchFamily="1" charset="-128"/>
                <a:ea typeface="あずきフォント" panose="02000609000000000000" pitchFamily="1" charset="-128"/>
              </a:rPr>
              <a:t>カテゴリを事前に決めることが難しい例</a:t>
            </a:r>
            <a:endParaRPr kumimoji="1" lang="en-US" altLang="ja-JP" sz="2400" u="sng" dirty="0">
              <a:solidFill>
                <a:schemeClr val="tx1"/>
              </a:solidFill>
              <a:latin typeface="あずきフォント" panose="02000609000000000000" pitchFamily="1" charset="-128"/>
              <a:ea typeface="あずきフォント" panose="02000609000000000000" pitchFamily="1" charset="-128"/>
            </a:endParaRPr>
          </a:p>
          <a:p>
            <a:r>
              <a:rPr kumimoji="1" lang="ja-JP" altLang="en-US" sz="2400" dirty="0">
                <a:solidFill>
                  <a:schemeClr val="tx1"/>
                </a:solidFill>
                <a:latin typeface="あずきフォント" panose="02000609000000000000" pitchFamily="1" charset="-128"/>
                <a:ea typeface="あずきフォント" panose="02000609000000000000" pitchFamily="1" charset="-128"/>
              </a:rPr>
              <a:t>・人間のパーソナリティ</a:t>
            </a:r>
            <a:r>
              <a:rPr kumimoji="1" lang="en-US" altLang="ja-JP" sz="2400" dirty="0">
                <a:solidFill>
                  <a:schemeClr val="tx1"/>
                </a:solidFill>
                <a:latin typeface="あずきフォント" panose="02000609000000000000" pitchFamily="1" charset="-128"/>
                <a:ea typeface="あずきフォント" panose="02000609000000000000" pitchFamily="1" charset="-128"/>
              </a:rPr>
              <a:t>:	</a:t>
            </a:r>
            <a:r>
              <a:rPr kumimoji="1" lang="ja-JP" altLang="en-US" sz="2400" dirty="0">
                <a:solidFill>
                  <a:schemeClr val="tx1"/>
                </a:solidFill>
                <a:latin typeface="あずきフォント" panose="02000609000000000000" pitchFamily="1" charset="-128"/>
                <a:ea typeface="あずきフォント" panose="02000609000000000000" pitchFamily="1" charset="-128"/>
              </a:rPr>
              <a:t>人間にはどれぐらい性格の種類があるのか</a:t>
            </a:r>
            <a:r>
              <a:rPr kumimoji="1" lang="en-US" altLang="ja-JP" sz="2400" dirty="0">
                <a:solidFill>
                  <a:schemeClr val="tx1"/>
                </a:solidFill>
                <a:latin typeface="あずきフォント" panose="02000609000000000000" pitchFamily="1" charset="-128"/>
                <a:ea typeface="あずきフォント" panose="02000609000000000000" pitchFamily="1" charset="-128"/>
              </a:rPr>
              <a:t>?</a:t>
            </a:r>
          </a:p>
          <a:p>
            <a:r>
              <a:rPr kumimoji="1" lang="ja-JP" altLang="en-US" sz="2400" dirty="0">
                <a:solidFill>
                  <a:schemeClr val="tx1"/>
                </a:solidFill>
                <a:latin typeface="あずきフォント" panose="02000609000000000000" pitchFamily="1" charset="-128"/>
                <a:ea typeface="あずきフォント" panose="02000609000000000000" pitchFamily="1" charset="-128"/>
              </a:rPr>
              <a:t>・製品に対する意見</a:t>
            </a:r>
            <a:r>
              <a:rPr kumimoji="1" lang="en-US" altLang="ja-JP" sz="2400" dirty="0">
                <a:solidFill>
                  <a:schemeClr val="tx1"/>
                </a:solidFill>
                <a:latin typeface="あずきフォント" panose="02000609000000000000" pitchFamily="1" charset="-128"/>
                <a:ea typeface="あずきフォント" panose="02000609000000000000" pitchFamily="1" charset="-128"/>
              </a:rPr>
              <a:t>:		</a:t>
            </a:r>
            <a:r>
              <a:rPr kumimoji="1" lang="ja-JP" altLang="en-US" sz="2400" dirty="0">
                <a:solidFill>
                  <a:schemeClr val="tx1"/>
                </a:solidFill>
                <a:latin typeface="あずきフォント" panose="02000609000000000000" pitchFamily="1" charset="-128"/>
                <a:ea typeface="あずきフォント" panose="02000609000000000000" pitchFamily="1" charset="-128"/>
              </a:rPr>
              <a:t>どんな種類の意見が寄せられるのか</a:t>
            </a:r>
            <a:r>
              <a:rPr kumimoji="1" lang="en-US" altLang="ja-JP" sz="2400" dirty="0">
                <a:solidFill>
                  <a:schemeClr val="tx1"/>
                </a:solidFill>
                <a:latin typeface="あずきフォント" panose="02000609000000000000" pitchFamily="1" charset="-128"/>
                <a:ea typeface="あずきフォント" panose="02000609000000000000" pitchFamily="1" charset="-128"/>
              </a:rPr>
              <a:t>?</a:t>
            </a:r>
          </a:p>
          <a:p>
            <a:r>
              <a:rPr kumimoji="1" lang="ja-JP" altLang="en-US" sz="2400" dirty="0">
                <a:solidFill>
                  <a:schemeClr val="tx1"/>
                </a:solidFill>
                <a:latin typeface="あずきフォント" panose="02000609000000000000" pitchFamily="1" charset="-128"/>
                <a:ea typeface="あずきフォント" panose="02000609000000000000" pitchFamily="1" charset="-128"/>
              </a:rPr>
              <a:t>・遺伝子の種類</a:t>
            </a:r>
            <a:r>
              <a:rPr kumimoji="1" lang="en-US" altLang="ja-JP" sz="2400" dirty="0">
                <a:solidFill>
                  <a:schemeClr val="tx1"/>
                </a:solidFill>
                <a:latin typeface="あずきフォント" panose="02000609000000000000" pitchFamily="1" charset="-128"/>
                <a:ea typeface="あずきフォント" panose="02000609000000000000" pitchFamily="1" charset="-128"/>
              </a:rPr>
              <a:t>:			</a:t>
            </a:r>
            <a:r>
              <a:rPr kumimoji="1" lang="ja-JP" altLang="en-US" sz="2400" dirty="0">
                <a:solidFill>
                  <a:schemeClr val="tx1"/>
                </a:solidFill>
                <a:latin typeface="あずきフォント" panose="02000609000000000000" pitchFamily="1" charset="-128"/>
                <a:ea typeface="あずきフォント" panose="02000609000000000000" pitchFamily="1" charset="-128"/>
              </a:rPr>
              <a:t>どんな種類の遺伝子が存在するのか</a:t>
            </a:r>
            <a:r>
              <a:rPr kumimoji="1" lang="en-US" altLang="ja-JP" sz="2400" dirty="0">
                <a:solidFill>
                  <a:schemeClr val="tx1"/>
                </a:solidFill>
                <a:latin typeface="あずきフォント" panose="02000609000000000000" pitchFamily="1" charset="-128"/>
                <a:ea typeface="あずきフォント" panose="02000609000000000000" pitchFamily="1" charset="-128"/>
              </a:rPr>
              <a:t>?</a:t>
            </a:r>
          </a:p>
          <a:p>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a:p>
            <a:r>
              <a:rPr kumimoji="1" lang="ja-JP" altLang="en-US" sz="2400" dirty="0">
                <a:solidFill>
                  <a:schemeClr val="tx1"/>
                </a:solidFill>
                <a:latin typeface="あずきフォント" panose="02000609000000000000" pitchFamily="1" charset="-128"/>
                <a:ea typeface="あずきフォント" panose="02000609000000000000" pitchFamily="1" charset="-128"/>
              </a:rPr>
              <a:t>できればデータを観測してから、特徴が近しい事例ごとにまとめることで事後的にカテゴリを類推したい。</a:t>
            </a:r>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a:p>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a:p>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p:txBody>
      </p:sp>
      <p:sp>
        <p:nvSpPr>
          <p:cNvPr id="50" name="テキスト ボックス 359">
            <a:extLst>
              <a:ext uri="{FF2B5EF4-FFF2-40B4-BE49-F238E27FC236}">
                <a16:creationId xmlns:a16="http://schemas.microsoft.com/office/drawing/2014/main" id="{EA9A8038-FEDA-4874-853D-896EE36DE913}"/>
              </a:ext>
            </a:extLst>
          </p:cNvPr>
          <p:cNvSpPr txBox="1"/>
          <p:nvPr/>
        </p:nvSpPr>
        <p:spPr>
          <a:xfrm>
            <a:off x="261652" y="4491788"/>
            <a:ext cx="13112677" cy="15881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各データが</a:t>
            </a:r>
            <a:r>
              <a:rPr kumimoji="1" lang="en-US" altLang="ja-JP" sz="2800" b="1" u="sng" dirty="0">
                <a:solidFill>
                  <a:schemeClr val="accent2"/>
                </a:solidFill>
                <a:latin typeface="あずきフォント" panose="02000609000000000000" pitchFamily="1" charset="-128"/>
                <a:ea typeface="あずきフォント" panose="02000609000000000000" pitchFamily="1" charset="-128"/>
              </a:rPr>
              <a:t>1</a:t>
            </a:r>
            <a:r>
              <a:rPr kumimoji="1" lang="ja-JP" altLang="en-US" sz="2800" b="1" u="sng" dirty="0" err="1">
                <a:solidFill>
                  <a:schemeClr val="accent2"/>
                </a:solidFill>
                <a:latin typeface="あずきフォント" panose="02000609000000000000" pitchFamily="1" charset="-128"/>
                <a:ea typeface="あずきフォント" panose="02000609000000000000" pitchFamily="1" charset="-128"/>
              </a:rPr>
              <a:t>つの</a:t>
            </a:r>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クラスタに割り当てられる</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として、</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データとクラスタの中心までの距離が最小</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になるよう割り当てを行う。</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=K-means</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クラスタリング</a:t>
            </a:r>
          </a:p>
        </p:txBody>
      </p:sp>
      <p:sp>
        <p:nvSpPr>
          <p:cNvPr id="53" name="四角形: 角を丸くする 52">
            <a:extLst>
              <a:ext uri="{FF2B5EF4-FFF2-40B4-BE49-F238E27FC236}">
                <a16:creationId xmlns:a16="http://schemas.microsoft.com/office/drawing/2014/main" id="{CC76C9AD-E9D3-4A38-9404-ECA276A7B428}"/>
              </a:ext>
            </a:extLst>
          </p:cNvPr>
          <p:cNvSpPr/>
          <p:nvPr/>
        </p:nvSpPr>
        <p:spPr>
          <a:xfrm>
            <a:off x="301738" y="4528726"/>
            <a:ext cx="13112599" cy="1588170"/>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pic>
        <p:nvPicPr>
          <p:cNvPr id="2" name="図 1">
            <a:extLst>
              <a:ext uri="{FF2B5EF4-FFF2-40B4-BE49-F238E27FC236}">
                <a16:creationId xmlns:a16="http://schemas.microsoft.com/office/drawing/2014/main" id="{94C1EFB9-E39B-4423-9F16-2C1A40B591B5}"/>
              </a:ext>
            </a:extLst>
          </p:cNvPr>
          <p:cNvPicPr>
            <a:picLocks noChangeAspect="1"/>
          </p:cNvPicPr>
          <p:nvPr/>
        </p:nvPicPr>
        <p:blipFill>
          <a:blip r:embed="rId2"/>
          <a:stretch>
            <a:fillRect/>
          </a:stretch>
        </p:blipFill>
        <p:spPr>
          <a:xfrm>
            <a:off x="9784121" y="7649087"/>
            <a:ext cx="3670227" cy="3509549"/>
          </a:xfrm>
          <a:prstGeom prst="rect">
            <a:avLst/>
          </a:prstGeom>
        </p:spPr>
      </p:pic>
      <p:sp>
        <p:nvSpPr>
          <p:cNvPr id="54" name="正方形/長方形 53">
            <a:extLst>
              <a:ext uri="{FF2B5EF4-FFF2-40B4-BE49-F238E27FC236}">
                <a16:creationId xmlns:a16="http://schemas.microsoft.com/office/drawing/2014/main" id="{F4680895-FDCF-4833-9CDB-83A996DBE17A}"/>
              </a:ext>
            </a:extLst>
          </p:cNvPr>
          <p:cNvSpPr/>
          <p:nvPr/>
        </p:nvSpPr>
        <p:spPr>
          <a:xfrm>
            <a:off x="261651" y="6378175"/>
            <a:ext cx="9187149" cy="61369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dirty="0">
                <a:solidFill>
                  <a:schemeClr val="tx1"/>
                </a:solidFill>
                <a:latin typeface="あずきフォント" panose="02000609000000000000" pitchFamily="1" charset="-128"/>
                <a:ea typeface="あずきフォント" panose="02000609000000000000" pitchFamily="1" charset="-128"/>
              </a:rPr>
              <a:t>①各データが</a:t>
            </a:r>
            <a:r>
              <a:rPr lang="en-US" altLang="ja-JP" sz="2400" dirty="0">
                <a:solidFill>
                  <a:schemeClr val="tx1"/>
                </a:solidFill>
                <a:latin typeface="あずきフォント" panose="02000609000000000000" pitchFamily="1" charset="-128"/>
                <a:ea typeface="あずきフォント" panose="02000609000000000000" pitchFamily="1" charset="-128"/>
              </a:rPr>
              <a:t>1</a:t>
            </a:r>
            <a:r>
              <a:rPr lang="ja-JP" altLang="en-US" sz="2400" dirty="0" err="1">
                <a:solidFill>
                  <a:schemeClr val="tx1"/>
                </a:solidFill>
                <a:latin typeface="あずきフォント" panose="02000609000000000000" pitchFamily="1" charset="-128"/>
                <a:ea typeface="あずきフォント" panose="02000609000000000000" pitchFamily="1" charset="-128"/>
              </a:rPr>
              <a:t>つの</a:t>
            </a:r>
            <a:r>
              <a:rPr lang="ja-JP" altLang="en-US" sz="2400" dirty="0">
                <a:solidFill>
                  <a:schemeClr val="tx1"/>
                </a:solidFill>
                <a:latin typeface="あずきフォント" panose="02000609000000000000" pitchFamily="1" charset="-128"/>
                <a:ea typeface="あずきフォント" panose="02000609000000000000" pitchFamily="1" charset="-128"/>
              </a:rPr>
              <a:t>クラスタに割り当てられる</a:t>
            </a:r>
            <a:endParaRPr lang="en-US" altLang="ja-JP" sz="2400" dirty="0">
              <a:solidFill>
                <a:schemeClr val="tx1"/>
              </a:solidFill>
              <a:effectLst/>
              <a:latin typeface="あずきフォント" panose="02000609000000000000" pitchFamily="1" charset="-128"/>
              <a:ea typeface="あずきフォント" panose="02000609000000000000" pitchFamily="1" charset="-128"/>
            </a:endParaRPr>
          </a:p>
        </p:txBody>
      </p:sp>
      <p:sp>
        <p:nvSpPr>
          <p:cNvPr id="57" name="正方形/長方形 56">
            <a:extLst>
              <a:ext uri="{FF2B5EF4-FFF2-40B4-BE49-F238E27FC236}">
                <a16:creationId xmlns:a16="http://schemas.microsoft.com/office/drawing/2014/main" id="{A71CAAA6-2387-4E20-8B64-8812111C0072}"/>
              </a:ext>
            </a:extLst>
          </p:cNvPr>
          <p:cNvSpPr/>
          <p:nvPr/>
        </p:nvSpPr>
        <p:spPr>
          <a:xfrm>
            <a:off x="261651" y="9590401"/>
            <a:ext cx="9187149" cy="61369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dirty="0">
                <a:solidFill>
                  <a:schemeClr val="tx1"/>
                </a:solidFill>
                <a:latin typeface="あずきフォント" panose="02000609000000000000" pitchFamily="1" charset="-128"/>
                <a:ea typeface="あずきフォント" panose="02000609000000000000" pitchFamily="1" charset="-128"/>
              </a:rPr>
              <a:t>②データとクラスタの中心までの距離を最小化する</a:t>
            </a:r>
            <a:endParaRPr lang="en-US" altLang="ja-JP" sz="2400" dirty="0">
              <a:solidFill>
                <a:schemeClr val="tx1"/>
              </a:solidFill>
              <a:effectLst/>
              <a:latin typeface="あずきフォント" panose="02000609000000000000" pitchFamily="1" charset="-128"/>
              <a:ea typeface="あずきフォント" panose="02000609000000000000" pitchFamily="1" charset="-128"/>
            </a:endParaRPr>
          </a:p>
        </p:txBody>
      </p:sp>
      <p:sp>
        <p:nvSpPr>
          <p:cNvPr id="3" name="楕円 2">
            <a:extLst>
              <a:ext uri="{FF2B5EF4-FFF2-40B4-BE49-F238E27FC236}">
                <a16:creationId xmlns:a16="http://schemas.microsoft.com/office/drawing/2014/main" id="{4767CA49-1107-4573-9C60-B01FDB109405}"/>
              </a:ext>
            </a:extLst>
          </p:cNvPr>
          <p:cNvSpPr/>
          <p:nvPr/>
        </p:nvSpPr>
        <p:spPr>
          <a:xfrm rot="20988691">
            <a:off x="10378280" y="7779803"/>
            <a:ext cx="1042736" cy="1660996"/>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6A152543-9268-4E5E-9C02-C14343BDF633}"/>
              </a:ext>
            </a:extLst>
          </p:cNvPr>
          <p:cNvSpPr/>
          <p:nvPr/>
        </p:nvSpPr>
        <p:spPr>
          <a:xfrm rot="20988691">
            <a:off x="12153858" y="8346713"/>
            <a:ext cx="1042736" cy="1660996"/>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7EC6AE65-C4E8-4EA7-8730-03C0489A5189}"/>
              </a:ext>
            </a:extLst>
          </p:cNvPr>
          <p:cNvSpPr/>
          <p:nvPr/>
        </p:nvSpPr>
        <p:spPr>
          <a:xfrm rot="18862204">
            <a:off x="11069711" y="9287511"/>
            <a:ext cx="789025" cy="1400038"/>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8" name="テキスト ボックス 446">
                <a:extLst>
                  <a:ext uri="{FF2B5EF4-FFF2-40B4-BE49-F238E27FC236}">
                    <a16:creationId xmlns:a16="http://schemas.microsoft.com/office/drawing/2014/main" id="{71F09FF7-BCF7-46B1-B262-F6DABCA98463}"/>
                  </a:ext>
                </a:extLst>
              </p:cNvPr>
              <p:cNvSpPr txBox="1"/>
              <p:nvPr/>
            </p:nvSpPr>
            <p:spPr>
              <a:xfrm>
                <a:off x="148247" y="7132998"/>
                <a:ext cx="9829941" cy="25312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1</a:t>
                </a:r>
                <a:r>
                  <a:rPr kumimoji="1" lang="ja-JP" altLang="en-US" sz="2400" b="1" dirty="0" err="1">
                    <a:solidFill>
                      <a:schemeClr val="accent2"/>
                    </a:solidFill>
                    <a:latin typeface="あずきフォント" panose="02000609000000000000" pitchFamily="1" charset="-128"/>
                    <a:ea typeface="あずきフォント" panose="02000609000000000000" pitchFamily="1" charset="-128"/>
                  </a:rPr>
                  <a:t>つの</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データが複数のクラスタに所属することはない。</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a:p>
                <a:r>
                  <a:rPr kumimoji="1" lang="en-US" altLang="ja-JP" sz="2400" dirty="0">
                    <a:solidFill>
                      <a:schemeClr val="tx1"/>
                    </a:solidFill>
                    <a:latin typeface="あずきフォント" panose="02000609000000000000" pitchFamily="1" charset="-128"/>
                    <a:ea typeface="あずきフォント" panose="02000609000000000000" pitchFamily="1" charset="-128"/>
                  </a:rPr>
                  <a:t>N</a:t>
                </a:r>
                <a:r>
                  <a:rPr kumimoji="1" lang="ja-JP" altLang="en-US" sz="2400" dirty="0">
                    <a:solidFill>
                      <a:schemeClr val="tx1"/>
                    </a:solidFill>
                    <a:latin typeface="あずきフォント" panose="02000609000000000000" pitchFamily="1" charset="-128"/>
                    <a:ea typeface="あずきフォント" panose="02000609000000000000" pitchFamily="1" charset="-128"/>
                  </a:rPr>
                  <a:t>件のデータ </a:t>
                </a:r>
                <a14:m>
                  <m:oMath xmlns:m="http://schemas.openxmlformats.org/officeDocument/2006/math">
                    <m:r>
                      <a:rPr kumimoji="1" lang="en-US" altLang="ja-JP" sz="2400" b="0" i="1" smtClean="0">
                        <a:solidFill>
                          <a:schemeClr val="tx1"/>
                        </a:solidFill>
                        <a:latin typeface="Cambria Math" panose="02040503050406030204" pitchFamily="18" charset="0"/>
                        <a:ea typeface="あずきフォント" panose="02000609000000000000" pitchFamily="1" charset="-128"/>
                      </a:rPr>
                      <m:t>𝐷</m:t>
                    </m:r>
                    <m:r>
                      <a:rPr kumimoji="1" lang="en-US" altLang="ja-JP" sz="2400" b="0" i="1" smtClean="0">
                        <a:solidFill>
                          <a:schemeClr val="tx1"/>
                        </a:solidFill>
                        <a:latin typeface="Cambria Math" panose="02040503050406030204" pitchFamily="18" charset="0"/>
                        <a:ea typeface="あずきフォント" panose="02000609000000000000" pitchFamily="1" charset="-128"/>
                      </a:rPr>
                      <m:t>=</m:t>
                    </m:r>
                    <m:d>
                      <m:dPr>
                        <m:begChr m:val="{"/>
                        <m:endChr m:val="}"/>
                        <m:ctrlPr>
                          <a:rPr kumimoji="1" lang="en-US" altLang="ja-JP" sz="2400" b="0" i="1" smtClean="0">
                            <a:solidFill>
                              <a:schemeClr val="tx1"/>
                            </a:solidFill>
                            <a:latin typeface="Cambria Math" panose="02040503050406030204" pitchFamily="18" charset="0"/>
                            <a:ea typeface="あずきフォント" panose="02000609000000000000" pitchFamily="1" charset="-128"/>
                          </a:rPr>
                        </m:ctrlPr>
                      </m:dPr>
                      <m:e>
                        <m:sSub>
                          <m:sSubPr>
                            <m:ctrlPr>
                              <a:rPr kumimoji="1" lang="en-US" altLang="ja-JP" sz="2400" b="1"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400" b="1" i="1" smtClean="0">
                                <a:solidFill>
                                  <a:schemeClr val="tx1"/>
                                </a:solidFill>
                                <a:latin typeface="Cambria Math" panose="02040503050406030204" pitchFamily="18" charset="0"/>
                                <a:ea typeface="あずきフォント" panose="02000609000000000000" pitchFamily="1" charset="-128"/>
                              </a:rPr>
                              <m:t>𝒙</m:t>
                            </m:r>
                          </m:e>
                          <m:sub>
                            <m:r>
                              <a:rPr kumimoji="1" lang="en-US" altLang="ja-JP" sz="2400" b="1" i="1" smtClean="0">
                                <a:solidFill>
                                  <a:schemeClr val="tx1"/>
                                </a:solidFill>
                                <a:latin typeface="Cambria Math" panose="02040503050406030204" pitchFamily="18" charset="0"/>
                                <a:ea typeface="あずきフォント" panose="02000609000000000000" pitchFamily="1" charset="-128"/>
                              </a:rPr>
                              <m:t>𝟏</m:t>
                            </m:r>
                          </m:sub>
                        </m:sSub>
                        <m:r>
                          <a:rPr kumimoji="1" lang="en-US" altLang="ja-JP" sz="2400" b="1" i="1" smtClean="0">
                            <a:solidFill>
                              <a:schemeClr val="tx1"/>
                            </a:solidFill>
                            <a:latin typeface="Cambria Math" panose="02040503050406030204" pitchFamily="18" charset="0"/>
                            <a:ea typeface="あずきフォント" panose="02000609000000000000" pitchFamily="1" charset="-128"/>
                          </a:rPr>
                          <m:t>,</m:t>
                        </m:r>
                        <m:r>
                          <a:rPr kumimoji="1" lang="en-US" altLang="ja-JP" sz="2400" b="0" i="1" smtClean="0">
                            <a:solidFill>
                              <a:schemeClr val="tx1"/>
                            </a:solidFill>
                            <a:latin typeface="Cambria Math" panose="02040503050406030204" pitchFamily="18" charset="0"/>
                            <a:ea typeface="あずきフォント" panose="02000609000000000000" pitchFamily="1" charset="-128"/>
                          </a:rPr>
                          <m:t> </m:t>
                        </m:r>
                        <m:sSub>
                          <m:sSubPr>
                            <m:ctrlPr>
                              <a:rPr kumimoji="1" lang="en-US" altLang="ja-JP" sz="2400" b="1"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400" b="1" i="1" smtClean="0">
                                <a:solidFill>
                                  <a:schemeClr val="tx1"/>
                                </a:solidFill>
                                <a:latin typeface="Cambria Math" panose="02040503050406030204" pitchFamily="18" charset="0"/>
                                <a:ea typeface="あずきフォント" panose="02000609000000000000" pitchFamily="1" charset="-128"/>
                              </a:rPr>
                              <m:t>𝒙</m:t>
                            </m:r>
                          </m:e>
                          <m:sub>
                            <m:r>
                              <a:rPr kumimoji="1" lang="en-US" altLang="ja-JP" sz="2400" b="1" i="1" smtClean="0">
                                <a:solidFill>
                                  <a:schemeClr val="tx1"/>
                                </a:solidFill>
                                <a:latin typeface="Cambria Math" panose="02040503050406030204" pitchFamily="18" charset="0"/>
                                <a:ea typeface="あずきフォント" panose="02000609000000000000" pitchFamily="1" charset="-128"/>
                              </a:rPr>
                              <m:t>𝟐</m:t>
                            </m:r>
                          </m:sub>
                        </m:sSub>
                        <m:r>
                          <a:rPr kumimoji="1" lang="en-US" altLang="ja-JP" sz="2400" b="1" i="1" smtClean="0">
                            <a:solidFill>
                              <a:schemeClr val="tx1"/>
                            </a:solidFill>
                            <a:latin typeface="Cambria Math" panose="02040503050406030204" pitchFamily="18" charset="0"/>
                            <a:ea typeface="あずきフォント" panose="02000609000000000000" pitchFamily="1" charset="-128"/>
                          </a:rPr>
                          <m:t>,</m:t>
                        </m:r>
                        <m:r>
                          <a:rPr kumimoji="1" lang="en-US" altLang="ja-JP" sz="2400" b="0" i="1" smtClean="0">
                            <a:solidFill>
                              <a:schemeClr val="tx1"/>
                            </a:solidFill>
                            <a:latin typeface="Cambria Math" panose="02040503050406030204" pitchFamily="18" charset="0"/>
                            <a:ea typeface="あずきフォント" panose="02000609000000000000" pitchFamily="1" charset="-128"/>
                          </a:rPr>
                          <m:t> …,</m:t>
                        </m:r>
                        <m:sSub>
                          <m:sSubPr>
                            <m:ctrlPr>
                              <a:rPr kumimoji="1" lang="en-US" altLang="ja-JP" sz="2400" b="1"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400" b="1" i="1" smtClean="0">
                                <a:solidFill>
                                  <a:schemeClr val="tx1"/>
                                </a:solidFill>
                                <a:latin typeface="Cambria Math" panose="02040503050406030204" pitchFamily="18" charset="0"/>
                                <a:ea typeface="あずきフォント" panose="02000609000000000000" pitchFamily="1" charset="-128"/>
                              </a:rPr>
                              <m:t>𝒙</m:t>
                            </m:r>
                          </m:e>
                          <m:sub>
                            <m:r>
                              <a:rPr kumimoji="1" lang="en-US" altLang="ja-JP" sz="2400" b="1" i="1" smtClean="0">
                                <a:solidFill>
                                  <a:schemeClr val="tx1"/>
                                </a:solidFill>
                                <a:latin typeface="Cambria Math" panose="02040503050406030204" pitchFamily="18" charset="0"/>
                                <a:ea typeface="あずきフォント" panose="02000609000000000000" pitchFamily="1" charset="-128"/>
                              </a:rPr>
                              <m:t>𝑵</m:t>
                            </m:r>
                          </m:sub>
                        </m:sSub>
                      </m:e>
                    </m:d>
                    <m:r>
                      <a:rPr kumimoji="1" lang="en-US" altLang="ja-JP" sz="2400" b="0" i="1" smtClean="0">
                        <a:solidFill>
                          <a:schemeClr val="tx1"/>
                        </a:solidFill>
                        <a:latin typeface="Cambria Math" panose="02040503050406030204" pitchFamily="18" charset="0"/>
                        <a:ea typeface="あずきフォント" panose="02000609000000000000" pitchFamily="1" charset="-128"/>
                      </a:rPr>
                      <m:t>=</m:t>
                    </m:r>
                    <m:sSubSup>
                      <m:sSubSupPr>
                        <m:ctrlPr>
                          <a:rPr kumimoji="1" lang="en-US" altLang="ja-JP" sz="2400" b="0" i="1" smtClean="0">
                            <a:solidFill>
                              <a:schemeClr val="tx1"/>
                            </a:solidFill>
                            <a:latin typeface="Cambria Math" panose="02040503050406030204" pitchFamily="18" charset="0"/>
                            <a:ea typeface="あずきフォント" panose="02000609000000000000" pitchFamily="1" charset="-128"/>
                          </a:rPr>
                        </m:ctrlPr>
                      </m:sSubSupPr>
                      <m:e>
                        <m:r>
                          <a:rPr kumimoji="1" lang="en-US" altLang="ja-JP" sz="2400" b="0" i="1" smtClean="0">
                            <a:solidFill>
                              <a:schemeClr val="tx1"/>
                            </a:solidFill>
                            <a:latin typeface="Cambria Math" panose="02040503050406030204" pitchFamily="18" charset="0"/>
                            <a:ea typeface="あずきフォント" panose="02000609000000000000" pitchFamily="1" charset="-128"/>
                          </a:rPr>
                          <m:t>{</m:t>
                        </m:r>
                        <m:sSub>
                          <m:sSubPr>
                            <m:ctrlPr>
                              <a:rPr kumimoji="1" lang="en-US" altLang="ja-JP" sz="2400" b="1"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400" b="1" i="1" smtClean="0">
                                <a:solidFill>
                                  <a:schemeClr val="tx1"/>
                                </a:solidFill>
                                <a:latin typeface="Cambria Math" panose="02040503050406030204" pitchFamily="18" charset="0"/>
                                <a:ea typeface="あずきフォント" panose="02000609000000000000" pitchFamily="1" charset="-128"/>
                              </a:rPr>
                              <m:t>𝒙</m:t>
                            </m:r>
                          </m:e>
                          <m:sub>
                            <m:r>
                              <a:rPr kumimoji="1" lang="en-US" altLang="ja-JP" sz="2400" b="1" i="1" smtClean="0">
                                <a:solidFill>
                                  <a:schemeClr val="tx1"/>
                                </a:solidFill>
                                <a:latin typeface="Cambria Math" panose="02040503050406030204" pitchFamily="18" charset="0"/>
                                <a:ea typeface="あずきフォント" panose="02000609000000000000" pitchFamily="1" charset="-128"/>
                              </a:rPr>
                              <m:t>𝒊</m:t>
                            </m:r>
                          </m:sub>
                        </m:sSub>
                        <m:r>
                          <a:rPr kumimoji="1" lang="en-US" altLang="ja-JP" sz="2400" b="0" i="1" smtClean="0">
                            <a:solidFill>
                              <a:schemeClr val="tx1"/>
                            </a:solidFill>
                            <a:latin typeface="Cambria Math" panose="02040503050406030204" pitchFamily="18" charset="0"/>
                            <a:ea typeface="あずきフォント" panose="02000609000000000000" pitchFamily="1" charset="-128"/>
                          </a:rPr>
                          <m:t>}</m:t>
                        </m:r>
                      </m:e>
                      <m:sub>
                        <m:r>
                          <a:rPr kumimoji="1" lang="en-US" altLang="ja-JP" sz="2400" b="0" i="1" smtClean="0">
                            <a:solidFill>
                              <a:schemeClr val="tx1"/>
                            </a:solidFill>
                            <a:latin typeface="Cambria Math" panose="02040503050406030204" pitchFamily="18" charset="0"/>
                            <a:ea typeface="あずきフォント" panose="02000609000000000000" pitchFamily="1" charset="-128"/>
                          </a:rPr>
                          <m:t>𝑖</m:t>
                        </m:r>
                        <m:r>
                          <a:rPr kumimoji="1" lang="en-US" altLang="ja-JP" sz="2400" b="0" i="1" smtClean="0">
                            <a:solidFill>
                              <a:schemeClr val="tx1"/>
                            </a:solidFill>
                            <a:latin typeface="Cambria Math" panose="02040503050406030204" pitchFamily="18" charset="0"/>
                            <a:ea typeface="あずきフォント" panose="02000609000000000000" pitchFamily="1" charset="-128"/>
                          </a:rPr>
                          <m:t>=</m:t>
                        </m:r>
                        <m:r>
                          <a:rPr kumimoji="1" lang="en-US" altLang="ja-JP" sz="2400" b="0" i="1" smtClean="0">
                            <a:solidFill>
                              <a:schemeClr val="tx1"/>
                            </a:solidFill>
                            <a:latin typeface="Cambria Math" panose="02040503050406030204" pitchFamily="18" charset="0"/>
                            <a:ea typeface="あずきフォント" panose="02000609000000000000" pitchFamily="1" charset="-128"/>
                          </a:rPr>
                          <m:t>1</m:t>
                        </m:r>
                      </m:sub>
                      <m:sup>
                        <m:r>
                          <a:rPr kumimoji="1" lang="en-US" altLang="ja-JP" sz="2400" b="0" i="1" smtClean="0">
                            <a:solidFill>
                              <a:schemeClr val="tx1"/>
                            </a:solidFill>
                            <a:latin typeface="Cambria Math" panose="02040503050406030204" pitchFamily="18" charset="0"/>
                            <a:ea typeface="あずきフォント" panose="02000609000000000000" pitchFamily="1" charset="-128"/>
                          </a:rPr>
                          <m:t>𝑁</m:t>
                        </m:r>
                      </m:sup>
                    </m:sSubSup>
                  </m:oMath>
                </a14:m>
                <a:r>
                  <a:rPr kumimoji="1" lang="en-US" altLang="ja-JP" sz="2400" dirty="0">
                    <a:solidFill>
                      <a:schemeClr val="tx1"/>
                    </a:solidFill>
                    <a:latin typeface="あずきフォント" panose="02000609000000000000" pitchFamily="1" charset="-128"/>
                    <a:ea typeface="あずきフォント" panose="02000609000000000000" pitchFamily="1" charset="-128"/>
                  </a:rPr>
                  <a:t> </a:t>
                </a:r>
                <a:r>
                  <a:rPr kumimoji="1" lang="ja-JP" altLang="en-US" sz="2400" dirty="0">
                    <a:solidFill>
                      <a:schemeClr val="tx1"/>
                    </a:solidFill>
                    <a:latin typeface="あずきフォント" panose="02000609000000000000" pitchFamily="1" charset="-128"/>
                    <a:ea typeface="あずきフォント" panose="02000609000000000000" pitchFamily="1" charset="-128"/>
                  </a:rPr>
                  <a:t>を</a:t>
                </a:r>
                <a:br>
                  <a:rPr kumimoji="1" lang="en-US" altLang="ja-JP" sz="2400" dirty="0">
                    <a:solidFill>
                      <a:schemeClr val="tx1"/>
                    </a:solidFill>
                    <a:latin typeface="あずきフォント" panose="02000609000000000000" pitchFamily="1" charset="-128"/>
                    <a:ea typeface="あずきフォント" panose="02000609000000000000" pitchFamily="1" charset="-128"/>
                  </a:rPr>
                </a:br>
                <a14:m>
                  <m:oMath xmlns:m="http://schemas.openxmlformats.org/officeDocument/2006/math">
                    <m:r>
                      <a:rPr kumimoji="1" lang="en-US" altLang="ja-JP" sz="2400" b="0" i="1" smtClean="0">
                        <a:solidFill>
                          <a:schemeClr val="tx1"/>
                        </a:solidFill>
                        <a:latin typeface="Cambria Math" panose="02040503050406030204" pitchFamily="18" charset="0"/>
                        <a:ea typeface="あずきフォント" panose="02000609000000000000" pitchFamily="1" charset="-128"/>
                      </a:rPr>
                      <m:t>𝐾</m:t>
                    </m:r>
                  </m:oMath>
                </a14:m>
                <a:r>
                  <a:rPr kumimoji="1" lang="ja-JP" altLang="en-US" sz="2400" dirty="0">
                    <a:solidFill>
                      <a:schemeClr val="tx1"/>
                    </a:solidFill>
                    <a:latin typeface="あずきフォント" panose="02000609000000000000" pitchFamily="1" charset="-128"/>
                    <a:ea typeface="あずきフォント" panose="02000609000000000000" pitchFamily="1" charset="-128"/>
                  </a:rPr>
                  <a:t>個のクラスタ</a:t>
                </a:r>
                <a14:m>
                  <m:oMath xmlns:m="http://schemas.openxmlformats.org/officeDocument/2006/math">
                    <m:sSub>
                      <m:sSubPr>
                        <m:ctrlPr>
                          <a:rPr kumimoji="1" lang="en-US" altLang="ja-JP" sz="2400" b="0"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400" i="1" smtClean="0">
                            <a:solidFill>
                              <a:schemeClr val="tx1"/>
                            </a:solidFill>
                            <a:latin typeface="Cambria Math" panose="02040503050406030204" pitchFamily="18" charset="0"/>
                            <a:ea typeface="あずきフォント" panose="02000609000000000000" pitchFamily="1" charset="-128"/>
                          </a:rPr>
                          <m:t>𝐶</m:t>
                        </m:r>
                      </m:e>
                      <m:sub>
                        <m:r>
                          <a:rPr kumimoji="1" lang="en-US" altLang="ja-JP" sz="2400" b="0" i="1" smtClean="0">
                            <a:solidFill>
                              <a:schemeClr val="tx1"/>
                            </a:solidFill>
                            <a:latin typeface="Cambria Math" panose="02040503050406030204" pitchFamily="18" charset="0"/>
                            <a:ea typeface="あずきフォント" panose="02000609000000000000" pitchFamily="1" charset="-128"/>
                          </a:rPr>
                          <m:t>𝑘</m:t>
                        </m:r>
                      </m:sub>
                    </m:sSub>
                    <m:r>
                      <a:rPr kumimoji="1" lang="en-US" altLang="ja-JP" sz="2400" b="0" i="1" smtClean="0">
                        <a:solidFill>
                          <a:schemeClr val="tx1"/>
                        </a:solidFill>
                        <a:latin typeface="Cambria Math" panose="02040503050406030204" pitchFamily="18" charset="0"/>
                        <a:ea typeface="あずきフォント" panose="02000609000000000000" pitchFamily="1" charset="-128"/>
                      </a:rPr>
                      <m:t>=</m:t>
                    </m:r>
                    <m:r>
                      <a:rPr kumimoji="1" lang="en-US" altLang="ja-JP" sz="2400" i="1">
                        <a:solidFill>
                          <a:schemeClr val="tx1"/>
                        </a:solidFill>
                        <a:latin typeface="Cambria Math" panose="02040503050406030204" pitchFamily="18" charset="0"/>
                        <a:ea typeface="あずきフォント" panose="02000609000000000000" pitchFamily="1" charset="-128"/>
                      </a:rPr>
                      <m:t>{</m:t>
                    </m:r>
                    <m:r>
                      <a:rPr kumimoji="1" lang="en-US" altLang="ja-JP" sz="2400" i="1">
                        <a:solidFill>
                          <a:schemeClr val="tx1"/>
                        </a:solidFill>
                        <a:latin typeface="Cambria Math" panose="02040503050406030204" pitchFamily="18" charset="0"/>
                        <a:ea typeface="あずきフォント" panose="02000609000000000000" pitchFamily="1" charset="-128"/>
                      </a:rPr>
                      <m:t>𝑖</m:t>
                    </m:r>
                    <m:r>
                      <a:rPr kumimoji="1" lang="en-US" altLang="ja-JP" sz="2400" i="1">
                        <a:solidFill>
                          <a:schemeClr val="tx1"/>
                        </a:solidFill>
                        <a:latin typeface="Cambria Math" panose="02040503050406030204" pitchFamily="18" charset="0"/>
                        <a:ea typeface="あずきフォント" panose="02000609000000000000" pitchFamily="1" charset="-128"/>
                      </a:rPr>
                      <m:t>∈</m:t>
                    </m:r>
                    <m:sSub>
                      <m:sSubPr>
                        <m:ctrlPr>
                          <a:rPr kumimoji="1" lang="en-US" altLang="ja-JP" sz="2400" i="1">
                            <a:solidFill>
                              <a:schemeClr val="tx1"/>
                            </a:solidFill>
                            <a:latin typeface="Cambria Math" panose="02040503050406030204" pitchFamily="18" charset="0"/>
                            <a:ea typeface="あずきフォント" panose="02000609000000000000" pitchFamily="1" charset="-128"/>
                          </a:rPr>
                        </m:ctrlPr>
                      </m:sSubPr>
                      <m:e>
                        <m:r>
                          <a:rPr kumimoji="1" lang="en-US" altLang="ja-JP" sz="2400" i="1" smtClean="0">
                            <a:solidFill>
                              <a:schemeClr val="tx1"/>
                            </a:solidFill>
                            <a:latin typeface="Cambria Math" panose="02040503050406030204" pitchFamily="18" charset="0"/>
                            <a:ea typeface="Cambria Math" panose="02040503050406030204" pitchFamily="18" charset="0"/>
                          </a:rPr>
                          <m:t>ℕ</m:t>
                        </m:r>
                      </m:e>
                      <m:sub>
                        <m:r>
                          <a:rPr kumimoji="1" lang="en-US" altLang="ja-JP" sz="2400" i="1">
                            <a:solidFill>
                              <a:schemeClr val="tx1"/>
                            </a:solidFill>
                            <a:latin typeface="Cambria Math" panose="02040503050406030204" pitchFamily="18" charset="0"/>
                            <a:ea typeface="あずきフォント" panose="02000609000000000000" pitchFamily="1" charset="-128"/>
                          </a:rPr>
                          <m:t>𝑁</m:t>
                        </m:r>
                      </m:sub>
                    </m:sSub>
                    <m:r>
                      <a:rPr kumimoji="1" lang="en-US" altLang="ja-JP" sz="2400" i="1">
                        <a:solidFill>
                          <a:schemeClr val="tx1"/>
                        </a:solidFill>
                        <a:latin typeface="Cambria Math" panose="02040503050406030204" pitchFamily="18" charset="0"/>
                        <a:ea typeface="あずきフォント" panose="02000609000000000000" pitchFamily="1" charset="-128"/>
                      </a:rPr>
                      <m:t>}</m:t>
                    </m:r>
                  </m:oMath>
                </a14:m>
                <a:r>
                  <a:rPr kumimoji="1" lang="ja-JP" altLang="en-US" sz="2400" dirty="0">
                    <a:solidFill>
                      <a:schemeClr val="tx1"/>
                    </a:solidFill>
                    <a:latin typeface="あずきフォント" panose="02000609000000000000" pitchFamily="1" charset="-128"/>
                    <a:ea typeface="あずきフォント" panose="02000609000000000000" pitchFamily="1" charset="-128"/>
                  </a:rPr>
                  <a:t> </a:t>
                </a:r>
                <a:r>
                  <a:rPr kumimoji="1" lang="en-US" altLang="ja-JP" sz="2400" dirty="0">
                    <a:solidFill>
                      <a:schemeClr val="tx1"/>
                    </a:solidFill>
                    <a:latin typeface="あずきフォント" panose="02000609000000000000" pitchFamily="1" charset="-128"/>
                    <a:ea typeface="あずきフォント" panose="02000609000000000000" pitchFamily="1" charset="-128"/>
                  </a:rPr>
                  <a:t>(</a:t>
                </a:r>
                <a14:m>
                  <m:oMath xmlns:m="http://schemas.openxmlformats.org/officeDocument/2006/math">
                    <m:r>
                      <a:rPr kumimoji="1" lang="en-US" altLang="ja-JP" sz="2400" i="1">
                        <a:solidFill>
                          <a:schemeClr val="tx1"/>
                        </a:solidFill>
                        <a:latin typeface="Cambria Math" panose="02040503050406030204" pitchFamily="18" charset="0"/>
                        <a:ea typeface="あずきフォント" panose="02000609000000000000" pitchFamily="1" charset="-128"/>
                      </a:rPr>
                      <m:t>𝑖</m:t>
                    </m:r>
                  </m:oMath>
                </a14:m>
                <a:r>
                  <a:rPr kumimoji="1" lang="ja-JP" altLang="en-US" sz="2400" dirty="0">
                    <a:solidFill>
                      <a:schemeClr val="tx1"/>
                    </a:solidFill>
                    <a:latin typeface="あずきフォント" panose="02000609000000000000" pitchFamily="1" charset="-128"/>
                    <a:ea typeface="あずきフォント" panose="02000609000000000000" pitchFamily="1" charset="-128"/>
                  </a:rPr>
                  <a:t>はデータのインデックス</a:t>
                </a:r>
                <a:r>
                  <a:rPr kumimoji="1" lang="en-US" altLang="ja-JP" sz="2400" dirty="0">
                    <a:solidFill>
                      <a:schemeClr val="tx1"/>
                    </a:solidFill>
                    <a:latin typeface="あずきフォント" panose="02000609000000000000" pitchFamily="1" charset="-128"/>
                    <a:ea typeface="あずきフォント" panose="02000609000000000000" pitchFamily="1" charset="-128"/>
                  </a:rPr>
                  <a:t>)</a:t>
                </a:r>
                <a:r>
                  <a:rPr kumimoji="1" lang="ja-JP" altLang="en-US" sz="2400" dirty="0">
                    <a:solidFill>
                      <a:schemeClr val="tx1"/>
                    </a:solidFill>
                    <a:latin typeface="あずきフォント" panose="02000609000000000000" pitchFamily="1" charset="-128"/>
                    <a:ea typeface="あずきフォント" panose="02000609000000000000" pitchFamily="1" charset="-128"/>
                  </a:rPr>
                  <a:t>に分けるとき</a:t>
                </a:r>
                <a:br>
                  <a:rPr kumimoji="1" lang="en-US" altLang="ja-JP" sz="2400" dirty="0">
                    <a:solidFill>
                      <a:schemeClr val="tx1"/>
                    </a:solidFill>
                    <a:latin typeface="あずきフォント" panose="02000609000000000000" pitchFamily="1" charset="-128"/>
                    <a:ea typeface="あずきフォント" panose="02000609000000000000" pitchFamily="1" charset="-128"/>
                  </a:rPr>
                </a:br>
                <a:r>
                  <a:rPr kumimoji="1" lang="ja-JP" altLang="en-US" sz="2400" dirty="0">
                    <a:solidFill>
                      <a:schemeClr val="tx1"/>
                    </a:solidFill>
                    <a:latin typeface="あずきフォント" panose="02000609000000000000" pitchFamily="1" charset="-128"/>
                    <a:ea typeface="あずきフォント" panose="02000609000000000000" pitchFamily="1" charset="-128"/>
                  </a:rPr>
                  <a:t>異なるクラスタ</a:t>
                </a:r>
                <a14:m>
                  <m:oMath xmlns:m="http://schemas.openxmlformats.org/officeDocument/2006/math">
                    <m:sSub>
                      <m:sSubPr>
                        <m:ctrlPr>
                          <a:rPr kumimoji="1" lang="en-US" altLang="ja-JP" sz="2400" i="1">
                            <a:solidFill>
                              <a:schemeClr val="tx1"/>
                            </a:solidFill>
                            <a:latin typeface="Cambria Math" panose="02040503050406030204" pitchFamily="18" charset="0"/>
                            <a:ea typeface="あずきフォント" panose="02000609000000000000" pitchFamily="1" charset="-128"/>
                          </a:rPr>
                        </m:ctrlPr>
                      </m:sSubPr>
                      <m:e>
                        <m:r>
                          <a:rPr kumimoji="1" lang="en-US" altLang="ja-JP" sz="2400" i="1">
                            <a:solidFill>
                              <a:schemeClr val="tx1"/>
                            </a:solidFill>
                            <a:latin typeface="Cambria Math" panose="02040503050406030204" pitchFamily="18" charset="0"/>
                            <a:ea typeface="あずきフォント" panose="02000609000000000000" pitchFamily="1" charset="-128"/>
                          </a:rPr>
                          <m:t>𝐶</m:t>
                        </m:r>
                      </m:e>
                      <m:sub>
                        <m:r>
                          <a:rPr kumimoji="1" lang="en-US" altLang="ja-JP" sz="2400" i="1">
                            <a:solidFill>
                              <a:schemeClr val="tx1"/>
                            </a:solidFill>
                            <a:latin typeface="Cambria Math" panose="02040503050406030204" pitchFamily="18" charset="0"/>
                            <a:ea typeface="あずきフォント" panose="02000609000000000000" pitchFamily="1" charset="-128"/>
                          </a:rPr>
                          <m:t>𝑘</m:t>
                        </m:r>
                      </m:sub>
                    </m:sSub>
                    <m:r>
                      <a:rPr kumimoji="1" lang="en-US" altLang="ja-JP" sz="2400" b="0" i="1" smtClean="0">
                        <a:solidFill>
                          <a:schemeClr val="tx1"/>
                        </a:solidFill>
                        <a:latin typeface="Cambria Math" panose="02040503050406030204" pitchFamily="18" charset="0"/>
                        <a:ea typeface="あずきフォント" panose="02000609000000000000" pitchFamily="1" charset="-128"/>
                      </a:rPr>
                      <m:t>, </m:t>
                    </m:r>
                    <m:sSub>
                      <m:sSubPr>
                        <m:ctrlPr>
                          <a:rPr kumimoji="1" lang="en-US" altLang="ja-JP" sz="2400" b="0"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400" b="0" i="1" smtClean="0">
                            <a:solidFill>
                              <a:schemeClr val="tx1"/>
                            </a:solidFill>
                            <a:latin typeface="Cambria Math" panose="02040503050406030204" pitchFamily="18" charset="0"/>
                            <a:ea typeface="あずきフォント" panose="02000609000000000000" pitchFamily="1" charset="-128"/>
                          </a:rPr>
                          <m:t>𝐶</m:t>
                        </m:r>
                      </m:e>
                      <m:sub>
                        <m:r>
                          <a:rPr kumimoji="1" lang="en-US" altLang="ja-JP" sz="2400" b="0" i="1" smtClean="0">
                            <a:solidFill>
                              <a:schemeClr val="tx1"/>
                            </a:solidFill>
                            <a:latin typeface="Cambria Math" panose="02040503050406030204" pitchFamily="18" charset="0"/>
                            <a:ea typeface="あずきフォント" panose="02000609000000000000" pitchFamily="1" charset="-128"/>
                          </a:rPr>
                          <m:t>𝑘</m:t>
                        </m:r>
                        <m:r>
                          <a:rPr kumimoji="1" lang="en-US" altLang="ja-JP" sz="2400" b="0" i="1" smtClean="0">
                            <a:solidFill>
                              <a:schemeClr val="tx1"/>
                            </a:solidFill>
                            <a:latin typeface="Cambria Math" panose="02040503050406030204" pitchFamily="18" charset="0"/>
                            <a:ea typeface="あずきフォント" panose="02000609000000000000" pitchFamily="1" charset="-128"/>
                          </a:rPr>
                          <m:t>′</m:t>
                        </m:r>
                      </m:sub>
                    </m:sSub>
                  </m:oMath>
                </a14:m>
                <a:r>
                  <a:rPr kumimoji="1" lang="ja-JP" altLang="en-US" sz="2400" dirty="0">
                    <a:solidFill>
                      <a:schemeClr val="tx1"/>
                    </a:solidFill>
                    <a:latin typeface="あずきフォント" panose="02000609000000000000" pitchFamily="1" charset="-128"/>
                    <a:ea typeface="あずきフォント" panose="02000609000000000000" pitchFamily="1" charset="-128"/>
                  </a:rPr>
                  <a:t>について</a:t>
                </a:r>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a:p>
                <a:r>
                  <a:rPr kumimoji="1" lang="ja-JP" altLang="en-US" sz="2400" dirty="0">
                    <a:solidFill>
                      <a:schemeClr val="tx1"/>
                    </a:solidFill>
                    <a:latin typeface="あずきフォント" panose="02000609000000000000" pitchFamily="1" charset="-128"/>
                    <a:ea typeface="あずきフォント" panose="02000609000000000000" pitchFamily="1" charset="-128"/>
                  </a:rPr>
                  <a:t>・</a:t>
                </a:r>
                <a14:m>
                  <m:oMath xmlns:m="http://schemas.openxmlformats.org/officeDocument/2006/math">
                    <m:sSub>
                      <m:sSubPr>
                        <m:ctrlPr>
                          <a:rPr kumimoji="1" lang="en-US" altLang="ja-JP" sz="2400" b="0" i="1" dirty="0" smtClean="0">
                            <a:solidFill>
                              <a:schemeClr val="tx1"/>
                            </a:solidFill>
                            <a:latin typeface="Cambria Math" panose="02040503050406030204" pitchFamily="18" charset="0"/>
                            <a:ea typeface="Cambria Math" panose="02040503050406030204" pitchFamily="18" charset="0"/>
                          </a:rPr>
                        </m:ctrlPr>
                      </m:sSubPr>
                      <m:e>
                        <m:r>
                          <a:rPr kumimoji="1" lang="en-US" altLang="ja-JP" sz="2400" b="0" i="1" dirty="0" smtClean="0">
                            <a:solidFill>
                              <a:schemeClr val="tx1"/>
                            </a:solidFill>
                            <a:latin typeface="Cambria Math" panose="02040503050406030204" pitchFamily="18" charset="0"/>
                            <a:ea typeface="Cambria Math" panose="02040503050406030204" pitchFamily="18" charset="0"/>
                          </a:rPr>
                          <m:t>𝐶</m:t>
                        </m:r>
                      </m:e>
                      <m:sub>
                        <m:r>
                          <a:rPr kumimoji="1" lang="en-US" altLang="ja-JP" sz="2400" b="0" i="1" dirty="0" smtClean="0">
                            <a:solidFill>
                              <a:schemeClr val="tx1"/>
                            </a:solidFill>
                            <a:latin typeface="Cambria Math" panose="02040503050406030204" pitchFamily="18" charset="0"/>
                            <a:ea typeface="Cambria Math" panose="02040503050406030204" pitchFamily="18" charset="0"/>
                          </a:rPr>
                          <m:t>𝑘</m:t>
                        </m:r>
                      </m:sub>
                    </m:sSub>
                    <m:sSub>
                      <m:sSubPr>
                        <m:ctrlPr>
                          <a:rPr kumimoji="1" lang="en-US" altLang="ja-JP" sz="2400" b="0" i="1" dirty="0" smtClean="0">
                            <a:solidFill>
                              <a:schemeClr val="tx1"/>
                            </a:solidFill>
                            <a:latin typeface="Cambria Math" panose="02040503050406030204" pitchFamily="18" charset="0"/>
                            <a:ea typeface="Cambria Math" panose="02040503050406030204" pitchFamily="18" charset="0"/>
                          </a:rPr>
                        </m:ctrlPr>
                      </m:sSubPr>
                      <m:e>
                        <m:r>
                          <a:rPr kumimoji="1" lang="en-US" altLang="ja-JP" sz="2400" i="1" dirty="0">
                            <a:solidFill>
                              <a:schemeClr val="tx1"/>
                            </a:solidFill>
                            <a:latin typeface="Cambria Math" panose="02040503050406030204" pitchFamily="18" charset="0"/>
                            <a:ea typeface="Cambria Math" panose="02040503050406030204" pitchFamily="18" charset="0"/>
                          </a:rPr>
                          <m:t>∩</m:t>
                        </m:r>
                        <m:r>
                          <a:rPr kumimoji="1" lang="en-US" altLang="ja-JP" sz="2400" b="0" i="1" dirty="0" smtClean="0">
                            <a:solidFill>
                              <a:schemeClr val="tx1"/>
                            </a:solidFill>
                            <a:latin typeface="Cambria Math" panose="02040503050406030204" pitchFamily="18" charset="0"/>
                            <a:ea typeface="Cambria Math" panose="02040503050406030204" pitchFamily="18" charset="0"/>
                          </a:rPr>
                          <m:t>𝐶</m:t>
                        </m:r>
                      </m:e>
                      <m:sub>
                        <m:r>
                          <a:rPr kumimoji="1" lang="en-US" altLang="ja-JP" sz="2400" b="0" i="1" dirty="0" smtClean="0">
                            <a:solidFill>
                              <a:schemeClr val="tx1"/>
                            </a:solidFill>
                            <a:latin typeface="Cambria Math" panose="02040503050406030204" pitchFamily="18" charset="0"/>
                            <a:ea typeface="Cambria Math" panose="02040503050406030204" pitchFamily="18" charset="0"/>
                          </a:rPr>
                          <m:t>𝑘</m:t>
                        </m:r>
                        <m:r>
                          <a:rPr kumimoji="1" lang="en-US" altLang="ja-JP" sz="2400" b="0" i="1" dirty="0" smtClean="0">
                            <a:solidFill>
                              <a:schemeClr val="tx1"/>
                            </a:solidFill>
                            <a:latin typeface="Cambria Math" panose="02040503050406030204" pitchFamily="18" charset="0"/>
                            <a:ea typeface="Cambria Math" panose="02040503050406030204" pitchFamily="18" charset="0"/>
                          </a:rPr>
                          <m:t>′</m:t>
                        </m:r>
                      </m:sub>
                    </m:sSub>
                    <m:r>
                      <a:rPr kumimoji="1" lang="en-US" altLang="ja-JP" sz="2400" b="0" i="1" dirty="0" smtClean="0">
                        <a:solidFill>
                          <a:schemeClr val="tx1"/>
                        </a:solidFill>
                        <a:latin typeface="Cambria Math" panose="02040503050406030204" pitchFamily="18" charset="0"/>
                        <a:ea typeface="Cambria Math" panose="02040503050406030204" pitchFamily="18" charset="0"/>
                      </a:rPr>
                      <m:t>=</m:t>
                    </m:r>
                    <m:r>
                      <a:rPr kumimoji="1" lang="en-US" altLang="ja-JP" sz="2400" b="0" i="1" dirty="0" smtClean="0">
                        <a:solidFill>
                          <a:schemeClr val="tx1"/>
                        </a:solidFill>
                        <a:latin typeface="Cambria Math" panose="02040503050406030204" pitchFamily="18" charset="0"/>
                        <a:ea typeface="Cambria Math" panose="02040503050406030204" pitchFamily="18" charset="0"/>
                      </a:rPr>
                      <m:t>∅</m:t>
                    </m:r>
                  </m:oMath>
                </a14:m>
                <a:r>
                  <a:rPr kumimoji="1" lang="en-US" altLang="ja-JP" sz="2400" dirty="0">
                    <a:solidFill>
                      <a:schemeClr val="tx1"/>
                    </a:solidFill>
                    <a:latin typeface="あずきフォント" panose="02000609000000000000" pitchFamily="1" charset="-128"/>
                    <a:ea typeface="あずきフォント" panose="02000609000000000000" pitchFamily="1" charset="-128"/>
                  </a:rPr>
                  <a:t>:</a:t>
                </a:r>
                <a:r>
                  <a:rPr kumimoji="1" lang="ja-JP" altLang="en-US" sz="2400" u="sng" dirty="0">
                    <a:solidFill>
                      <a:schemeClr val="tx1"/>
                    </a:solidFill>
                    <a:latin typeface="あずきフォント" panose="02000609000000000000" pitchFamily="1" charset="-128"/>
                    <a:ea typeface="あずきフォント" panose="02000609000000000000" pitchFamily="1" charset="-128"/>
                  </a:rPr>
                  <a:t>クラスタ間に重複はない</a:t>
                </a:r>
                <a:r>
                  <a:rPr kumimoji="1" lang="ja-JP" altLang="en-US" sz="2400" dirty="0">
                    <a:solidFill>
                      <a:schemeClr val="tx1"/>
                    </a:solidFill>
                    <a:latin typeface="あずきフォント" panose="02000609000000000000" pitchFamily="1" charset="-128"/>
                    <a:ea typeface="あずきフォント" panose="02000609000000000000" pitchFamily="1" charset="-128"/>
                  </a:rPr>
                  <a:t>。</a:t>
                </a:r>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a:p>
                <a:r>
                  <a:rPr kumimoji="1" lang="ja-JP" altLang="en-US" sz="2400" dirty="0">
                    <a:solidFill>
                      <a:schemeClr val="tx1"/>
                    </a:solidFill>
                    <a:latin typeface="あずきフォント" panose="02000609000000000000" pitchFamily="1" charset="-128"/>
                    <a:ea typeface="あずきフォント" panose="02000609000000000000" pitchFamily="1" charset="-128"/>
                  </a:rPr>
                  <a:t>・</a:t>
                </a:r>
                <a14:m>
                  <m:oMath xmlns:m="http://schemas.openxmlformats.org/officeDocument/2006/math">
                    <m:sSubSup>
                      <m:sSubSupPr>
                        <m:ctrlPr>
                          <a:rPr kumimoji="1" lang="en-US" altLang="ja-JP" sz="2400" b="0" i="1" dirty="0" smtClean="0">
                            <a:solidFill>
                              <a:schemeClr val="tx1"/>
                            </a:solidFill>
                            <a:latin typeface="Cambria Math" panose="02040503050406030204" pitchFamily="18" charset="0"/>
                            <a:ea typeface="Cambria Math" panose="02040503050406030204" pitchFamily="18" charset="0"/>
                          </a:rPr>
                        </m:ctrlPr>
                      </m:sSubSupPr>
                      <m:e>
                        <m:r>
                          <a:rPr kumimoji="1" lang="en-US" altLang="ja-JP" sz="2400" i="1" dirty="0" smtClean="0">
                            <a:solidFill>
                              <a:schemeClr val="tx1"/>
                            </a:solidFill>
                            <a:latin typeface="Cambria Math" panose="02040503050406030204" pitchFamily="18" charset="0"/>
                            <a:ea typeface="Cambria Math" panose="02040503050406030204" pitchFamily="18" charset="0"/>
                          </a:rPr>
                          <m:t>∪</m:t>
                        </m:r>
                      </m:e>
                      <m:sub>
                        <m:r>
                          <a:rPr kumimoji="1" lang="en-US" altLang="ja-JP" sz="2400" b="0" i="1" dirty="0" smtClean="0">
                            <a:solidFill>
                              <a:schemeClr val="tx1"/>
                            </a:solidFill>
                            <a:latin typeface="Cambria Math" panose="02040503050406030204" pitchFamily="18" charset="0"/>
                            <a:ea typeface="Cambria Math" panose="02040503050406030204" pitchFamily="18" charset="0"/>
                          </a:rPr>
                          <m:t>𝑘</m:t>
                        </m:r>
                        <m:r>
                          <a:rPr kumimoji="1" lang="en-US" altLang="ja-JP" sz="2400" b="0" i="1" dirty="0" smtClean="0">
                            <a:solidFill>
                              <a:schemeClr val="tx1"/>
                            </a:solidFill>
                            <a:latin typeface="Cambria Math" panose="02040503050406030204" pitchFamily="18" charset="0"/>
                            <a:ea typeface="Cambria Math" panose="02040503050406030204" pitchFamily="18" charset="0"/>
                          </a:rPr>
                          <m:t>=</m:t>
                        </m:r>
                        <m:r>
                          <a:rPr kumimoji="1" lang="en-US" altLang="ja-JP" sz="2400" b="0" i="1" dirty="0" smtClean="0">
                            <a:solidFill>
                              <a:schemeClr val="tx1"/>
                            </a:solidFill>
                            <a:latin typeface="Cambria Math" panose="02040503050406030204" pitchFamily="18" charset="0"/>
                            <a:ea typeface="Cambria Math" panose="02040503050406030204" pitchFamily="18" charset="0"/>
                          </a:rPr>
                          <m:t>1</m:t>
                        </m:r>
                      </m:sub>
                      <m:sup>
                        <m:r>
                          <a:rPr kumimoji="1" lang="en-US" altLang="ja-JP" sz="2400" b="0" i="1" dirty="0" smtClean="0">
                            <a:solidFill>
                              <a:schemeClr val="tx1"/>
                            </a:solidFill>
                            <a:latin typeface="Cambria Math" panose="02040503050406030204" pitchFamily="18" charset="0"/>
                            <a:ea typeface="Cambria Math" panose="02040503050406030204" pitchFamily="18" charset="0"/>
                          </a:rPr>
                          <m:t>𝐾</m:t>
                        </m:r>
                      </m:sup>
                    </m:sSubSup>
                    <m:sSub>
                      <m:sSubPr>
                        <m:ctrlPr>
                          <a:rPr kumimoji="1" lang="en-US" altLang="ja-JP" sz="2400" i="1" dirty="0">
                            <a:solidFill>
                              <a:schemeClr val="tx1"/>
                            </a:solidFill>
                            <a:latin typeface="Cambria Math" panose="02040503050406030204" pitchFamily="18" charset="0"/>
                            <a:ea typeface="Cambria Math" panose="02040503050406030204" pitchFamily="18" charset="0"/>
                          </a:rPr>
                        </m:ctrlPr>
                      </m:sSubPr>
                      <m:e>
                        <m:r>
                          <a:rPr kumimoji="1" lang="en-US" altLang="ja-JP" sz="2400" i="1" dirty="0">
                            <a:solidFill>
                              <a:schemeClr val="tx1"/>
                            </a:solidFill>
                            <a:latin typeface="Cambria Math" panose="02040503050406030204" pitchFamily="18" charset="0"/>
                            <a:ea typeface="Cambria Math" panose="02040503050406030204" pitchFamily="18" charset="0"/>
                          </a:rPr>
                          <m:t>𝐶</m:t>
                        </m:r>
                      </m:e>
                      <m:sub>
                        <m:r>
                          <a:rPr kumimoji="1" lang="en-US" altLang="ja-JP" sz="2400" i="1" dirty="0">
                            <a:solidFill>
                              <a:schemeClr val="tx1"/>
                            </a:solidFill>
                            <a:latin typeface="Cambria Math" panose="02040503050406030204" pitchFamily="18" charset="0"/>
                            <a:ea typeface="Cambria Math" panose="02040503050406030204" pitchFamily="18" charset="0"/>
                          </a:rPr>
                          <m:t>𝑘</m:t>
                        </m:r>
                      </m:sub>
                    </m:sSub>
                    <m:r>
                      <a:rPr kumimoji="1" lang="en-US" altLang="ja-JP" sz="2400" b="0" i="1" dirty="0" smtClean="0">
                        <a:solidFill>
                          <a:schemeClr val="tx1"/>
                        </a:solidFill>
                        <a:latin typeface="Cambria Math" panose="02040503050406030204" pitchFamily="18" charset="0"/>
                        <a:ea typeface="Cambria Math" panose="02040503050406030204" pitchFamily="18" charset="0"/>
                      </a:rPr>
                      <m:t>=</m:t>
                    </m:r>
                    <m:sSub>
                      <m:sSubPr>
                        <m:ctrlPr>
                          <a:rPr kumimoji="1" lang="en-US" altLang="ja-JP" sz="2400" i="1">
                            <a:solidFill>
                              <a:schemeClr val="tx1"/>
                            </a:solidFill>
                            <a:latin typeface="Cambria Math" panose="02040503050406030204" pitchFamily="18" charset="0"/>
                            <a:ea typeface="あずきフォント" panose="02000609000000000000" pitchFamily="1" charset="-128"/>
                          </a:rPr>
                        </m:ctrlPr>
                      </m:sSubPr>
                      <m:e>
                        <m:r>
                          <a:rPr kumimoji="1" lang="en-US" altLang="ja-JP" sz="2400" i="1">
                            <a:solidFill>
                              <a:schemeClr val="tx1"/>
                            </a:solidFill>
                            <a:latin typeface="Cambria Math" panose="02040503050406030204" pitchFamily="18" charset="0"/>
                            <a:ea typeface="Cambria Math" panose="02040503050406030204" pitchFamily="18" charset="0"/>
                          </a:rPr>
                          <m:t>ℕ</m:t>
                        </m:r>
                      </m:e>
                      <m:sub>
                        <m:r>
                          <a:rPr kumimoji="1" lang="en-US" altLang="ja-JP" sz="2400" i="1">
                            <a:solidFill>
                              <a:schemeClr val="tx1"/>
                            </a:solidFill>
                            <a:latin typeface="Cambria Math" panose="02040503050406030204" pitchFamily="18" charset="0"/>
                            <a:ea typeface="あずきフォント" panose="02000609000000000000" pitchFamily="1" charset="-128"/>
                          </a:rPr>
                          <m:t>𝑁</m:t>
                        </m:r>
                      </m:sub>
                    </m:sSub>
                  </m:oMath>
                </a14:m>
                <a:r>
                  <a:rPr kumimoji="1" lang="en-US" altLang="ja-JP" sz="2400" dirty="0">
                    <a:solidFill>
                      <a:schemeClr val="tx1"/>
                    </a:solidFill>
                    <a:latin typeface="あずきフォント" panose="02000609000000000000" pitchFamily="1" charset="-128"/>
                    <a:ea typeface="あずきフォント" panose="02000609000000000000" pitchFamily="1" charset="-128"/>
                  </a:rPr>
                  <a:t>: </a:t>
                </a:r>
                <a:r>
                  <a:rPr kumimoji="1" lang="ja-JP" altLang="en-US" sz="2400" u="sng" dirty="0">
                    <a:solidFill>
                      <a:schemeClr val="tx1"/>
                    </a:solidFill>
                    <a:latin typeface="あずきフォント" panose="02000609000000000000" pitchFamily="1" charset="-128"/>
                    <a:ea typeface="あずきフォント" panose="02000609000000000000" pitchFamily="1" charset="-128"/>
                  </a:rPr>
                  <a:t>すべてのクラスタの集合はデータと等しい</a:t>
                </a:r>
                <a:r>
                  <a:rPr kumimoji="1" lang="ja-JP" altLang="en-US" sz="2400" dirty="0">
                    <a:solidFill>
                      <a:schemeClr val="tx1"/>
                    </a:solidFill>
                    <a:latin typeface="あずきフォント" panose="02000609000000000000" pitchFamily="1" charset="-128"/>
                    <a:ea typeface="あずきフォント" panose="02000609000000000000" pitchFamily="1" charset="-128"/>
                  </a:rPr>
                  <a:t>。</a:t>
                </a:r>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p:txBody>
          </p:sp>
        </mc:Choice>
        <mc:Fallback xmlns="">
          <p:sp>
            <p:nvSpPr>
              <p:cNvPr id="68" name="テキスト ボックス 446">
                <a:extLst>
                  <a:ext uri="{FF2B5EF4-FFF2-40B4-BE49-F238E27FC236}">
                    <a16:creationId xmlns:a16="http://schemas.microsoft.com/office/drawing/2014/main" id="{71F09FF7-BCF7-46B1-B262-F6DABCA98463}"/>
                  </a:ext>
                </a:extLst>
              </p:cNvPr>
              <p:cNvSpPr txBox="1">
                <a:spLocks noRot="1" noChangeAspect="1" noMove="1" noResize="1" noEditPoints="1" noAdjustHandles="1" noChangeArrowheads="1" noChangeShapeType="1" noTextEdit="1"/>
              </p:cNvSpPr>
              <p:nvPr/>
            </p:nvSpPr>
            <p:spPr>
              <a:xfrm>
                <a:off x="148247" y="7132998"/>
                <a:ext cx="9829941" cy="2531280"/>
              </a:xfrm>
              <a:prstGeom prst="rect">
                <a:avLst/>
              </a:prstGeom>
              <a:blipFill>
                <a:blip r:embed="rId3"/>
                <a:stretch>
                  <a:fillRect l="-930" t="-1928" r="-620"/>
                </a:stretch>
              </a:blipFill>
              <a:ln w="9525" cmpd="sng">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03B77C6-6265-4987-88C7-C6A9A29D271C}"/>
                  </a:ext>
                </a:extLst>
              </p:cNvPr>
              <p:cNvSpPr txBox="1"/>
              <p:nvPr/>
            </p:nvSpPr>
            <p:spPr>
              <a:xfrm>
                <a:off x="10116277" y="7797870"/>
                <a:ext cx="2792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A03B77C6-6265-4987-88C7-C6A9A29D271C}"/>
                  </a:ext>
                </a:extLst>
              </p:cNvPr>
              <p:cNvSpPr txBox="1">
                <a:spLocks noRot="1" noChangeAspect="1" noMove="1" noResize="1" noEditPoints="1" noAdjustHandles="1" noChangeArrowheads="1" noChangeShapeType="1" noTextEdit="1"/>
              </p:cNvSpPr>
              <p:nvPr/>
            </p:nvSpPr>
            <p:spPr>
              <a:xfrm>
                <a:off x="10116277" y="7797870"/>
                <a:ext cx="279243" cy="276999"/>
              </a:xfrm>
              <a:prstGeom prst="rect">
                <a:avLst/>
              </a:prstGeom>
              <a:blipFill>
                <a:blip r:embed="rId4"/>
                <a:stretch>
                  <a:fillRect l="-19565" r="-8696"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D75DDABF-9ED7-401F-8FE1-700EE1FF64F9}"/>
                  </a:ext>
                </a:extLst>
              </p:cNvPr>
              <p:cNvSpPr txBox="1"/>
              <p:nvPr/>
            </p:nvSpPr>
            <p:spPr>
              <a:xfrm>
                <a:off x="12881048" y="8116500"/>
                <a:ext cx="284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2</m:t>
                          </m:r>
                        </m:sub>
                      </m:sSub>
                    </m:oMath>
                  </m:oMathPara>
                </a14:m>
                <a:endParaRPr kumimoji="1" lang="ja-JP" altLang="en-US" dirty="0"/>
              </a:p>
            </p:txBody>
          </p:sp>
        </mc:Choice>
        <mc:Fallback xmlns="">
          <p:sp>
            <p:nvSpPr>
              <p:cNvPr id="73" name="テキスト ボックス 72">
                <a:extLst>
                  <a:ext uri="{FF2B5EF4-FFF2-40B4-BE49-F238E27FC236}">
                    <a16:creationId xmlns:a16="http://schemas.microsoft.com/office/drawing/2014/main" id="{D75DDABF-9ED7-401F-8FE1-700EE1FF64F9}"/>
                  </a:ext>
                </a:extLst>
              </p:cNvPr>
              <p:cNvSpPr txBox="1">
                <a:spLocks noRot="1" noChangeAspect="1" noMove="1" noResize="1" noEditPoints="1" noAdjustHandles="1" noChangeArrowheads="1" noChangeShapeType="1" noTextEdit="1"/>
              </p:cNvSpPr>
              <p:nvPr/>
            </p:nvSpPr>
            <p:spPr>
              <a:xfrm>
                <a:off x="12881048" y="8116500"/>
                <a:ext cx="284565" cy="276999"/>
              </a:xfrm>
              <a:prstGeom prst="rect">
                <a:avLst/>
              </a:prstGeom>
              <a:blipFill>
                <a:blip r:embed="rId5"/>
                <a:stretch>
                  <a:fillRect l="-19149" r="-8511"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57B174EF-EE1C-4148-B4C1-288198287C1A}"/>
                  </a:ext>
                </a:extLst>
              </p:cNvPr>
              <p:cNvSpPr txBox="1"/>
              <p:nvPr/>
            </p:nvSpPr>
            <p:spPr>
              <a:xfrm>
                <a:off x="11508193" y="9304217"/>
                <a:ext cx="284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3</m:t>
                          </m:r>
                        </m:sub>
                      </m:sSub>
                    </m:oMath>
                  </m:oMathPara>
                </a14:m>
                <a:endParaRPr kumimoji="1" lang="ja-JP" altLang="en-US" dirty="0"/>
              </a:p>
            </p:txBody>
          </p:sp>
        </mc:Choice>
        <mc:Fallback xmlns="">
          <p:sp>
            <p:nvSpPr>
              <p:cNvPr id="74" name="テキスト ボックス 73">
                <a:extLst>
                  <a:ext uri="{FF2B5EF4-FFF2-40B4-BE49-F238E27FC236}">
                    <a16:creationId xmlns:a16="http://schemas.microsoft.com/office/drawing/2014/main" id="{57B174EF-EE1C-4148-B4C1-288198287C1A}"/>
                  </a:ext>
                </a:extLst>
              </p:cNvPr>
              <p:cNvSpPr txBox="1">
                <a:spLocks noRot="1" noChangeAspect="1" noMove="1" noResize="1" noEditPoints="1" noAdjustHandles="1" noChangeArrowheads="1" noChangeShapeType="1" noTextEdit="1"/>
              </p:cNvSpPr>
              <p:nvPr/>
            </p:nvSpPr>
            <p:spPr>
              <a:xfrm>
                <a:off x="11508193" y="9304217"/>
                <a:ext cx="284565" cy="276999"/>
              </a:xfrm>
              <a:prstGeom prst="rect">
                <a:avLst/>
              </a:prstGeom>
              <a:blipFill>
                <a:blip r:embed="rId6"/>
                <a:stretch>
                  <a:fillRect l="-21277" r="-6383" b="-15217"/>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A5FE6A83-E59C-4B52-A0BF-37FF5C6E874D}"/>
              </a:ext>
            </a:extLst>
          </p:cNvPr>
          <p:cNvPicPr>
            <a:picLocks noChangeAspect="1"/>
          </p:cNvPicPr>
          <p:nvPr/>
        </p:nvPicPr>
        <p:blipFill>
          <a:blip r:embed="rId7"/>
          <a:stretch>
            <a:fillRect/>
          </a:stretch>
        </p:blipFill>
        <p:spPr>
          <a:xfrm>
            <a:off x="448655" y="11558574"/>
            <a:ext cx="3325203" cy="1281021"/>
          </a:xfrm>
          <a:prstGeom prst="rect">
            <a:avLst/>
          </a:prstGeom>
        </p:spPr>
      </p:pic>
      <p:sp>
        <p:nvSpPr>
          <p:cNvPr id="75" name="テキスト ボックス 446">
            <a:extLst>
              <a:ext uri="{FF2B5EF4-FFF2-40B4-BE49-F238E27FC236}">
                <a16:creationId xmlns:a16="http://schemas.microsoft.com/office/drawing/2014/main" id="{5F230CAA-2F3F-4380-8F3F-D2FC65797FE4}"/>
              </a:ext>
            </a:extLst>
          </p:cNvPr>
          <p:cNvSpPr txBox="1"/>
          <p:nvPr/>
        </p:nvSpPr>
        <p:spPr>
          <a:xfrm>
            <a:off x="7766331" y="7096059"/>
            <a:ext cx="2017790"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(10.1~10.2)</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81" name="テキスト ボックス 446">
            <a:extLst>
              <a:ext uri="{FF2B5EF4-FFF2-40B4-BE49-F238E27FC236}">
                <a16:creationId xmlns:a16="http://schemas.microsoft.com/office/drawing/2014/main" id="{7C45EBD3-0A69-41D3-BB3D-731626EA89BA}"/>
              </a:ext>
            </a:extLst>
          </p:cNvPr>
          <p:cNvSpPr txBox="1"/>
          <p:nvPr/>
        </p:nvSpPr>
        <p:spPr>
          <a:xfrm>
            <a:off x="7766331" y="10219875"/>
            <a:ext cx="2017790"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(10.4, 10.6)</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8" name="図 7">
            <a:extLst>
              <a:ext uri="{FF2B5EF4-FFF2-40B4-BE49-F238E27FC236}">
                <a16:creationId xmlns:a16="http://schemas.microsoft.com/office/drawing/2014/main" id="{FDA7C1BA-45DE-496C-8B7E-F7E69C98FE52}"/>
              </a:ext>
            </a:extLst>
          </p:cNvPr>
          <p:cNvPicPr>
            <a:picLocks noChangeAspect="1"/>
          </p:cNvPicPr>
          <p:nvPr/>
        </p:nvPicPr>
        <p:blipFill>
          <a:blip r:embed="rId8"/>
          <a:stretch>
            <a:fillRect/>
          </a:stretch>
        </p:blipFill>
        <p:spPr>
          <a:xfrm>
            <a:off x="6144559" y="11766586"/>
            <a:ext cx="2377270" cy="1010032"/>
          </a:xfrm>
          <a:prstGeom prst="rect">
            <a:avLst/>
          </a:prstGeom>
        </p:spPr>
      </p:pic>
      <p:sp>
        <p:nvSpPr>
          <p:cNvPr id="82" name="テキスト ボックス 446">
            <a:extLst>
              <a:ext uri="{FF2B5EF4-FFF2-40B4-BE49-F238E27FC236}">
                <a16:creationId xmlns:a16="http://schemas.microsoft.com/office/drawing/2014/main" id="{FC313972-8591-4FDF-BEF1-7830A23BF8E0}"/>
              </a:ext>
            </a:extLst>
          </p:cNvPr>
          <p:cNvSpPr txBox="1"/>
          <p:nvPr/>
        </p:nvSpPr>
        <p:spPr>
          <a:xfrm>
            <a:off x="148246" y="10219875"/>
            <a:ext cx="7744470" cy="61369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データとクラスタの中心までの距離の合計</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a:p>
            <a:r>
              <a:rPr kumimoji="1" lang="en-US" altLang="ja-JP" sz="2000" b="1" dirty="0">
                <a:solidFill>
                  <a:schemeClr val="accent2"/>
                </a:solidFill>
                <a:latin typeface="あずきフォント" panose="02000609000000000000" pitchFamily="1" charset="-128"/>
                <a:ea typeface="あずきフォント" panose="02000609000000000000" pitchFamily="1" charset="-128"/>
              </a:rPr>
              <a:t>(WCSS=Within-cluster sum of squares)</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p:txBody>
      </p:sp>
      <p:sp>
        <p:nvSpPr>
          <p:cNvPr id="84" name="テキスト ボックス 446">
            <a:extLst>
              <a:ext uri="{FF2B5EF4-FFF2-40B4-BE49-F238E27FC236}">
                <a16:creationId xmlns:a16="http://schemas.microsoft.com/office/drawing/2014/main" id="{13D6ABDD-835D-4F81-A060-0C87E7A6E484}"/>
              </a:ext>
            </a:extLst>
          </p:cNvPr>
          <p:cNvSpPr txBox="1"/>
          <p:nvPr/>
        </p:nvSpPr>
        <p:spPr>
          <a:xfrm>
            <a:off x="3773859" y="11955248"/>
            <a:ext cx="3044131" cy="41503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r>
              <a:rPr kumimoji="1" lang="ja-JP" altLang="en-US" sz="2000" dirty="0">
                <a:solidFill>
                  <a:schemeClr val="tx1"/>
                </a:solidFill>
                <a:latin typeface="あずきフォント" panose="02000609000000000000" pitchFamily="1" charset="-128"/>
                <a:ea typeface="あずきフォント" panose="02000609000000000000" pitchFamily="1" charset="-128"/>
              </a:rPr>
              <a:t>クラスタの中心</a:t>
            </a:r>
            <a:r>
              <a:rPr kumimoji="1" lang="en-US" altLang="ja-JP" sz="2000" dirty="0">
                <a:solidFill>
                  <a:schemeClr val="tx1"/>
                </a:solidFill>
                <a:latin typeface="あずきフォント" panose="02000609000000000000" pitchFamily="1" charset="-128"/>
                <a:ea typeface="あずきフォント" panose="02000609000000000000" pitchFamily="1" charset="-128"/>
              </a:rPr>
              <a:t>=</a:t>
            </a:r>
          </a:p>
        </p:txBody>
      </p:sp>
      <p:sp>
        <p:nvSpPr>
          <p:cNvPr id="85" name="四角形: 角を丸くする 84">
            <a:extLst>
              <a:ext uri="{FF2B5EF4-FFF2-40B4-BE49-F238E27FC236}">
                <a16:creationId xmlns:a16="http://schemas.microsoft.com/office/drawing/2014/main" id="{FE0D43F7-612D-473F-8F80-19D87FD16D36}"/>
              </a:ext>
            </a:extLst>
          </p:cNvPr>
          <p:cNvSpPr/>
          <p:nvPr/>
        </p:nvSpPr>
        <p:spPr>
          <a:xfrm>
            <a:off x="301739" y="11581398"/>
            <a:ext cx="9147062" cy="1281021"/>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sp>
        <p:nvSpPr>
          <p:cNvPr id="86" name="テキスト ボックス 446">
            <a:extLst>
              <a:ext uri="{FF2B5EF4-FFF2-40B4-BE49-F238E27FC236}">
                <a16:creationId xmlns:a16="http://schemas.microsoft.com/office/drawing/2014/main" id="{7DD42274-6956-4BAC-A7D5-66410926D73E}"/>
              </a:ext>
            </a:extLst>
          </p:cNvPr>
          <p:cNvSpPr txBox="1"/>
          <p:nvPr/>
        </p:nvSpPr>
        <p:spPr>
          <a:xfrm>
            <a:off x="261651" y="10940258"/>
            <a:ext cx="7744470" cy="61369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=K-means</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クラスタリングの目的関数</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p:txBody>
      </p:sp>
      <p:sp>
        <p:nvSpPr>
          <p:cNvPr id="16" name="吹き出し: 角を丸めた四角形 15">
            <a:extLst>
              <a:ext uri="{FF2B5EF4-FFF2-40B4-BE49-F238E27FC236}">
                <a16:creationId xmlns:a16="http://schemas.microsoft.com/office/drawing/2014/main" id="{A92CAFEB-4D2A-4AD2-92B6-4A26FDA9ADDF}"/>
              </a:ext>
            </a:extLst>
          </p:cNvPr>
          <p:cNvSpPr/>
          <p:nvPr/>
        </p:nvSpPr>
        <p:spPr>
          <a:xfrm>
            <a:off x="10518840" y="6759781"/>
            <a:ext cx="2855489" cy="862242"/>
          </a:xfrm>
          <a:prstGeom prst="wedgeRoundRectCallout">
            <a:avLst>
              <a:gd name="adj1" fmla="val -35574"/>
              <a:gd name="adj2" fmla="val 7205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accent2"/>
                </a:solidFill>
                <a:latin typeface="あずきフォント" panose="02000609000000000000" pitchFamily="1" charset="-128"/>
                <a:ea typeface="あずきフォント" panose="02000609000000000000" pitchFamily="1" charset="-128"/>
              </a:rPr>
              <a:t>①各データは</a:t>
            </a:r>
            <a:r>
              <a:rPr kumimoji="1" lang="en-US" altLang="ja-JP" dirty="0">
                <a:solidFill>
                  <a:schemeClr val="accent2"/>
                </a:solidFill>
                <a:latin typeface="あずきフォント" panose="02000609000000000000" pitchFamily="1" charset="-128"/>
                <a:ea typeface="あずきフォント" panose="02000609000000000000" pitchFamily="1" charset="-128"/>
              </a:rPr>
              <a:t>1</a:t>
            </a:r>
            <a:r>
              <a:rPr kumimoji="1" lang="ja-JP" altLang="en-US" dirty="0" err="1">
                <a:solidFill>
                  <a:schemeClr val="accent2"/>
                </a:solidFill>
                <a:latin typeface="あずきフォント" panose="02000609000000000000" pitchFamily="1" charset="-128"/>
                <a:ea typeface="あずきフォント" panose="02000609000000000000" pitchFamily="1" charset="-128"/>
              </a:rPr>
              <a:t>つの</a:t>
            </a:r>
            <a:br>
              <a:rPr kumimoji="1" lang="en-US" altLang="ja-JP" dirty="0">
                <a:solidFill>
                  <a:schemeClr val="accent2"/>
                </a:solidFill>
                <a:latin typeface="あずきフォント" panose="02000609000000000000" pitchFamily="1" charset="-128"/>
                <a:ea typeface="あずきフォント" panose="02000609000000000000" pitchFamily="1" charset="-128"/>
              </a:rPr>
            </a:br>
            <a:r>
              <a:rPr kumimoji="1" lang="ja-JP" altLang="en-US" dirty="0">
                <a:solidFill>
                  <a:schemeClr val="accent2"/>
                </a:solidFill>
                <a:latin typeface="あずきフォント" panose="02000609000000000000" pitchFamily="1" charset="-128"/>
                <a:ea typeface="あずきフォント" panose="02000609000000000000" pitchFamily="1" charset="-128"/>
              </a:rPr>
              <a:t>クラスタ割り当てられる</a:t>
            </a:r>
            <a:endParaRPr kumimoji="1" lang="en-US" altLang="ja-JP" dirty="0">
              <a:solidFill>
                <a:schemeClr val="accent2"/>
              </a:solidFill>
              <a:latin typeface="あずきフォント" panose="02000609000000000000" pitchFamily="1" charset="-128"/>
              <a:ea typeface="あずきフォント" panose="02000609000000000000" pitchFamily="1" charset="-128"/>
            </a:endParaRPr>
          </a:p>
        </p:txBody>
      </p:sp>
      <p:sp>
        <p:nvSpPr>
          <p:cNvPr id="17" name="テキスト ボックス 16">
            <a:extLst>
              <a:ext uri="{FF2B5EF4-FFF2-40B4-BE49-F238E27FC236}">
                <a16:creationId xmlns:a16="http://schemas.microsoft.com/office/drawing/2014/main" id="{F48E2853-3F7F-4E0C-B480-6A74B7E53C88}"/>
              </a:ext>
            </a:extLst>
          </p:cNvPr>
          <p:cNvSpPr txBox="1"/>
          <p:nvPr/>
        </p:nvSpPr>
        <p:spPr>
          <a:xfrm>
            <a:off x="9978188" y="6365407"/>
            <a:ext cx="3219000"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クラスタリングの例</a:t>
            </a:r>
          </a:p>
        </p:txBody>
      </p:sp>
      <p:cxnSp>
        <p:nvCxnSpPr>
          <p:cNvPr id="21" name="直線矢印コネクタ 20">
            <a:extLst>
              <a:ext uri="{FF2B5EF4-FFF2-40B4-BE49-F238E27FC236}">
                <a16:creationId xmlns:a16="http://schemas.microsoft.com/office/drawing/2014/main" id="{EC59FCFD-C40F-4166-B204-11121772728C}"/>
              </a:ext>
            </a:extLst>
          </p:cNvPr>
          <p:cNvCxnSpPr>
            <a:cxnSpLocks/>
          </p:cNvCxnSpPr>
          <p:nvPr/>
        </p:nvCxnSpPr>
        <p:spPr>
          <a:xfrm>
            <a:off x="10960873" y="9706499"/>
            <a:ext cx="369249" cy="281031"/>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3BF4EACA-74F1-44D1-906A-8AEBA3C1C2E3}"/>
              </a:ext>
            </a:extLst>
          </p:cNvPr>
          <p:cNvCxnSpPr>
            <a:cxnSpLocks/>
          </p:cNvCxnSpPr>
          <p:nvPr/>
        </p:nvCxnSpPr>
        <p:spPr>
          <a:xfrm>
            <a:off x="11465850" y="10002447"/>
            <a:ext cx="369249" cy="281031"/>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1918BA30-4143-4769-9A72-B21CB4EC6C78}"/>
              </a:ext>
            </a:extLst>
          </p:cNvPr>
          <p:cNvCxnSpPr>
            <a:cxnSpLocks/>
          </p:cNvCxnSpPr>
          <p:nvPr/>
        </p:nvCxnSpPr>
        <p:spPr>
          <a:xfrm flipV="1">
            <a:off x="11512094" y="9742298"/>
            <a:ext cx="80890" cy="209431"/>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吹き出し: 角を丸めた四角形 92">
            <a:extLst>
              <a:ext uri="{FF2B5EF4-FFF2-40B4-BE49-F238E27FC236}">
                <a16:creationId xmlns:a16="http://schemas.microsoft.com/office/drawing/2014/main" id="{8C2A4830-5F76-4BFC-B378-78DD0B000EA4}"/>
              </a:ext>
            </a:extLst>
          </p:cNvPr>
          <p:cNvSpPr/>
          <p:nvPr/>
        </p:nvSpPr>
        <p:spPr>
          <a:xfrm>
            <a:off x="9888598" y="10551562"/>
            <a:ext cx="3134732" cy="755858"/>
          </a:xfrm>
          <a:prstGeom prst="wedgeRoundRectCallout">
            <a:avLst>
              <a:gd name="adj1" fmla="val -10121"/>
              <a:gd name="adj2" fmla="val -8865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accent2"/>
                </a:solidFill>
                <a:latin typeface="あずきフォント" panose="02000609000000000000" pitchFamily="1" charset="-128"/>
                <a:ea typeface="あずきフォント" panose="02000609000000000000" pitchFamily="1" charset="-128"/>
              </a:rPr>
              <a:t>②データとクラスタの中心までの距離を最小化する</a:t>
            </a:r>
            <a:endParaRPr kumimoji="1" lang="en-US" altLang="ja-JP" dirty="0">
              <a:solidFill>
                <a:schemeClr val="accent2"/>
              </a:solidFill>
              <a:latin typeface="あずきフォント" panose="02000609000000000000" pitchFamily="1" charset="-128"/>
              <a:ea typeface="あずきフォント" panose="02000609000000000000" pitchFamily="1" charset="-128"/>
            </a:endParaRPr>
          </a:p>
        </p:txBody>
      </p:sp>
      <p:pic>
        <p:nvPicPr>
          <p:cNvPr id="3074" name="Picture 2" descr="リモート">
            <a:extLst>
              <a:ext uri="{FF2B5EF4-FFF2-40B4-BE49-F238E27FC236}">
                <a16:creationId xmlns:a16="http://schemas.microsoft.com/office/drawing/2014/main" id="{3A2E28AE-15E8-4A8D-8FA5-8C965D13AC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88597" y="11275223"/>
            <a:ext cx="3588699" cy="2392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56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a:extLst>
              <a:ext uri="{FF2B5EF4-FFF2-40B4-BE49-F238E27FC236}">
                <a16:creationId xmlns:a16="http://schemas.microsoft.com/office/drawing/2014/main" id="{15BA43B3-4134-457F-B387-47878474D8BA}"/>
              </a:ext>
            </a:extLst>
          </p:cNvPr>
          <p:cNvPicPr>
            <a:picLocks noChangeAspect="1"/>
          </p:cNvPicPr>
          <p:nvPr/>
        </p:nvPicPr>
        <p:blipFill>
          <a:blip r:embed="rId2"/>
          <a:stretch>
            <a:fillRect/>
          </a:stretch>
        </p:blipFill>
        <p:spPr>
          <a:xfrm>
            <a:off x="1008703" y="5251609"/>
            <a:ext cx="2728974" cy="2588557"/>
          </a:xfrm>
          <a:prstGeom prst="rect">
            <a:avLst/>
          </a:prstGeom>
        </p:spPr>
      </p:pic>
      <p:pic>
        <p:nvPicPr>
          <p:cNvPr id="26" name="図 25">
            <a:extLst>
              <a:ext uri="{FF2B5EF4-FFF2-40B4-BE49-F238E27FC236}">
                <a16:creationId xmlns:a16="http://schemas.microsoft.com/office/drawing/2014/main" id="{58A2E5C9-D434-4F3C-8865-CFC2839DE674}"/>
              </a:ext>
            </a:extLst>
          </p:cNvPr>
          <p:cNvPicPr>
            <a:picLocks noChangeAspect="1"/>
          </p:cNvPicPr>
          <p:nvPr/>
        </p:nvPicPr>
        <p:blipFill>
          <a:blip r:embed="rId3"/>
          <a:stretch>
            <a:fillRect/>
          </a:stretch>
        </p:blipFill>
        <p:spPr>
          <a:xfrm>
            <a:off x="9708295" y="5280326"/>
            <a:ext cx="2843832" cy="2764098"/>
          </a:xfrm>
          <a:prstGeom prst="rect">
            <a:avLst/>
          </a:prstGeom>
        </p:spPr>
      </p:pic>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クラスタへの割り当てを求めるには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9416866" y="-2115"/>
            <a:ext cx="4164492"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10.3~10.4,10.6~10.8</a:t>
            </a:r>
            <a:endParaRPr kumimoji="1" lang="ja-JP" altLang="en-US" dirty="0">
              <a:latin typeface="あずきフォント" panose="02000609000000000000" pitchFamily="1" charset="-128"/>
              <a:ea typeface="あずきフォント" panose="02000609000000000000" pitchFamily="1" charset="-128"/>
            </a:endParaRPr>
          </a:p>
        </p:txBody>
      </p:sp>
      <p:sp>
        <p:nvSpPr>
          <p:cNvPr id="44" name="テキスト ボックス 446">
            <a:extLst>
              <a:ext uri="{FF2B5EF4-FFF2-40B4-BE49-F238E27FC236}">
                <a16:creationId xmlns:a16="http://schemas.microsoft.com/office/drawing/2014/main" id="{2926777D-2406-413E-9839-8ECEDE0A109E}"/>
              </a:ext>
            </a:extLst>
          </p:cNvPr>
          <p:cNvSpPr txBox="1"/>
          <p:nvPr/>
        </p:nvSpPr>
        <p:spPr>
          <a:xfrm>
            <a:off x="356795" y="1261543"/>
            <a:ext cx="13224562" cy="6620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800" b="1" u="none" dirty="0">
                <a:solidFill>
                  <a:schemeClr val="accent1"/>
                </a:solidFill>
                <a:latin typeface="あずきフォント" panose="02000609000000000000" pitchFamily="1" charset="-128"/>
                <a:ea typeface="あずきフォント" panose="02000609000000000000" pitchFamily="1" charset="-128"/>
              </a:rPr>
              <a:t>K-means</a:t>
            </a:r>
            <a:r>
              <a:rPr kumimoji="1" lang="ja-JP" altLang="en-US" sz="2800" b="1" u="none" dirty="0">
                <a:solidFill>
                  <a:schemeClr val="accent1"/>
                </a:solidFill>
                <a:latin typeface="あずきフォント" panose="02000609000000000000" pitchFamily="1" charset="-128"/>
                <a:ea typeface="あずきフォント" panose="02000609000000000000" pitchFamily="1" charset="-128"/>
              </a:rPr>
              <a:t>クラスタリングの目的関数を最小化する割り当てを求める問題は</a:t>
            </a:r>
            <a:r>
              <a:rPr kumimoji="1" lang="en-US" altLang="ja-JP" sz="2800" b="1" dirty="0">
                <a:solidFill>
                  <a:schemeClr val="accent1"/>
                </a:solidFill>
                <a:latin typeface="あずきフォント" panose="02000609000000000000" pitchFamily="1" charset="-128"/>
                <a:ea typeface="あずきフォント" panose="02000609000000000000" pitchFamily="1" charset="-128"/>
              </a:rPr>
              <a:t>NP</a:t>
            </a:r>
            <a:r>
              <a:rPr kumimoji="1" lang="ja-JP" altLang="en-US" sz="2800" b="1" dirty="0">
                <a:solidFill>
                  <a:schemeClr val="accent1"/>
                </a:solidFill>
                <a:latin typeface="あずきフォント" panose="02000609000000000000" pitchFamily="1" charset="-128"/>
                <a:ea typeface="あずきフォント" panose="02000609000000000000" pitchFamily="1" charset="-128"/>
              </a:rPr>
              <a:t>困難。</a:t>
            </a:r>
            <a:endParaRPr kumimoji="1" lang="en-US" altLang="ja-JP" sz="2800" b="1" dirty="0">
              <a:solidFill>
                <a:schemeClr val="accent1"/>
              </a:solidFill>
              <a:latin typeface="あずきフォント" panose="02000609000000000000" pitchFamily="1" charset="-128"/>
              <a:ea typeface="あずきフォント" panose="02000609000000000000" pitchFamily="1" charset="-128"/>
            </a:endParaRPr>
          </a:p>
          <a:p>
            <a:endParaRPr kumimoji="1" lang="en-US" altLang="ja-JP" sz="2800" b="1" u="none" dirty="0">
              <a:solidFill>
                <a:schemeClr val="accent1"/>
              </a:solidFill>
              <a:latin typeface="あずきフォント" panose="02000609000000000000" pitchFamily="1" charset="-128"/>
              <a:ea typeface="あずきフォント" panose="02000609000000000000" pitchFamily="1" charset="-128"/>
            </a:endParaRPr>
          </a:p>
          <a:p>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p:txBody>
      </p:sp>
      <p:sp>
        <p:nvSpPr>
          <p:cNvPr id="53" name="四角形: 角を丸くする 52">
            <a:extLst>
              <a:ext uri="{FF2B5EF4-FFF2-40B4-BE49-F238E27FC236}">
                <a16:creationId xmlns:a16="http://schemas.microsoft.com/office/drawing/2014/main" id="{CC76C9AD-E9D3-4A38-9404-ECA276A7B428}"/>
              </a:ext>
            </a:extLst>
          </p:cNvPr>
          <p:cNvSpPr/>
          <p:nvPr/>
        </p:nvSpPr>
        <p:spPr>
          <a:xfrm>
            <a:off x="301738" y="2107223"/>
            <a:ext cx="13112599" cy="1658420"/>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pic>
        <p:nvPicPr>
          <p:cNvPr id="6" name="図 5">
            <a:extLst>
              <a:ext uri="{FF2B5EF4-FFF2-40B4-BE49-F238E27FC236}">
                <a16:creationId xmlns:a16="http://schemas.microsoft.com/office/drawing/2014/main" id="{9F8DA6B4-2268-450E-A299-BA757AB85C46}"/>
              </a:ext>
            </a:extLst>
          </p:cNvPr>
          <p:cNvPicPr>
            <a:picLocks noChangeAspect="1"/>
          </p:cNvPicPr>
          <p:nvPr/>
        </p:nvPicPr>
        <p:blipFill>
          <a:blip r:embed="rId4"/>
          <a:stretch>
            <a:fillRect/>
          </a:stretch>
        </p:blipFill>
        <p:spPr>
          <a:xfrm>
            <a:off x="1172039" y="4263694"/>
            <a:ext cx="2987676" cy="999767"/>
          </a:xfrm>
          <a:prstGeom prst="rect">
            <a:avLst/>
          </a:prstGeom>
        </p:spPr>
      </p:pic>
      <p:sp>
        <p:nvSpPr>
          <p:cNvPr id="10" name="テキスト ボックス 9">
            <a:extLst>
              <a:ext uri="{FF2B5EF4-FFF2-40B4-BE49-F238E27FC236}">
                <a16:creationId xmlns:a16="http://schemas.microsoft.com/office/drawing/2014/main" id="{A7BBE39B-452C-4E50-B49A-0DE2B4C5B561}"/>
              </a:ext>
            </a:extLst>
          </p:cNvPr>
          <p:cNvSpPr txBox="1"/>
          <p:nvPr/>
        </p:nvSpPr>
        <p:spPr>
          <a:xfrm>
            <a:off x="365792" y="3815014"/>
            <a:ext cx="4657722" cy="461665"/>
          </a:xfrm>
          <a:prstGeom prst="rect">
            <a:avLst/>
          </a:prstGeom>
          <a:noFill/>
        </p:spPr>
        <p:txBody>
          <a:bodyPr wrap="square" rtlCol="0">
            <a:spAutoFit/>
          </a:bodyPr>
          <a:lstStyle/>
          <a:p>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①クラスタの割り当てを決める。</a:t>
            </a:r>
          </a:p>
        </p:txBody>
      </p:sp>
      <p:sp>
        <p:nvSpPr>
          <p:cNvPr id="39" name="楕円 38">
            <a:extLst>
              <a:ext uri="{FF2B5EF4-FFF2-40B4-BE49-F238E27FC236}">
                <a16:creationId xmlns:a16="http://schemas.microsoft.com/office/drawing/2014/main" id="{897C0F11-AC0D-4F94-9BE9-525D1C3D4DE8}"/>
              </a:ext>
            </a:extLst>
          </p:cNvPr>
          <p:cNvSpPr/>
          <p:nvPr/>
        </p:nvSpPr>
        <p:spPr>
          <a:xfrm>
            <a:off x="2363741" y="6935024"/>
            <a:ext cx="345019" cy="3450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F2EE136-8109-4C4A-A75C-5F367B11E5F1}"/>
              </a:ext>
            </a:extLst>
          </p:cNvPr>
          <p:cNvSpPr/>
          <p:nvPr/>
        </p:nvSpPr>
        <p:spPr>
          <a:xfrm>
            <a:off x="2972757" y="6238391"/>
            <a:ext cx="340773" cy="33452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F2C4BB95-8E7E-4059-94B7-A16C2D58AEDE}"/>
              </a:ext>
            </a:extLst>
          </p:cNvPr>
          <p:cNvSpPr txBox="1"/>
          <p:nvPr/>
        </p:nvSpPr>
        <p:spPr>
          <a:xfrm>
            <a:off x="8910314" y="3815014"/>
            <a:ext cx="4439794" cy="461665"/>
          </a:xfrm>
          <a:prstGeom prst="rect">
            <a:avLst/>
          </a:prstGeom>
          <a:noFill/>
        </p:spPr>
        <p:txBody>
          <a:bodyPr wrap="square" rtlCol="0">
            <a:spAutoFit/>
          </a:bodyPr>
          <a:lstStyle/>
          <a:p>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②クラスタ中心を決める。</a:t>
            </a:r>
          </a:p>
        </p:txBody>
      </p:sp>
      <p:sp>
        <p:nvSpPr>
          <p:cNvPr id="50" name="テキスト ボックス 359">
            <a:extLst>
              <a:ext uri="{FF2B5EF4-FFF2-40B4-BE49-F238E27FC236}">
                <a16:creationId xmlns:a16="http://schemas.microsoft.com/office/drawing/2014/main" id="{EA9A8038-FEDA-4874-853D-896EE36DE913}"/>
              </a:ext>
            </a:extLst>
          </p:cNvPr>
          <p:cNvSpPr txBox="1"/>
          <p:nvPr/>
        </p:nvSpPr>
        <p:spPr>
          <a:xfrm>
            <a:off x="261652" y="2070593"/>
            <a:ext cx="13112677" cy="7082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近似解を求められる方法を使用する </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 </a:t>
            </a:r>
            <a:r>
              <a:rPr kumimoji="1" lang="en-US" altLang="ja-JP" sz="2800" b="1" u="sng" dirty="0">
                <a:solidFill>
                  <a:schemeClr val="accent2"/>
                </a:solidFill>
                <a:latin typeface="あずきフォント" panose="02000609000000000000" pitchFamily="1" charset="-128"/>
                <a:ea typeface="あずきフォント" panose="02000609000000000000" pitchFamily="1" charset="-128"/>
              </a:rPr>
              <a:t>Lloyd</a:t>
            </a:r>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のアルゴリズム</a:t>
            </a:r>
          </a:p>
        </p:txBody>
      </p:sp>
      <p:sp>
        <p:nvSpPr>
          <p:cNvPr id="62" name="楕円 61">
            <a:extLst>
              <a:ext uri="{FF2B5EF4-FFF2-40B4-BE49-F238E27FC236}">
                <a16:creationId xmlns:a16="http://schemas.microsoft.com/office/drawing/2014/main" id="{8E876D86-1FE1-43F1-A971-7FA0872482AA}"/>
              </a:ext>
            </a:extLst>
          </p:cNvPr>
          <p:cNvSpPr/>
          <p:nvPr/>
        </p:nvSpPr>
        <p:spPr>
          <a:xfrm>
            <a:off x="2215296" y="4456729"/>
            <a:ext cx="613695" cy="61369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1D4B667E-3360-4EE7-B09C-02BC703C6103}"/>
              </a:ext>
            </a:extLst>
          </p:cNvPr>
          <p:cNvSpPr/>
          <p:nvPr/>
        </p:nvSpPr>
        <p:spPr>
          <a:xfrm>
            <a:off x="3406839" y="6196732"/>
            <a:ext cx="340773" cy="33452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a:extLst>
              <a:ext uri="{FF2B5EF4-FFF2-40B4-BE49-F238E27FC236}">
                <a16:creationId xmlns:a16="http://schemas.microsoft.com/office/drawing/2014/main" id="{C509A44C-B42A-4823-A657-D3E394F196F7}"/>
              </a:ext>
            </a:extLst>
          </p:cNvPr>
          <p:cNvPicPr>
            <a:picLocks noChangeAspect="1"/>
          </p:cNvPicPr>
          <p:nvPr/>
        </p:nvPicPr>
        <p:blipFill>
          <a:blip r:embed="rId4"/>
          <a:stretch>
            <a:fillRect/>
          </a:stretch>
        </p:blipFill>
        <p:spPr>
          <a:xfrm>
            <a:off x="9491006" y="4263694"/>
            <a:ext cx="2987676" cy="999767"/>
          </a:xfrm>
          <a:prstGeom prst="rect">
            <a:avLst/>
          </a:prstGeom>
        </p:spPr>
      </p:pic>
      <p:sp>
        <p:nvSpPr>
          <p:cNvPr id="69" name="楕円 68">
            <a:extLst>
              <a:ext uri="{FF2B5EF4-FFF2-40B4-BE49-F238E27FC236}">
                <a16:creationId xmlns:a16="http://schemas.microsoft.com/office/drawing/2014/main" id="{4EC87D6D-B00E-47C7-AA7A-6EE58F0ED24B}"/>
              </a:ext>
            </a:extLst>
          </p:cNvPr>
          <p:cNvSpPr/>
          <p:nvPr/>
        </p:nvSpPr>
        <p:spPr>
          <a:xfrm>
            <a:off x="11599804" y="4456729"/>
            <a:ext cx="613695" cy="61369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E5AC12CE-B335-4EAF-95C9-2D57539AE00E}"/>
              </a:ext>
            </a:extLst>
          </p:cNvPr>
          <p:cNvCxnSpPr>
            <a:cxnSpLocks/>
          </p:cNvCxnSpPr>
          <p:nvPr/>
        </p:nvCxnSpPr>
        <p:spPr>
          <a:xfrm flipH="1" flipV="1">
            <a:off x="11330618" y="6267108"/>
            <a:ext cx="576033" cy="328566"/>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吹き出し: 角を丸めた四角形 76">
            <a:extLst>
              <a:ext uri="{FF2B5EF4-FFF2-40B4-BE49-F238E27FC236}">
                <a16:creationId xmlns:a16="http://schemas.microsoft.com/office/drawing/2014/main" id="{57A9DFFC-EF59-4981-B9FF-2E2F09902CF0}"/>
              </a:ext>
            </a:extLst>
          </p:cNvPr>
          <p:cNvSpPr/>
          <p:nvPr/>
        </p:nvSpPr>
        <p:spPr>
          <a:xfrm>
            <a:off x="925042" y="7814579"/>
            <a:ext cx="3678834" cy="783013"/>
          </a:xfrm>
          <a:prstGeom prst="wedgeRoundRectCallout">
            <a:avLst>
              <a:gd name="adj1" fmla="val -20525"/>
              <a:gd name="adj2" fmla="val -12760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latin typeface="あずきフォント" panose="02000609000000000000" pitchFamily="1" charset="-128"/>
                <a:ea typeface="あずきフォント" panose="02000609000000000000" pitchFamily="1" charset="-128"/>
              </a:rPr>
              <a:t>０．初回の中心は適当に選ぶ</a:t>
            </a:r>
            <a:endParaRPr kumimoji="1" lang="en-US" altLang="ja-JP" sz="2000" dirty="0">
              <a:solidFill>
                <a:schemeClr val="tx1"/>
              </a:solidFill>
              <a:latin typeface="あずきフォント" panose="02000609000000000000" pitchFamily="1" charset="-128"/>
              <a:ea typeface="あずきフォント" panose="02000609000000000000" pitchFamily="1" charset="-128"/>
            </a:endParaRPr>
          </a:p>
        </p:txBody>
      </p:sp>
      <p:sp>
        <p:nvSpPr>
          <p:cNvPr id="79" name="テキスト ボックス 78">
            <a:extLst>
              <a:ext uri="{FF2B5EF4-FFF2-40B4-BE49-F238E27FC236}">
                <a16:creationId xmlns:a16="http://schemas.microsoft.com/office/drawing/2014/main" id="{C741C6C4-534C-4F20-9E61-37EBB231C751}"/>
              </a:ext>
            </a:extLst>
          </p:cNvPr>
          <p:cNvSpPr txBox="1"/>
          <p:nvPr/>
        </p:nvSpPr>
        <p:spPr>
          <a:xfrm>
            <a:off x="4603876" y="4325073"/>
            <a:ext cx="4439794" cy="830997"/>
          </a:xfrm>
          <a:prstGeom prst="rect">
            <a:avLst/>
          </a:prstGeom>
          <a:noFill/>
        </p:spPr>
        <p:txBody>
          <a:bodyPr wrap="square" rtlCol="0">
            <a:spAutoFit/>
          </a:bodyPr>
          <a:lstStyle/>
          <a:p>
            <a:pPr algn="ctr"/>
            <a:r>
              <a:rPr kumimoji="1" lang="ja-JP" altLang="en-US" sz="2400" dirty="0">
                <a:latin typeface="あずきフォント" panose="02000609000000000000" pitchFamily="1" charset="-128"/>
                <a:ea typeface="あずきフォント" panose="02000609000000000000" pitchFamily="1" charset="-128"/>
              </a:rPr>
              <a:t>目的関数を最小化する</a:t>
            </a:r>
            <a:br>
              <a:rPr kumimoji="1" lang="en-US" altLang="ja-JP" sz="2400" dirty="0">
                <a:latin typeface="あずきフォント" panose="02000609000000000000" pitchFamily="1" charset="-128"/>
                <a:ea typeface="あずきフォント" panose="02000609000000000000" pitchFamily="1" charset="-128"/>
              </a:rPr>
            </a:br>
            <a:r>
              <a:rPr kumimoji="1" lang="ja-JP" altLang="en-US" sz="2400" dirty="0">
                <a:latin typeface="あずきフォント" panose="02000609000000000000" pitchFamily="1" charset="-128"/>
                <a:ea typeface="あずきフォント" panose="02000609000000000000" pitchFamily="1" charset="-128"/>
              </a:rPr>
              <a:t>クラスタ中心を求める</a:t>
            </a:r>
          </a:p>
        </p:txBody>
      </p:sp>
      <p:pic>
        <p:nvPicPr>
          <p:cNvPr id="32" name="図 31">
            <a:extLst>
              <a:ext uri="{FF2B5EF4-FFF2-40B4-BE49-F238E27FC236}">
                <a16:creationId xmlns:a16="http://schemas.microsoft.com/office/drawing/2014/main" id="{2283076D-7203-4CB5-9F94-91FE7128C91F}"/>
              </a:ext>
            </a:extLst>
          </p:cNvPr>
          <p:cNvPicPr>
            <a:picLocks noChangeAspect="1"/>
          </p:cNvPicPr>
          <p:nvPr/>
        </p:nvPicPr>
        <p:blipFill>
          <a:blip r:embed="rId5"/>
          <a:stretch>
            <a:fillRect/>
          </a:stretch>
        </p:blipFill>
        <p:spPr>
          <a:xfrm>
            <a:off x="5287264" y="5128481"/>
            <a:ext cx="1743075" cy="752475"/>
          </a:xfrm>
          <a:prstGeom prst="rect">
            <a:avLst/>
          </a:prstGeom>
        </p:spPr>
      </p:pic>
      <p:sp>
        <p:nvSpPr>
          <p:cNvPr id="83" name="テキスト ボックス 446">
            <a:extLst>
              <a:ext uri="{FF2B5EF4-FFF2-40B4-BE49-F238E27FC236}">
                <a16:creationId xmlns:a16="http://schemas.microsoft.com/office/drawing/2014/main" id="{72DF3678-E187-451D-9F77-E28603464E48}"/>
              </a:ext>
            </a:extLst>
          </p:cNvPr>
          <p:cNvSpPr txBox="1"/>
          <p:nvPr/>
        </p:nvSpPr>
        <p:spPr>
          <a:xfrm>
            <a:off x="7030339" y="5152297"/>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(10.11)</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88" name="テキスト ボックス 87">
            <a:extLst>
              <a:ext uri="{FF2B5EF4-FFF2-40B4-BE49-F238E27FC236}">
                <a16:creationId xmlns:a16="http://schemas.microsoft.com/office/drawing/2014/main" id="{EA36BC53-7846-4CFD-B333-D3682BA6E0D8}"/>
              </a:ext>
            </a:extLst>
          </p:cNvPr>
          <p:cNvSpPr txBox="1"/>
          <p:nvPr/>
        </p:nvSpPr>
        <p:spPr>
          <a:xfrm>
            <a:off x="365791" y="2749735"/>
            <a:ext cx="13008537" cy="830997"/>
          </a:xfrm>
          <a:prstGeom prst="rect">
            <a:avLst/>
          </a:prstGeom>
          <a:noFill/>
        </p:spPr>
        <p:txBody>
          <a:bodyPr wrap="square" rtlCol="0">
            <a:spAutoFit/>
          </a:bodyPr>
          <a:lstStyle/>
          <a:p>
            <a:r>
              <a:rPr kumimoji="1" lang="ja-JP" altLang="en-US" sz="2400" b="1" dirty="0">
                <a:latin typeface="あずきフォント" panose="02000609000000000000" pitchFamily="1" charset="-128"/>
                <a:ea typeface="あずきフォント" panose="02000609000000000000" pitchFamily="1" charset="-128"/>
              </a:rPr>
              <a:t>①クラスタの割り当てを決め②クラスタ中心を更新する処理を、割り当てが変化しなくなるまで繰り返す。</a:t>
            </a:r>
          </a:p>
        </p:txBody>
      </p:sp>
      <p:sp>
        <p:nvSpPr>
          <p:cNvPr id="89" name="正方形/長方形 88">
            <a:extLst>
              <a:ext uri="{FF2B5EF4-FFF2-40B4-BE49-F238E27FC236}">
                <a16:creationId xmlns:a16="http://schemas.microsoft.com/office/drawing/2014/main" id="{E00B3782-C6B2-4ECB-9892-77619EFC9087}"/>
              </a:ext>
            </a:extLst>
          </p:cNvPr>
          <p:cNvSpPr/>
          <p:nvPr/>
        </p:nvSpPr>
        <p:spPr>
          <a:xfrm>
            <a:off x="322289" y="9263214"/>
            <a:ext cx="4101802" cy="61369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dirty="0">
                <a:solidFill>
                  <a:schemeClr val="tx1"/>
                </a:solidFill>
                <a:effectLst/>
                <a:latin typeface="あずきフォント" panose="02000609000000000000" pitchFamily="1" charset="-128"/>
                <a:ea typeface="あずきフォント" panose="02000609000000000000" pitchFamily="1" charset="-128"/>
              </a:rPr>
              <a:t>クラスタ境界の描画</a:t>
            </a:r>
            <a:endParaRPr lang="en-US" altLang="ja-JP" sz="2400" dirty="0">
              <a:solidFill>
                <a:schemeClr val="tx1"/>
              </a:solidFill>
              <a:effectLst/>
              <a:latin typeface="あずきフォント" panose="02000609000000000000" pitchFamily="1" charset="-128"/>
              <a:ea typeface="あずきフォント" panose="02000609000000000000" pitchFamily="1" charset="-128"/>
            </a:endParaRPr>
          </a:p>
        </p:txBody>
      </p:sp>
      <p:sp>
        <p:nvSpPr>
          <p:cNvPr id="92" name="正方形/長方形 91">
            <a:extLst>
              <a:ext uri="{FF2B5EF4-FFF2-40B4-BE49-F238E27FC236}">
                <a16:creationId xmlns:a16="http://schemas.microsoft.com/office/drawing/2014/main" id="{00082404-DEF5-4CF5-A9AB-390A9E0051D9}"/>
              </a:ext>
            </a:extLst>
          </p:cNvPr>
          <p:cNvSpPr/>
          <p:nvPr/>
        </p:nvSpPr>
        <p:spPr>
          <a:xfrm>
            <a:off x="4767089" y="9263214"/>
            <a:ext cx="4101802" cy="61369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dirty="0">
                <a:solidFill>
                  <a:schemeClr val="tx1"/>
                </a:solidFill>
                <a:effectLst/>
                <a:latin typeface="あずきフォント" panose="02000609000000000000" pitchFamily="1" charset="-128"/>
                <a:ea typeface="あずきフォント" panose="02000609000000000000" pitchFamily="1" charset="-128"/>
              </a:rPr>
              <a:t>クラスタ数の選び</a:t>
            </a:r>
            <a:r>
              <a:rPr lang="ja-JP" altLang="en-US" sz="2400" dirty="0">
                <a:solidFill>
                  <a:schemeClr val="tx1"/>
                </a:solidFill>
                <a:latin typeface="あずきフォント" panose="02000609000000000000" pitchFamily="1" charset="-128"/>
                <a:ea typeface="あずきフォント" panose="02000609000000000000" pitchFamily="1" charset="-128"/>
              </a:rPr>
              <a:t>方</a:t>
            </a:r>
            <a:endParaRPr lang="en-US" altLang="ja-JP" sz="2400" dirty="0">
              <a:solidFill>
                <a:schemeClr val="tx1"/>
              </a:solidFill>
              <a:effectLst/>
              <a:latin typeface="あずきフォント" panose="02000609000000000000" pitchFamily="1" charset="-128"/>
              <a:ea typeface="あずきフォント" panose="02000609000000000000" pitchFamily="1" charset="-128"/>
            </a:endParaRPr>
          </a:p>
        </p:txBody>
      </p:sp>
      <p:sp>
        <p:nvSpPr>
          <p:cNvPr id="94" name="正方形/長方形 93">
            <a:extLst>
              <a:ext uri="{FF2B5EF4-FFF2-40B4-BE49-F238E27FC236}">
                <a16:creationId xmlns:a16="http://schemas.microsoft.com/office/drawing/2014/main" id="{ADA8BD6C-AC44-4AEA-A6C2-7050917EED7C}"/>
              </a:ext>
            </a:extLst>
          </p:cNvPr>
          <p:cNvSpPr/>
          <p:nvPr/>
        </p:nvSpPr>
        <p:spPr>
          <a:xfrm>
            <a:off x="9227292" y="9263214"/>
            <a:ext cx="4101802" cy="61369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dirty="0">
                <a:solidFill>
                  <a:schemeClr val="tx1"/>
                </a:solidFill>
                <a:latin typeface="あずきフォント" panose="02000609000000000000" pitchFamily="1" charset="-128"/>
                <a:ea typeface="あずきフォント" panose="02000609000000000000" pitchFamily="1" charset="-128"/>
              </a:rPr>
              <a:t>分類困難なデータ</a:t>
            </a:r>
            <a:endParaRPr lang="en-US" altLang="ja-JP" sz="2400" dirty="0">
              <a:solidFill>
                <a:schemeClr val="tx1"/>
              </a:solidFill>
              <a:latin typeface="あずきフォント" panose="02000609000000000000" pitchFamily="1" charset="-128"/>
              <a:ea typeface="あずきフォント" panose="02000609000000000000" pitchFamily="1" charset="-128"/>
            </a:endParaRPr>
          </a:p>
        </p:txBody>
      </p:sp>
      <p:pic>
        <p:nvPicPr>
          <p:cNvPr id="38" name="図 37">
            <a:extLst>
              <a:ext uri="{FF2B5EF4-FFF2-40B4-BE49-F238E27FC236}">
                <a16:creationId xmlns:a16="http://schemas.microsoft.com/office/drawing/2014/main" id="{2760350A-2C6C-4383-8310-81B7F5A67EC0}"/>
              </a:ext>
            </a:extLst>
          </p:cNvPr>
          <p:cNvPicPr>
            <a:picLocks noChangeAspect="1"/>
          </p:cNvPicPr>
          <p:nvPr/>
        </p:nvPicPr>
        <p:blipFill>
          <a:blip r:embed="rId6"/>
          <a:stretch>
            <a:fillRect/>
          </a:stretch>
        </p:blipFill>
        <p:spPr>
          <a:xfrm>
            <a:off x="971418" y="9975682"/>
            <a:ext cx="2803544" cy="2290896"/>
          </a:xfrm>
          <a:prstGeom prst="rect">
            <a:avLst/>
          </a:prstGeom>
        </p:spPr>
      </p:pic>
      <p:sp>
        <p:nvSpPr>
          <p:cNvPr id="95" name="テキスト ボックス 94">
            <a:extLst>
              <a:ext uri="{FF2B5EF4-FFF2-40B4-BE49-F238E27FC236}">
                <a16:creationId xmlns:a16="http://schemas.microsoft.com/office/drawing/2014/main" id="{D4B55900-4ABC-4751-A86A-29CC3B9C7EC0}"/>
              </a:ext>
            </a:extLst>
          </p:cNvPr>
          <p:cNvSpPr txBox="1"/>
          <p:nvPr/>
        </p:nvSpPr>
        <p:spPr>
          <a:xfrm>
            <a:off x="344040" y="12520036"/>
            <a:ext cx="4058300" cy="1015663"/>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クラスタ中心について、他のクラスタ中心より距離が短くなる領域</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ボロノイ領域</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から得られる。</a:t>
            </a:r>
          </a:p>
        </p:txBody>
      </p:sp>
      <p:pic>
        <p:nvPicPr>
          <p:cNvPr id="56" name="図 55">
            <a:extLst>
              <a:ext uri="{FF2B5EF4-FFF2-40B4-BE49-F238E27FC236}">
                <a16:creationId xmlns:a16="http://schemas.microsoft.com/office/drawing/2014/main" id="{217FC581-8892-4429-9FC3-6998334C8906}"/>
              </a:ext>
            </a:extLst>
          </p:cNvPr>
          <p:cNvPicPr>
            <a:picLocks noChangeAspect="1"/>
          </p:cNvPicPr>
          <p:nvPr/>
        </p:nvPicPr>
        <p:blipFill>
          <a:blip r:embed="rId7"/>
          <a:stretch>
            <a:fillRect/>
          </a:stretch>
        </p:blipFill>
        <p:spPr>
          <a:xfrm>
            <a:off x="5178125" y="10108392"/>
            <a:ext cx="3279731" cy="2211562"/>
          </a:xfrm>
          <a:prstGeom prst="rect">
            <a:avLst/>
          </a:prstGeom>
        </p:spPr>
      </p:pic>
      <p:sp>
        <p:nvSpPr>
          <p:cNvPr id="96" name="テキスト ボックス 95">
            <a:extLst>
              <a:ext uri="{FF2B5EF4-FFF2-40B4-BE49-F238E27FC236}">
                <a16:creationId xmlns:a16="http://schemas.microsoft.com/office/drawing/2014/main" id="{46FEDCA8-9708-412E-B6AE-2A0C77C33C6C}"/>
              </a:ext>
            </a:extLst>
          </p:cNvPr>
          <p:cNvSpPr txBox="1"/>
          <p:nvPr/>
        </p:nvSpPr>
        <p:spPr>
          <a:xfrm>
            <a:off x="4788840" y="12520036"/>
            <a:ext cx="4058300" cy="1015663"/>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目的関数を縦軸、クラスタ数を横軸にとり下がり幅が鈍化した当たりのクラスタ数を選ぶ。</a:t>
            </a:r>
          </a:p>
        </p:txBody>
      </p:sp>
      <p:pic>
        <p:nvPicPr>
          <p:cNvPr id="58" name="図 57">
            <a:extLst>
              <a:ext uri="{FF2B5EF4-FFF2-40B4-BE49-F238E27FC236}">
                <a16:creationId xmlns:a16="http://schemas.microsoft.com/office/drawing/2014/main" id="{D01E914A-9419-4B85-8B8A-0B5891AAC5D0}"/>
              </a:ext>
            </a:extLst>
          </p:cNvPr>
          <p:cNvPicPr>
            <a:picLocks noChangeAspect="1"/>
          </p:cNvPicPr>
          <p:nvPr/>
        </p:nvPicPr>
        <p:blipFill>
          <a:blip r:embed="rId8"/>
          <a:stretch>
            <a:fillRect/>
          </a:stretch>
        </p:blipFill>
        <p:spPr>
          <a:xfrm>
            <a:off x="10036515" y="10108392"/>
            <a:ext cx="2483356" cy="2414849"/>
          </a:xfrm>
          <a:prstGeom prst="rect">
            <a:avLst/>
          </a:prstGeom>
        </p:spPr>
      </p:pic>
      <p:sp>
        <p:nvSpPr>
          <p:cNvPr id="97" name="テキスト ボックス 96">
            <a:extLst>
              <a:ext uri="{FF2B5EF4-FFF2-40B4-BE49-F238E27FC236}">
                <a16:creationId xmlns:a16="http://schemas.microsoft.com/office/drawing/2014/main" id="{AE10B7C1-5D12-4080-9C8C-F6226932513F}"/>
              </a:ext>
            </a:extLst>
          </p:cNvPr>
          <p:cNvSpPr txBox="1"/>
          <p:nvPr/>
        </p:nvSpPr>
        <p:spPr>
          <a:xfrm>
            <a:off x="9249043" y="12520036"/>
            <a:ext cx="4058300" cy="1015663"/>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クラスタ中心が同じになるようなデータは、</a:t>
            </a:r>
            <a:r>
              <a:rPr kumimoji="1" lang="en-US" altLang="ja-JP" sz="2000" dirty="0">
                <a:latin typeface="あずきフォント" panose="02000609000000000000" pitchFamily="1" charset="-128"/>
                <a:ea typeface="あずきフォント" panose="02000609000000000000" pitchFamily="1" charset="-128"/>
              </a:rPr>
              <a:t>K-means</a:t>
            </a:r>
            <a:r>
              <a:rPr kumimoji="1" lang="ja-JP" altLang="en-US" sz="2000" dirty="0">
                <a:latin typeface="あずきフォント" panose="02000609000000000000" pitchFamily="1" charset="-128"/>
                <a:ea typeface="あずきフォント" panose="02000609000000000000" pitchFamily="1" charset="-128"/>
              </a:rPr>
              <a:t>では分類することが難しい。</a:t>
            </a:r>
          </a:p>
        </p:txBody>
      </p:sp>
      <p:sp>
        <p:nvSpPr>
          <p:cNvPr id="98" name="テキスト ボックス 97">
            <a:extLst>
              <a:ext uri="{FF2B5EF4-FFF2-40B4-BE49-F238E27FC236}">
                <a16:creationId xmlns:a16="http://schemas.microsoft.com/office/drawing/2014/main" id="{FA17D53B-2748-4940-BAA2-BC0F1E09102A}"/>
              </a:ext>
            </a:extLst>
          </p:cNvPr>
          <p:cNvSpPr txBox="1"/>
          <p:nvPr/>
        </p:nvSpPr>
        <p:spPr>
          <a:xfrm>
            <a:off x="365792" y="8696366"/>
            <a:ext cx="4238084" cy="400110"/>
          </a:xfrm>
          <a:prstGeom prst="rect">
            <a:avLst/>
          </a:prstGeom>
          <a:noFill/>
        </p:spPr>
        <p:txBody>
          <a:bodyPr wrap="square" rtlCol="0">
            <a:spAutoFit/>
          </a:bodyPr>
          <a:lstStyle/>
          <a:p>
            <a:r>
              <a:rPr kumimoji="1" lang="en-US" altLang="ja-JP" sz="2000" dirty="0">
                <a:latin typeface="あずきフォント" panose="02000609000000000000" pitchFamily="1" charset="-128"/>
                <a:ea typeface="あずきフォント" panose="02000609000000000000" pitchFamily="1" charset="-128"/>
              </a:rPr>
              <a:t>K-means</a:t>
            </a:r>
            <a:r>
              <a:rPr kumimoji="1" lang="ja-JP" altLang="en-US" sz="2000" dirty="0">
                <a:latin typeface="あずきフォント" panose="02000609000000000000" pitchFamily="1" charset="-128"/>
                <a:ea typeface="あずきフォント" panose="02000609000000000000" pitchFamily="1" charset="-128"/>
              </a:rPr>
              <a:t>アルゴリズム学習の</a:t>
            </a:r>
            <a:r>
              <a:rPr kumimoji="1" lang="en-US" altLang="ja-JP" sz="2000" dirty="0">
                <a:latin typeface="あずきフォント" panose="02000609000000000000" pitchFamily="1" charset="-128"/>
                <a:ea typeface="あずきフォント" panose="02000609000000000000" pitchFamily="1" charset="-128"/>
              </a:rPr>
              <a:t>Tips</a:t>
            </a:r>
            <a:endParaRPr kumimoji="1" lang="ja-JP" altLang="en-US" sz="2000" dirty="0">
              <a:latin typeface="あずきフォント" panose="02000609000000000000" pitchFamily="1" charset="-128"/>
              <a:ea typeface="あずきフォント" panose="02000609000000000000" pitchFamily="1" charset="-128"/>
            </a:endParaRPr>
          </a:p>
        </p:txBody>
      </p:sp>
      <p:pic>
        <p:nvPicPr>
          <p:cNvPr id="4100" name="Picture 4" descr="攻撃と防御">
            <a:extLst>
              <a:ext uri="{FF2B5EF4-FFF2-40B4-BE49-F238E27FC236}">
                <a16:creationId xmlns:a16="http://schemas.microsoft.com/office/drawing/2014/main" id="{B936A52D-0AF1-4514-A509-18FFEAADBD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7363" y="5705456"/>
            <a:ext cx="2492821" cy="1464654"/>
          </a:xfrm>
          <a:prstGeom prst="rect">
            <a:avLst/>
          </a:prstGeom>
          <a:noFill/>
          <a:extLst>
            <a:ext uri="{909E8E84-426E-40DD-AFC4-6F175D3DCCD1}">
              <a14:hiddenFill xmlns:a14="http://schemas.microsoft.com/office/drawing/2010/main">
                <a:solidFill>
                  <a:srgbClr val="FFFFFF"/>
                </a:solidFill>
              </a14:hiddenFill>
            </a:ext>
          </a:extLst>
        </p:spPr>
      </p:pic>
      <p:sp>
        <p:nvSpPr>
          <p:cNvPr id="60" name="円弧 59">
            <a:extLst>
              <a:ext uri="{FF2B5EF4-FFF2-40B4-BE49-F238E27FC236}">
                <a16:creationId xmlns:a16="http://schemas.microsoft.com/office/drawing/2014/main" id="{46143DC2-5F76-497D-96E8-81FBBBCFBC3F}"/>
              </a:ext>
            </a:extLst>
          </p:cNvPr>
          <p:cNvSpPr/>
          <p:nvPr/>
        </p:nvSpPr>
        <p:spPr>
          <a:xfrm>
            <a:off x="4460696" y="3880311"/>
            <a:ext cx="4956169" cy="3902933"/>
          </a:xfrm>
          <a:prstGeom prst="arc">
            <a:avLst>
              <a:gd name="adj1" fmla="val 12207415"/>
              <a:gd name="adj2" fmla="val 20463562"/>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2" name="円弧 101">
            <a:extLst>
              <a:ext uri="{FF2B5EF4-FFF2-40B4-BE49-F238E27FC236}">
                <a16:creationId xmlns:a16="http://schemas.microsoft.com/office/drawing/2014/main" id="{9E81DA57-FCCC-448C-9C4B-5E4088E8BC6D}"/>
              </a:ext>
            </a:extLst>
          </p:cNvPr>
          <p:cNvSpPr/>
          <p:nvPr/>
        </p:nvSpPr>
        <p:spPr>
          <a:xfrm flipH="1" flipV="1">
            <a:off x="4460696" y="5019634"/>
            <a:ext cx="4956169" cy="3902933"/>
          </a:xfrm>
          <a:prstGeom prst="arc">
            <a:avLst>
              <a:gd name="adj1" fmla="val 12207415"/>
              <a:gd name="adj2" fmla="val 20463562"/>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C60CEAE6-BD2D-431E-A2E6-12714E710C73}"/>
              </a:ext>
            </a:extLst>
          </p:cNvPr>
          <p:cNvSpPr txBox="1"/>
          <p:nvPr/>
        </p:nvSpPr>
        <p:spPr>
          <a:xfrm>
            <a:off x="4603876" y="7294491"/>
            <a:ext cx="4439794" cy="830997"/>
          </a:xfrm>
          <a:prstGeom prst="rect">
            <a:avLst/>
          </a:prstGeom>
          <a:noFill/>
        </p:spPr>
        <p:txBody>
          <a:bodyPr wrap="square" rtlCol="0">
            <a:spAutoFit/>
          </a:bodyPr>
          <a:lstStyle/>
          <a:p>
            <a:pPr algn="ctr"/>
            <a:r>
              <a:rPr kumimoji="1" lang="ja-JP" altLang="en-US" sz="2400" dirty="0">
                <a:latin typeface="あずきフォント" panose="02000609000000000000" pitchFamily="1" charset="-128"/>
                <a:ea typeface="あずきフォント" panose="02000609000000000000" pitchFamily="1" charset="-128"/>
              </a:rPr>
              <a:t>事例ごとに距離が最短となるクラスタ中心を選ぶ</a:t>
            </a:r>
          </a:p>
        </p:txBody>
      </p:sp>
      <p:pic>
        <p:nvPicPr>
          <p:cNvPr id="25" name="図 24">
            <a:extLst>
              <a:ext uri="{FF2B5EF4-FFF2-40B4-BE49-F238E27FC236}">
                <a16:creationId xmlns:a16="http://schemas.microsoft.com/office/drawing/2014/main" id="{E3017DEA-F04E-4736-AFCE-7CF1C89F1C17}"/>
              </a:ext>
            </a:extLst>
          </p:cNvPr>
          <p:cNvPicPr>
            <a:picLocks noChangeAspect="1"/>
          </p:cNvPicPr>
          <p:nvPr/>
        </p:nvPicPr>
        <p:blipFill>
          <a:blip r:embed="rId10"/>
          <a:stretch>
            <a:fillRect/>
          </a:stretch>
        </p:blipFill>
        <p:spPr>
          <a:xfrm>
            <a:off x="5281725" y="8078533"/>
            <a:ext cx="2057400" cy="685800"/>
          </a:xfrm>
          <a:prstGeom prst="rect">
            <a:avLst/>
          </a:prstGeom>
        </p:spPr>
      </p:pic>
      <p:sp>
        <p:nvSpPr>
          <p:cNvPr id="70" name="テキスト ボックス 446">
            <a:extLst>
              <a:ext uri="{FF2B5EF4-FFF2-40B4-BE49-F238E27FC236}">
                <a16:creationId xmlns:a16="http://schemas.microsoft.com/office/drawing/2014/main" id="{121523DE-31B9-4106-B2F9-1E2A4E22A8CF}"/>
              </a:ext>
            </a:extLst>
          </p:cNvPr>
          <p:cNvSpPr txBox="1"/>
          <p:nvPr/>
        </p:nvSpPr>
        <p:spPr>
          <a:xfrm>
            <a:off x="7355209" y="8078533"/>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(10.10)</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104" name="直線矢印コネクタ 103">
            <a:extLst>
              <a:ext uri="{FF2B5EF4-FFF2-40B4-BE49-F238E27FC236}">
                <a16:creationId xmlns:a16="http://schemas.microsoft.com/office/drawing/2014/main" id="{DB9C3B69-D8AC-43BC-954A-F3C6F8B4C739}"/>
              </a:ext>
            </a:extLst>
          </p:cNvPr>
          <p:cNvCxnSpPr>
            <a:cxnSpLocks/>
          </p:cNvCxnSpPr>
          <p:nvPr/>
        </p:nvCxnSpPr>
        <p:spPr>
          <a:xfrm flipH="1" flipV="1">
            <a:off x="10754586" y="6858000"/>
            <a:ext cx="375625" cy="422043"/>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69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図 40">
            <a:extLst>
              <a:ext uri="{FF2B5EF4-FFF2-40B4-BE49-F238E27FC236}">
                <a16:creationId xmlns:a16="http://schemas.microsoft.com/office/drawing/2014/main" id="{C0A12789-24D7-47DC-94C5-31DED2D1A269}"/>
              </a:ext>
            </a:extLst>
          </p:cNvPr>
          <p:cNvPicPr>
            <a:picLocks noChangeAspect="1"/>
          </p:cNvPicPr>
          <p:nvPr/>
        </p:nvPicPr>
        <p:blipFill>
          <a:blip r:embed="rId2"/>
          <a:stretch>
            <a:fillRect/>
          </a:stretch>
        </p:blipFill>
        <p:spPr>
          <a:xfrm>
            <a:off x="261652" y="10667878"/>
            <a:ext cx="4303259" cy="2762270"/>
          </a:xfrm>
          <a:prstGeom prst="rect">
            <a:avLst/>
          </a:prstGeom>
        </p:spPr>
      </p:pic>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データから階層構造を作るには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9416866" y="-2115"/>
            <a:ext cx="4164492"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11.1~11.2</a:t>
            </a:r>
            <a:endParaRPr kumimoji="1" lang="ja-JP" altLang="en-US" dirty="0">
              <a:latin typeface="あずきフォント" panose="02000609000000000000" pitchFamily="1" charset="-128"/>
              <a:ea typeface="あずきフォント" panose="02000609000000000000" pitchFamily="1" charset="-128"/>
            </a:endParaRPr>
          </a:p>
        </p:txBody>
      </p:sp>
      <p:sp>
        <p:nvSpPr>
          <p:cNvPr id="44" name="テキスト ボックス 446">
            <a:extLst>
              <a:ext uri="{FF2B5EF4-FFF2-40B4-BE49-F238E27FC236}">
                <a16:creationId xmlns:a16="http://schemas.microsoft.com/office/drawing/2014/main" id="{2926777D-2406-413E-9839-8ECEDE0A109E}"/>
              </a:ext>
            </a:extLst>
          </p:cNvPr>
          <p:cNvSpPr txBox="1"/>
          <p:nvPr/>
        </p:nvSpPr>
        <p:spPr>
          <a:xfrm>
            <a:off x="356795" y="1261543"/>
            <a:ext cx="13224562" cy="6620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1"/>
                </a:solidFill>
                <a:latin typeface="あずきフォント" panose="02000609000000000000" pitchFamily="1" charset="-128"/>
                <a:ea typeface="あずきフォント" panose="02000609000000000000" pitchFamily="1" charset="-128"/>
              </a:rPr>
              <a:t>クラスタ同士が階層状の関係を持っている時、その構造をデータから推定したい。</a:t>
            </a:r>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p:txBody>
      </p:sp>
      <p:sp>
        <p:nvSpPr>
          <p:cNvPr id="2" name="正方形/長方形 1">
            <a:extLst>
              <a:ext uri="{FF2B5EF4-FFF2-40B4-BE49-F238E27FC236}">
                <a16:creationId xmlns:a16="http://schemas.microsoft.com/office/drawing/2014/main" id="{49879B64-258E-44F6-BDEC-E979D14D2382}"/>
              </a:ext>
            </a:extLst>
          </p:cNvPr>
          <p:cNvSpPr/>
          <p:nvPr/>
        </p:nvSpPr>
        <p:spPr>
          <a:xfrm>
            <a:off x="1158771" y="3961936"/>
            <a:ext cx="1956816" cy="412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あずきフォント" panose="02000609000000000000" pitchFamily="1" charset="-128"/>
                <a:ea typeface="あずきフォント" panose="02000609000000000000" pitchFamily="1" charset="-128"/>
              </a:rPr>
              <a:t>千葉県</a:t>
            </a:r>
          </a:p>
        </p:txBody>
      </p:sp>
      <p:sp>
        <p:nvSpPr>
          <p:cNvPr id="43" name="正方形/長方形 42">
            <a:extLst>
              <a:ext uri="{FF2B5EF4-FFF2-40B4-BE49-F238E27FC236}">
                <a16:creationId xmlns:a16="http://schemas.microsoft.com/office/drawing/2014/main" id="{C7357AA6-4F32-4F96-A35B-8D94A0146EE5}"/>
              </a:ext>
            </a:extLst>
          </p:cNvPr>
          <p:cNvSpPr/>
          <p:nvPr/>
        </p:nvSpPr>
        <p:spPr>
          <a:xfrm>
            <a:off x="3426483" y="3961936"/>
            <a:ext cx="1956816" cy="412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あずきフォント" panose="02000609000000000000" pitchFamily="1" charset="-128"/>
                <a:ea typeface="あずきフォント" panose="02000609000000000000" pitchFamily="1" charset="-128"/>
              </a:rPr>
              <a:t>茨城県</a:t>
            </a:r>
          </a:p>
        </p:txBody>
      </p:sp>
      <p:sp>
        <p:nvSpPr>
          <p:cNvPr id="45" name="正方形/長方形 44">
            <a:extLst>
              <a:ext uri="{FF2B5EF4-FFF2-40B4-BE49-F238E27FC236}">
                <a16:creationId xmlns:a16="http://schemas.microsoft.com/office/drawing/2014/main" id="{FE39B0ED-B1F1-4957-893E-1459CBD5EEA3}"/>
              </a:ext>
            </a:extLst>
          </p:cNvPr>
          <p:cNvSpPr/>
          <p:nvPr/>
        </p:nvSpPr>
        <p:spPr>
          <a:xfrm>
            <a:off x="5694195" y="3961936"/>
            <a:ext cx="1956816" cy="412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あずきフォント" panose="02000609000000000000" pitchFamily="1" charset="-128"/>
                <a:ea typeface="あずきフォント" panose="02000609000000000000" pitchFamily="1" charset="-128"/>
              </a:rPr>
              <a:t>栃木県</a:t>
            </a:r>
          </a:p>
        </p:txBody>
      </p:sp>
      <p:sp>
        <p:nvSpPr>
          <p:cNvPr id="46" name="正方形/長方形 45">
            <a:extLst>
              <a:ext uri="{FF2B5EF4-FFF2-40B4-BE49-F238E27FC236}">
                <a16:creationId xmlns:a16="http://schemas.microsoft.com/office/drawing/2014/main" id="{09347F4F-DEA0-4653-8F67-CB1BA751C5AA}"/>
              </a:ext>
            </a:extLst>
          </p:cNvPr>
          <p:cNvSpPr/>
          <p:nvPr/>
        </p:nvSpPr>
        <p:spPr>
          <a:xfrm>
            <a:off x="7801887" y="3961936"/>
            <a:ext cx="1956816" cy="412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あずきフォント" panose="02000609000000000000" pitchFamily="1" charset="-128"/>
                <a:ea typeface="あずきフォント" panose="02000609000000000000" pitchFamily="1" charset="-128"/>
              </a:rPr>
              <a:t>・・・</a:t>
            </a:r>
          </a:p>
        </p:txBody>
      </p:sp>
      <p:sp>
        <p:nvSpPr>
          <p:cNvPr id="48" name="正方形/長方形 47">
            <a:extLst>
              <a:ext uri="{FF2B5EF4-FFF2-40B4-BE49-F238E27FC236}">
                <a16:creationId xmlns:a16="http://schemas.microsoft.com/office/drawing/2014/main" id="{D01AF7B2-B01A-446A-AEA5-DFE843DFFFC3}"/>
              </a:ext>
            </a:extLst>
          </p:cNvPr>
          <p:cNvSpPr/>
          <p:nvPr/>
        </p:nvSpPr>
        <p:spPr>
          <a:xfrm>
            <a:off x="3426483" y="3025963"/>
            <a:ext cx="1956816" cy="412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あずきフォント" panose="02000609000000000000" pitchFamily="1" charset="-128"/>
                <a:ea typeface="あずきフォント" panose="02000609000000000000" pitchFamily="1" charset="-128"/>
              </a:rPr>
              <a:t>関東</a:t>
            </a:r>
          </a:p>
        </p:txBody>
      </p:sp>
      <p:sp>
        <p:nvSpPr>
          <p:cNvPr id="51" name="正方形/長方形 50">
            <a:extLst>
              <a:ext uri="{FF2B5EF4-FFF2-40B4-BE49-F238E27FC236}">
                <a16:creationId xmlns:a16="http://schemas.microsoft.com/office/drawing/2014/main" id="{5C035A71-DE61-4E7F-AE12-FBCDD9810B97}"/>
              </a:ext>
            </a:extLst>
          </p:cNvPr>
          <p:cNvSpPr/>
          <p:nvPr/>
        </p:nvSpPr>
        <p:spPr>
          <a:xfrm>
            <a:off x="7801887" y="3025963"/>
            <a:ext cx="1956816" cy="412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あずきフォント" panose="02000609000000000000" pitchFamily="1" charset="-128"/>
                <a:ea typeface="あずきフォント" panose="02000609000000000000" pitchFamily="1" charset="-128"/>
              </a:rPr>
              <a:t>東北</a:t>
            </a:r>
          </a:p>
        </p:txBody>
      </p:sp>
      <p:sp>
        <p:nvSpPr>
          <p:cNvPr id="52" name="正方形/長方形 51">
            <a:extLst>
              <a:ext uri="{FF2B5EF4-FFF2-40B4-BE49-F238E27FC236}">
                <a16:creationId xmlns:a16="http://schemas.microsoft.com/office/drawing/2014/main" id="{57EFB0CE-520D-46DE-B7C3-E350287DF4C9}"/>
              </a:ext>
            </a:extLst>
          </p:cNvPr>
          <p:cNvSpPr/>
          <p:nvPr/>
        </p:nvSpPr>
        <p:spPr>
          <a:xfrm>
            <a:off x="5694195" y="1997491"/>
            <a:ext cx="1956816" cy="412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あずきフォント" panose="02000609000000000000" pitchFamily="1" charset="-128"/>
                <a:ea typeface="あずきフォント" panose="02000609000000000000" pitchFamily="1" charset="-128"/>
              </a:rPr>
              <a:t>日本</a:t>
            </a:r>
          </a:p>
        </p:txBody>
      </p:sp>
      <p:cxnSp>
        <p:nvCxnSpPr>
          <p:cNvPr id="4" name="コネクタ: カギ線 3">
            <a:extLst>
              <a:ext uri="{FF2B5EF4-FFF2-40B4-BE49-F238E27FC236}">
                <a16:creationId xmlns:a16="http://schemas.microsoft.com/office/drawing/2014/main" id="{32FC0B42-EB5A-4DF6-972A-F35262DA0F7C}"/>
              </a:ext>
            </a:extLst>
          </p:cNvPr>
          <p:cNvCxnSpPr>
            <a:stCxn id="52" idx="2"/>
            <a:endCxn id="48" idx="0"/>
          </p:cNvCxnSpPr>
          <p:nvPr/>
        </p:nvCxnSpPr>
        <p:spPr>
          <a:xfrm rot="5400000">
            <a:off x="5230788" y="1584148"/>
            <a:ext cx="615918" cy="226771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4" name="コネクタ: カギ線 53">
            <a:extLst>
              <a:ext uri="{FF2B5EF4-FFF2-40B4-BE49-F238E27FC236}">
                <a16:creationId xmlns:a16="http://schemas.microsoft.com/office/drawing/2014/main" id="{A4BC512F-345E-4EBB-A83D-69C85B79324A}"/>
              </a:ext>
            </a:extLst>
          </p:cNvPr>
          <p:cNvCxnSpPr>
            <a:cxnSpLocks/>
            <a:stCxn id="52" idx="2"/>
            <a:endCxn id="51" idx="0"/>
          </p:cNvCxnSpPr>
          <p:nvPr/>
        </p:nvCxnSpPr>
        <p:spPr>
          <a:xfrm rot="16200000" flipH="1">
            <a:off x="7418490" y="1664158"/>
            <a:ext cx="615918" cy="210769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7" name="コネクタ: カギ線 56">
            <a:extLst>
              <a:ext uri="{FF2B5EF4-FFF2-40B4-BE49-F238E27FC236}">
                <a16:creationId xmlns:a16="http://schemas.microsoft.com/office/drawing/2014/main" id="{70BB8D60-E770-42F1-86C6-D91E7035457E}"/>
              </a:ext>
            </a:extLst>
          </p:cNvPr>
          <p:cNvCxnSpPr>
            <a:cxnSpLocks/>
            <a:stCxn id="52" idx="2"/>
            <a:endCxn id="59" idx="0"/>
          </p:cNvCxnSpPr>
          <p:nvPr/>
        </p:nvCxnSpPr>
        <p:spPr>
          <a:xfrm rot="16200000" flipH="1">
            <a:off x="8623212" y="459436"/>
            <a:ext cx="615918" cy="451713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0553B5C1-4D68-415C-A940-0FEA6BB20F69}"/>
              </a:ext>
            </a:extLst>
          </p:cNvPr>
          <p:cNvSpPr/>
          <p:nvPr/>
        </p:nvSpPr>
        <p:spPr>
          <a:xfrm>
            <a:off x="10211331" y="3025963"/>
            <a:ext cx="1956816" cy="412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あずきフォント" panose="02000609000000000000" pitchFamily="1" charset="-128"/>
                <a:ea typeface="あずきフォント" panose="02000609000000000000" pitchFamily="1" charset="-128"/>
              </a:rPr>
              <a:t>・・・</a:t>
            </a:r>
          </a:p>
        </p:txBody>
      </p:sp>
      <p:cxnSp>
        <p:nvCxnSpPr>
          <p:cNvPr id="66" name="コネクタ: カギ線 65">
            <a:extLst>
              <a:ext uri="{FF2B5EF4-FFF2-40B4-BE49-F238E27FC236}">
                <a16:creationId xmlns:a16="http://schemas.microsoft.com/office/drawing/2014/main" id="{B1978332-BB8B-4F36-B1E6-932ADA3BCE8B}"/>
              </a:ext>
            </a:extLst>
          </p:cNvPr>
          <p:cNvCxnSpPr>
            <a:cxnSpLocks/>
            <a:stCxn id="48" idx="2"/>
            <a:endCxn id="2" idx="0"/>
          </p:cNvCxnSpPr>
          <p:nvPr/>
        </p:nvCxnSpPr>
        <p:spPr>
          <a:xfrm rot="5400000">
            <a:off x="3009326" y="2566370"/>
            <a:ext cx="523419" cy="226771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7" name="コネクタ: カギ線 66">
            <a:extLst>
              <a:ext uri="{FF2B5EF4-FFF2-40B4-BE49-F238E27FC236}">
                <a16:creationId xmlns:a16="http://schemas.microsoft.com/office/drawing/2014/main" id="{31CEC049-F033-452C-B673-E38ED187F089}"/>
              </a:ext>
            </a:extLst>
          </p:cNvPr>
          <p:cNvCxnSpPr>
            <a:cxnSpLocks/>
            <a:stCxn id="48" idx="2"/>
            <a:endCxn id="45" idx="0"/>
          </p:cNvCxnSpPr>
          <p:nvPr/>
        </p:nvCxnSpPr>
        <p:spPr>
          <a:xfrm rot="16200000" flipH="1">
            <a:off x="5277038" y="2566370"/>
            <a:ext cx="523419" cy="226771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1" name="コネクタ: カギ線 70">
            <a:extLst>
              <a:ext uri="{FF2B5EF4-FFF2-40B4-BE49-F238E27FC236}">
                <a16:creationId xmlns:a16="http://schemas.microsoft.com/office/drawing/2014/main" id="{F73008C5-F6F3-477F-880B-CEDBDFCC60D8}"/>
              </a:ext>
            </a:extLst>
          </p:cNvPr>
          <p:cNvCxnSpPr>
            <a:cxnSpLocks/>
            <a:stCxn id="48" idx="2"/>
            <a:endCxn id="43" idx="0"/>
          </p:cNvCxnSpPr>
          <p:nvPr/>
        </p:nvCxnSpPr>
        <p:spPr>
          <a:xfrm rot="5400000">
            <a:off x="4143182" y="3700226"/>
            <a:ext cx="523419"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2" name="コネクタ: カギ線 71">
            <a:extLst>
              <a:ext uri="{FF2B5EF4-FFF2-40B4-BE49-F238E27FC236}">
                <a16:creationId xmlns:a16="http://schemas.microsoft.com/office/drawing/2014/main" id="{6A5C9511-3109-4BE7-8F28-036466FBD2AC}"/>
              </a:ext>
            </a:extLst>
          </p:cNvPr>
          <p:cNvCxnSpPr>
            <a:cxnSpLocks/>
            <a:stCxn id="48" idx="2"/>
            <a:endCxn id="46" idx="0"/>
          </p:cNvCxnSpPr>
          <p:nvPr/>
        </p:nvCxnSpPr>
        <p:spPr>
          <a:xfrm rot="16200000" flipH="1">
            <a:off x="6330884" y="1512524"/>
            <a:ext cx="523419" cy="437540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76" name="テキスト ボックス 446">
            <a:extLst>
              <a:ext uri="{FF2B5EF4-FFF2-40B4-BE49-F238E27FC236}">
                <a16:creationId xmlns:a16="http://schemas.microsoft.com/office/drawing/2014/main" id="{49F53E70-F376-47E7-AF78-26DF4D384755}"/>
              </a:ext>
            </a:extLst>
          </p:cNvPr>
          <p:cNvSpPr txBox="1"/>
          <p:nvPr/>
        </p:nvSpPr>
        <p:spPr>
          <a:xfrm>
            <a:off x="491438" y="1854266"/>
            <a:ext cx="4073473" cy="48185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dirty="0">
                <a:solidFill>
                  <a:schemeClr val="accent1"/>
                </a:solidFill>
                <a:latin typeface="あずきフォント" panose="02000609000000000000" pitchFamily="1" charset="-128"/>
                <a:ea typeface="あずきフォント" panose="02000609000000000000" pitchFamily="1" charset="-128"/>
              </a:rPr>
              <a:t>階層構造の例</a:t>
            </a:r>
            <a:r>
              <a:rPr kumimoji="1" lang="en-US" altLang="ja-JP" sz="1800" dirty="0">
                <a:solidFill>
                  <a:schemeClr val="accent1"/>
                </a:solidFill>
                <a:latin typeface="あずきフォント" panose="02000609000000000000" pitchFamily="1" charset="-128"/>
                <a:ea typeface="あずきフォント" panose="02000609000000000000" pitchFamily="1" charset="-128"/>
              </a:rPr>
              <a:t>; </a:t>
            </a:r>
            <a:r>
              <a:rPr kumimoji="1" lang="ja-JP" altLang="en-US" sz="1800" dirty="0">
                <a:solidFill>
                  <a:schemeClr val="accent1"/>
                </a:solidFill>
                <a:latin typeface="あずきフォント" panose="02000609000000000000" pitchFamily="1" charset="-128"/>
                <a:ea typeface="あずきフォント" panose="02000609000000000000" pitchFamily="1" charset="-128"/>
              </a:rPr>
              <a:t>日本の地域区分</a:t>
            </a:r>
            <a:endParaRPr kumimoji="1" lang="en-US" altLang="ja-JP" sz="1600" dirty="0">
              <a:solidFill>
                <a:schemeClr val="tx1"/>
              </a:solidFill>
              <a:latin typeface="あずきフォント" panose="02000609000000000000" pitchFamily="1" charset="-128"/>
              <a:ea typeface="あずきフォント" panose="02000609000000000000" pitchFamily="1" charset="-128"/>
            </a:endParaRPr>
          </a:p>
        </p:txBody>
      </p:sp>
      <p:sp>
        <p:nvSpPr>
          <p:cNvPr id="78" name="テキスト ボックス 446">
            <a:extLst>
              <a:ext uri="{FF2B5EF4-FFF2-40B4-BE49-F238E27FC236}">
                <a16:creationId xmlns:a16="http://schemas.microsoft.com/office/drawing/2014/main" id="{CC5441AC-8C56-434F-9879-4ABE36B28FF2}"/>
              </a:ext>
            </a:extLst>
          </p:cNvPr>
          <p:cNvSpPr txBox="1"/>
          <p:nvPr/>
        </p:nvSpPr>
        <p:spPr>
          <a:xfrm>
            <a:off x="491438" y="4540911"/>
            <a:ext cx="12882891" cy="6620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1"/>
                </a:solidFill>
                <a:latin typeface="あずきフォント" panose="02000609000000000000" pitchFamily="1" charset="-128"/>
                <a:ea typeface="あずきフォント" panose="02000609000000000000" pitchFamily="1" charset="-128"/>
              </a:rPr>
              <a:t>単純なクラスタリングでは、</a:t>
            </a:r>
            <a:r>
              <a:rPr kumimoji="1" lang="en-US" altLang="ja-JP" sz="2800" b="1" dirty="0">
                <a:solidFill>
                  <a:schemeClr val="accent1"/>
                </a:solidFill>
                <a:latin typeface="あずきフォント" panose="02000609000000000000" pitchFamily="1" charset="-128"/>
                <a:ea typeface="あずきフォント" panose="02000609000000000000" pitchFamily="1" charset="-128"/>
              </a:rPr>
              <a:t>1</a:t>
            </a:r>
            <a:r>
              <a:rPr kumimoji="1" lang="ja-JP" altLang="en-US" sz="2800" b="1" dirty="0" err="1">
                <a:solidFill>
                  <a:schemeClr val="accent1"/>
                </a:solidFill>
                <a:latin typeface="あずきフォント" panose="02000609000000000000" pitchFamily="1" charset="-128"/>
                <a:ea typeface="あずきフォント" panose="02000609000000000000" pitchFamily="1" charset="-128"/>
              </a:rPr>
              <a:t>つの</a:t>
            </a:r>
            <a:r>
              <a:rPr kumimoji="1" lang="ja-JP" altLang="en-US" sz="2800" b="1" dirty="0">
                <a:solidFill>
                  <a:schemeClr val="accent1"/>
                </a:solidFill>
                <a:latin typeface="あずきフォント" panose="02000609000000000000" pitchFamily="1" charset="-128"/>
                <a:ea typeface="あずきフォント" panose="02000609000000000000" pitchFamily="1" charset="-128"/>
              </a:rPr>
              <a:t>階層レベルでの分類しかできない。</a:t>
            </a:r>
            <a:endParaRPr kumimoji="1" lang="en-US" altLang="ja-JP" sz="2400" dirty="0">
              <a:solidFill>
                <a:schemeClr val="tx1"/>
              </a:solidFill>
              <a:latin typeface="あずきフォント" panose="02000609000000000000" pitchFamily="1" charset="-128"/>
              <a:ea typeface="あずきフォント" panose="02000609000000000000" pitchFamily="1" charset="-128"/>
            </a:endParaRPr>
          </a:p>
        </p:txBody>
      </p:sp>
      <p:sp>
        <p:nvSpPr>
          <p:cNvPr id="27" name="四角形: 角を丸くする 26">
            <a:extLst>
              <a:ext uri="{FF2B5EF4-FFF2-40B4-BE49-F238E27FC236}">
                <a16:creationId xmlns:a16="http://schemas.microsoft.com/office/drawing/2014/main" id="{529A50BD-C26B-4FBA-90FA-262B6C9B93DF}"/>
              </a:ext>
            </a:extLst>
          </p:cNvPr>
          <p:cNvSpPr/>
          <p:nvPr/>
        </p:nvSpPr>
        <p:spPr>
          <a:xfrm>
            <a:off x="436304" y="3851070"/>
            <a:ext cx="9630986" cy="578975"/>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コネクタ: 曲線 29">
            <a:extLst>
              <a:ext uri="{FF2B5EF4-FFF2-40B4-BE49-F238E27FC236}">
                <a16:creationId xmlns:a16="http://schemas.microsoft.com/office/drawing/2014/main" id="{B3009F34-5975-497F-99B7-405CA6F228AA}"/>
              </a:ext>
            </a:extLst>
          </p:cNvPr>
          <p:cNvCxnSpPr>
            <a:cxnSpLocks/>
            <a:stCxn id="27" idx="1"/>
            <a:endCxn id="78" idx="1"/>
          </p:cNvCxnSpPr>
          <p:nvPr/>
        </p:nvCxnSpPr>
        <p:spPr>
          <a:xfrm rot="10800000" flipH="1" flipV="1">
            <a:off x="436304" y="4140558"/>
            <a:ext cx="55134" cy="731366"/>
          </a:xfrm>
          <a:prstGeom prst="curvedConnector3">
            <a:avLst>
              <a:gd name="adj1" fmla="val -414626"/>
            </a:avLst>
          </a:prstGeom>
        </p:spPr>
        <p:style>
          <a:lnRef idx="1">
            <a:schemeClr val="accent1"/>
          </a:lnRef>
          <a:fillRef idx="0">
            <a:schemeClr val="accent1"/>
          </a:fillRef>
          <a:effectRef idx="0">
            <a:schemeClr val="accent1"/>
          </a:effectRef>
          <a:fontRef idx="minor">
            <a:schemeClr val="tx1"/>
          </a:fontRef>
        </p:style>
      </p:cxnSp>
      <p:sp>
        <p:nvSpPr>
          <p:cNvPr id="84" name="テキスト ボックス 359">
            <a:extLst>
              <a:ext uri="{FF2B5EF4-FFF2-40B4-BE49-F238E27FC236}">
                <a16:creationId xmlns:a16="http://schemas.microsoft.com/office/drawing/2014/main" id="{376D0B44-B486-4363-99FC-AC14A5A7FEF1}"/>
              </a:ext>
            </a:extLst>
          </p:cNvPr>
          <p:cNvSpPr txBox="1"/>
          <p:nvPr/>
        </p:nvSpPr>
        <p:spPr>
          <a:xfrm>
            <a:off x="261652" y="5352244"/>
            <a:ext cx="13112677" cy="185526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①距離の近いデータから順に集めて</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1</a:t>
            </a:r>
            <a:r>
              <a:rPr kumimoji="1" lang="ja-JP" altLang="en-US" sz="2800" b="1" dirty="0" err="1">
                <a:solidFill>
                  <a:schemeClr val="accent2"/>
                </a:solidFill>
                <a:latin typeface="あずきフォント" panose="02000609000000000000" pitchFamily="1" charset="-128"/>
                <a:ea typeface="あずきフォント" panose="02000609000000000000" pitchFamily="1" charset="-128"/>
              </a:rPr>
              <a:t>つの</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クラスタに統合していく</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②</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1</a:t>
            </a:r>
            <a:r>
              <a:rPr kumimoji="1" lang="ja-JP" altLang="en-US" sz="2800" b="1" dirty="0" err="1">
                <a:solidFill>
                  <a:schemeClr val="accent2"/>
                </a:solidFill>
                <a:latin typeface="あずきフォント" panose="02000609000000000000" pitchFamily="1" charset="-128"/>
                <a:ea typeface="あずきフォント" panose="02000609000000000000" pitchFamily="1" charset="-128"/>
              </a:rPr>
              <a:t>つの</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クラスタから再帰的に分割を繰り返す</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①を凝集型</a:t>
            </a:r>
            <a:r>
              <a:rPr kumimoji="1" lang="en-US" altLang="ja-JP" sz="2800" b="1" u="sng"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ボトムアップ型</a:t>
            </a:r>
            <a:r>
              <a:rPr kumimoji="1" lang="en-US" altLang="ja-JP" sz="2800" b="1" u="sng"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u="sng" dirty="0" err="1">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②を分割型</a:t>
            </a:r>
            <a:r>
              <a:rPr kumimoji="1" lang="en-US" altLang="ja-JP" sz="2800" b="1" u="sng"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トップダウン型</a:t>
            </a:r>
            <a:r>
              <a:rPr kumimoji="1" lang="en-US" altLang="ja-JP" sz="2800" b="1" u="sng"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と呼ぶ</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400" dirty="0">
                <a:solidFill>
                  <a:schemeClr val="accent2"/>
                </a:solidFill>
                <a:latin typeface="あずきフォント" panose="02000609000000000000" pitchFamily="1" charset="-128"/>
                <a:ea typeface="あずきフォント" panose="02000609000000000000" pitchFamily="1" charset="-128"/>
              </a:rPr>
              <a:t>大きな集合を分割するのは一般的に計算量が増えるため①が良く使われる。</a:t>
            </a:r>
          </a:p>
        </p:txBody>
      </p:sp>
      <p:sp>
        <p:nvSpPr>
          <p:cNvPr id="85" name="四角形: 角を丸くする 84">
            <a:extLst>
              <a:ext uri="{FF2B5EF4-FFF2-40B4-BE49-F238E27FC236}">
                <a16:creationId xmlns:a16="http://schemas.microsoft.com/office/drawing/2014/main" id="{43A8C73B-5A79-48B6-A102-CA361EE4861E}"/>
              </a:ext>
            </a:extLst>
          </p:cNvPr>
          <p:cNvSpPr/>
          <p:nvPr/>
        </p:nvSpPr>
        <p:spPr>
          <a:xfrm>
            <a:off x="301738" y="5366018"/>
            <a:ext cx="13112599" cy="1855262"/>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pic>
        <p:nvPicPr>
          <p:cNvPr id="35" name="図 34">
            <a:extLst>
              <a:ext uri="{FF2B5EF4-FFF2-40B4-BE49-F238E27FC236}">
                <a16:creationId xmlns:a16="http://schemas.microsoft.com/office/drawing/2014/main" id="{C52CB2D9-3C26-44C4-96A8-3AFEA86EF842}"/>
              </a:ext>
            </a:extLst>
          </p:cNvPr>
          <p:cNvPicPr>
            <a:picLocks noChangeAspect="1"/>
          </p:cNvPicPr>
          <p:nvPr/>
        </p:nvPicPr>
        <p:blipFill>
          <a:blip r:embed="rId3"/>
          <a:stretch>
            <a:fillRect/>
          </a:stretch>
        </p:blipFill>
        <p:spPr>
          <a:xfrm>
            <a:off x="182268" y="7367810"/>
            <a:ext cx="4469473" cy="2862322"/>
          </a:xfrm>
          <a:prstGeom prst="rect">
            <a:avLst/>
          </a:prstGeom>
        </p:spPr>
      </p:pic>
      <p:sp>
        <p:nvSpPr>
          <p:cNvPr id="36" name="テキスト ボックス 35">
            <a:extLst>
              <a:ext uri="{FF2B5EF4-FFF2-40B4-BE49-F238E27FC236}">
                <a16:creationId xmlns:a16="http://schemas.microsoft.com/office/drawing/2014/main" id="{F7868BA7-BF86-48F3-A2D9-C82FC1BCA8CA}"/>
              </a:ext>
            </a:extLst>
          </p:cNvPr>
          <p:cNvSpPr txBox="1"/>
          <p:nvPr/>
        </p:nvSpPr>
        <p:spPr>
          <a:xfrm>
            <a:off x="4869046" y="7367809"/>
            <a:ext cx="8505284" cy="2862322"/>
          </a:xfrm>
          <a:prstGeom prst="rect">
            <a:avLst/>
          </a:prstGeom>
          <a:noFill/>
        </p:spPr>
        <p:txBody>
          <a:bodyPr wrap="square" rtlCol="0">
            <a:spAutoFit/>
          </a:bodyPr>
          <a:lstStyle/>
          <a:p>
            <a:r>
              <a:rPr kumimoji="1" lang="en-US" altLang="ja-JP" sz="2000" dirty="0">
                <a:latin typeface="あずきフォント" panose="02000609000000000000" pitchFamily="1" charset="-128"/>
                <a:ea typeface="あずきフォント" panose="02000609000000000000" pitchFamily="1" charset="-128"/>
              </a:rPr>
              <a:t>5</a:t>
            </a:r>
            <a:r>
              <a:rPr kumimoji="1" lang="ja-JP" altLang="en-US" sz="2000" dirty="0" err="1">
                <a:latin typeface="あずきフォント" panose="02000609000000000000" pitchFamily="1" charset="-128"/>
                <a:ea typeface="あずきフォント" panose="02000609000000000000" pitchFamily="1" charset="-128"/>
              </a:rPr>
              <a:t>つの</a:t>
            </a:r>
            <a:r>
              <a:rPr kumimoji="1" lang="ja-JP" altLang="en-US" sz="2000" dirty="0">
                <a:latin typeface="あずきフォント" panose="02000609000000000000" pitchFamily="1" charset="-128"/>
                <a:ea typeface="あずきフォント" panose="02000609000000000000" pitchFamily="1" charset="-128"/>
              </a:rPr>
              <a:t>数字があり、数字同士の差を距離とする。左は、①～③のプロセスを</a:t>
            </a:r>
            <a:r>
              <a:rPr kumimoji="1" lang="en-US" altLang="ja-JP" sz="2000" dirty="0">
                <a:latin typeface="あずきフォント" panose="02000609000000000000" pitchFamily="1" charset="-128"/>
                <a:ea typeface="あずきフォント" panose="02000609000000000000" pitchFamily="1" charset="-128"/>
              </a:rPr>
              <a:t>1</a:t>
            </a:r>
            <a:r>
              <a:rPr kumimoji="1" lang="ja-JP" altLang="en-US" sz="2000" dirty="0" err="1">
                <a:latin typeface="あずきフォント" panose="02000609000000000000" pitchFamily="1" charset="-128"/>
                <a:ea typeface="あずきフォント" panose="02000609000000000000" pitchFamily="1" charset="-128"/>
              </a:rPr>
              <a:t>つの</a:t>
            </a:r>
            <a:r>
              <a:rPr kumimoji="1" lang="ja-JP" altLang="en-US" sz="2000" dirty="0">
                <a:latin typeface="あずきフォント" panose="02000609000000000000" pitchFamily="1" charset="-128"/>
                <a:ea typeface="あずきフォント" panose="02000609000000000000" pitchFamily="1" charset="-128"/>
              </a:rPr>
              <a:t>クラスタになるまで繰り返す過程を示した図</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デンドログラム</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err="1">
                <a:latin typeface="あずきフォント" panose="02000609000000000000" pitchFamily="1" charset="-128"/>
                <a:ea typeface="あずきフォント" panose="02000609000000000000" pitchFamily="1" charset="-128"/>
              </a:rPr>
              <a:t>。</a:t>
            </a:r>
            <a:endParaRPr kumimoji="1" lang="en-US" altLang="ja-JP" sz="2000" dirty="0">
              <a:latin typeface="あずきフォント" panose="02000609000000000000" pitchFamily="1" charset="-128"/>
              <a:ea typeface="あずきフォント" panose="02000609000000000000" pitchFamily="1" charset="-128"/>
            </a:endParaRPr>
          </a:p>
          <a:p>
            <a:endParaRPr kumimoji="1" lang="en-US" altLang="ja-JP" sz="2000" dirty="0">
              <a:latin typeface="あずきフォント" panose="02000609000000000000" pitchFamily="1" charset="-128"/>
              <a:ea typeface="あずきフォント" panose="02000609000000000000" pitchFamily="1" charset="-128"/>
            </a:endParaRPr>
          </a:p>
          <a:p>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①距離が元も近い数字同士をまとめてクラスタにする</a:t>
            </a:r>
            <a:endParaRPr kumimoji="1" lang="en-US" altLang="ja-JP" sz="20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②クラスタと他の数字</a:t>
            </a:r>
            <a:r>
              <a:rPr kumimoji="1" lang="en-US" altLang="ja-JP" sz="20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クラスタの距離を計算する。</a:t>
            </a:r>
            <a:endParaRPr kumimoji="1" lang="en-US" altLang="ja-JP" sz="20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　</a:t>
            </a:r>
            <a:r>
              <a:rPr kumimoji="1" lang="en-US" altLang="ja-JP" sz="20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距離を計算するときは、クラスタ内のすべての数字と距離を計算し</a:t>
            </a:r>
            <a:br>
              <a:rPr kumimoji="1" lang="en-US" altLang="ja-JP" sz="2000" b="1" dirty="0">
                <a:solidFill>
                  <a:schemeClr val="accent2"/>
                </a:solidFill>
                <a:latin typeface="あずきフォント" panose="02000609000000000000" pitchFamily="1" charset="-128"/>
                <a:ea typeface="あずきフォント" panose="02000609000000000000" pitchFamily="1" charset="-128"/>
              </a:rPr>
            </a:b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　　最短になる数字との距離をクラスタとの距離とする</a:t>
            </a:r>
            <a:r>
              <a:rPr kumimoji="1" lang="en-US" altLang="ja-JP" sz="20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最短距離法</a:t>
            </a:r>
            <a:r>
              <a:rPr kumimoji="1" lang="en-US" altLang="ja-JP" sz="20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000" b="1" dirty="0" err="1">
                <a:solidFill>
                  <a:schemeClr val="accent2"/>
                </a:solidFill>
                <a:latin typeface="あずきフォント" panose="02000609000000000000" pitchFamily="1" charset="-128"/>
                <a:ea typeface="あずきフォント" panose="02000609000000000000" pitchFamily="1" charset="-128"/>
              </a:rPr>
              <a:t>。</a:t>
            </a:r>
            <a:endParaRPr kumimoji="1" lang="en-US" altLang="ja-JP" sz="20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③距離が最も近い数字</a:t>
            </a:r>
            <a:r>
              <a:rPr kumimoji="1" lang="en-US" altLang="ja-JP" sz="20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000" b="1" dirty="0">
                <a:solidFill>
                  <a:schemeClr val="accent2"/>
                </a:solidFill>
                <a:latin typeface="あずきフォント" panose="02000609000000000000" pitchFamily="1" charset="-128"/>
                <a:ea typeface="あずきフォント" panose="02000609000000000000" pitchFamily="1" charset="-128"/>
              </a:rPr>
              <a:t>クラスタ同士をまとめてクラスタにする</a:t>
            </a:r>
            <a:endParaRPr kumimoji="1" lang="en-US" altLang="ja-JP" sz="2000" b="1" dirty="0">
              <a:solidFill>
                <a:schemeClr val="accent2"/>
              </a:solidFill>
              <a:latin typeface="あずきフォント" panose="02000609000000000000" pitchFamily="1" charset="-128"/>
              <a:ea typeface="あずきフォント" panose="02000609000000000000" pitchFamily="1" charset="-128"/>
            </a:endParaRPr>
          </a:p>
          <a:p>
            <a:endParaRPr kumimoji="1" lang="ja-JP" altLang="en-US" sz="2000" dirty="0">
              <a:latin typeface="あずきフォント" panose="02000609000000000000" pitchFamily="1" charset="-128"/>
              <a:ea typeface="あずきフォント" panose="02000609000000000000" pitchFamily="1" charset="-128"/>
            </a:endParaRPr>
          </a:p>
        </p:txBody>
      </p:sp>
      <p:sp>
        <p:nvSpPr>
          <p:cNvPr id="37" name="矢印: 下 36">
            <a:extLst>
              <a:ext uri="{FF2B5EF4-FFF2-40B4-BE49-F238E27FC236}">
                <a16:creationId xmlns:a16="http://schemas.microsoft.com/office/drawing/2014/main" id="{7C29A95C-C47A-40ED-832C-3F68955D47B5}"/>
              </a:ext>
            </a:extLst>
          </p:cNvPr>
          <p:cNvSpPr/>
          <p:nvPr/>
        </p:nvSpPr>
        <p:spPr>
          <a:xfrm>
            <a:off x="2137179" y="10230131"/>
            <a:ext cx="978408" cy="567763"/>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15D7BA7B-649D-4C3D-8536-505AF169BC43}"/>
              </a:ext>
            </a:extLst>
          </p:cNvPr>
          <p:cNvSpPr txBox="1"/>
          <p:nvPr/>
        </p:nvSpPr>
        <p:spPr>
          <a:xfrm>
            <a:off x="4869046" y="10636181"/>
            <a:ext cx="8505284" cy="707886"/>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許容するクラスタ間の距離によって、クラスタ数が変化する。</a:t>
            </a:r>
            <a:endParaRPr kumimoji="1" lang="en-US" altLang="ja-JP" sz="2000" dirty="0">
              <a:latin typeface="あずきフォント" panose="02000609000000000000" pitchFamily="1" charset="-128"/>
              <a:ea typeface="あずきフォント" panose="02000609000000000000" pitchFamily="1" charset="-128"/>
            </a:endParaRPr>
          </a:p>
          <a:p>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距離かクラスタ数か、いずれかを指定することが多い</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err="1">
                <a:latin typeface="あずきフォント" panose="02000609000000000000" pitchFamily="1" charset="-128"/>
                <a:ea typeface="あずきフォント" panose="02000609000000000000" pitchFamily="1" charset="-128"/>
              </a:rPr>
              <a:t>。</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91" name="テキスト ボックス 90">
            <a:extLst>
              <a:ext uri="{FF2B5EF4-FFF2-40B4-BE49-F238E27FC236}">
                <a16:creationId xmlns:a16="http://schemas.microsoft.com/office/drawing/2014/main" id="{4905D4B7-4FC2-4703-9B77-AE55BEF2FEBF}"/>
              </a:ext>
            </a:extLst>
          </p:cNvPr>
          <p:cNvSpPr txBox="1"/>
          <p:nvPr/>
        </p:nvSpPr>
        <p:spPr>
          <a:xfrm>
            <a:off x="4869046" y="11396174"/>
            <a:ext cx="4282045" cy="400110"/>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「距離」にはいろいろある。</a:t>
            </a:r>
          </a:p>
        </p:txBody>
      </p:sp>
      <p:sp>
        <p:nvSpPr>
          <p:cNvPr id="93" name="テキスト ボックス 92">
            <a:extLst>
              <a:ext uri="{FF2B5EF4-FFF2-40B4-BE49-F238E27FC236}">
                <a16:creationId xmlns:a16="http://schemas.microsoft.com/office/drawing/2014/main" id="{426708F6-2323-4BC6-ABEB-6A328BA64208}"/>
              </a:ext>
            </a:extLst>
          </p:cNvPr>
          <p:cNvSpPr txBox="1"/>
          <p:nvPr/>
        </p:nvSpPr>
        <p:spPr>
          <a:xfrm>
            <a:off x="5251797" y="11848958"/>
            <a:ext cx="7403499" cy="1261884"/>
          </a:xfrm>
          <a:prstGeom prst="rect">
            <a:avLst/>
          </a:prstGeom>
          <a:noFill/>
        </p:spPr>
        <p:txBody>
          <a:bodyPr wrap="square" rtlCol="0">
            <a:spAutoFit/>
          </a:bodyPr>
          <a:lstStyle/>
          <a:p>
            <a:r>
              <a:rPr kumimoji="1" lang="ja-JP" altLang="en-US" sz="2000" dirty="0">
                <a:solidFill>
                  <a:schemeClr val="accent2"/>
                </a:solidFill>
                <a:latin typeface="あずきフォント" panose="02000609000000000000" pitchFamily="1" charset="-128"/>
                <a:ea typeface="あずきフォント" panose="02000609000000000000" pitchFamily="1" charset="-128"/>
              </a:rPr>
              <a:t>ユークリッド距離</a:t>
            </a:r>
            <a:r>
              <a:rPr kumimoji="1" lang="en-US" altLang="ja-JP" sz="2000" dirty="0">
                <a:solidFill>
                  <a:schemeClr val="accent2"/>
                </a:solidFill>
                <a:latin typeface="あずきフォント" panose="02000609000000000000" pitchFamily="1" charset="-128"/>
                <a:ea typeface="あずきフォント" panose="02000609000000000000" pitchFamily="1" charset="-128"/>
              </a:rPr>
              <a:t>(L2): </a:t>
            </a:r>
          </a:p>
          <a:p>
            <a:r>
              <a:rPr kumimoji="1" lang="ja-JP" altLang="en-US" sz="2000" dirty="0">
                <a:solidFill>
                  <a:schemeClr val="accent2"/>
                </a:solidFill>
                <a:latin typeface="あずきフォント" panose="02000609000000000000" pitchFamily="1" charset="-128"/>
                <a:ea typeface="あずきフォント" panose="02000609000000000000" pitchFamily="1" charset="-128"/>
              </a:rPr>
              <a:t>マンハッタン距離</a:t>
            </a:r>
            <a:r>
              <a:rPr kumimoji="1" lang="en-US" altLang="ja-JP" sz="2000" dirty="0">
                <a:solidFill>
                  <a:schemeClr val="accent2"/>
                </a:solidFill>
                <a:latin typeface="あずきフォント" panose="02000609000000000000" pitchFamily="1" charset="-128"/>
                <a:ea typeface="あずきフォント" panose="02000609000000000000" pitchFamily="1" charset="-128"/>
              </a:rPr>
              <a:t>(L1):</a:t>
            </a:r>
          </a:p>
          <a:p>
            <a:r>
              <a:rPr kumimoji="1" lang="ja-JP" altLang="en-US" sz="2000" dirty="0">
                <a:solidFill>
                  <a:schemeClr val="accent2"/>
                </a:solidFill>
                <a:latin typeface="あずきフォント" panose="02000609000000000000" pitchFamily="1" charset="-128"/>
                <a:ea typeface="あずきフォント" panose="02000609000000000000" pitchFamily="1" charset="-128"/>
              </a:rPr>
              <a:t>コサイン類似度</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a:p>
            <a:r>
              <a:rPr kumimoji="1" lang="en-US" altLang="ja-JP" sz="1600" dirty="0">
                <a:latin typeface="あずきフォント" panose="02000609000000000000" pitchFamily="1" charset="-128"/>
                <a:ea typeface="あずきフォント" panose="02000609000000000000" pitchFamily="1" charset="-128"/>
              </a:rPr>
              <a:t>※</a:t>
            </a:r>
            <a:r>
              <a:rPr kumimoji="1" lang="ja-JP" altLang="en-US" sz="1600" dirty="0">
                <a:latin typeface="あずきフォント" panose="02000609000000000000" pitchFamily="1" charset="-128"/>
                <a:ea typeface="あずきフォント" panose="02000609000000000000" pitchFamily="1" charset="-128"/>
              </a:rPr>
              <a:t>コサイン類似度は厳密には距離でない</a:t>
            </a:r>
          </a:p>
        </p:txBody>
      </p:sp>
      <p:pic>
        <p:nvPicPr>
          <p:cNvPr id="42" name="図 41">
            <a:extLst>
              <a:ext uri="{FF2B5EF4-FFF2-40B4-BE49-F238E27FC236}">
                <a16:creationId xmlns:a16="http://schemas.microsoft.com/office/drawing/2014/main" id="{9838516B-C9FB-441B-B765-2ABBACBD3516}"/>
              </a:ext>
            </a:extLst>
          </p:cNvPr>
          <p:cNvPicPr>
            <a:picLocks noChangeAspect="1"/>
          </p:cNvPicPr>
          <p:nvPr/>
        </p:nvPicPr>
        <p:blipFill>
          <a:blip r:embed="rId4"/>
          <a:stretch>
            <a:fillRect/>
          </a:stretch>
        </p:blipFill>
        <p:spPr>
          <a:xfrm>
            <a:off x="8209962" y="11750117"/>
            <a:ext cx="5132220" cy="456874"/>
          </a:xfrm>
          <a:prstGeom prst="rect">
            <a:avLst/>
          </a:prstGeom>
        </p:spPr>
      </p:pic>
      <p:pic>
        <p:nvPicPr>
          <p:cNvPr id="55" name="図 54">
            <a:extLst>
              <a:ext uri="{FF2B5EF4-FFF2-40B4-BE49-F238E27FC236}">
                <a16:creationId xmlns:a16="http://schemas.microsoft.com/office/drawing/2014/main" id="{E2DCD89D-67A2-42D4-9E0D-5B80F13AC4B3}"/>
              </a:ext>
            </a:extLst>
          </p:cNvPr>
          <p:cNvPicPr>
            <a:picLocks noChangeAspect="1"/>
          </p:cNvPicPr>
          <p:nvPr/>
        </p:nvPicPr>
        <p:blipFill>
          <a:blip r:embed="rId5"/>
          <a:stretch>
            <a:fillRect/>
          </a:stretch>
        </p:blipFill>
        <p:spPr>
          <a:xfrm>
            <a:off x="8209962" y="12132456"/>
            <a:ext cx="5132220" cy="398115"/>
          </a:xfrm>
          <a:prstGeom prst="rect">
            <a:avLst/>
          </a:prstGeom>
        </p:spPr>
      </p:pic>
      <p:pic>
        <p:nvPicPr>
          <p:cNvPr id="61" name="図 60">
            <a:extLst>
              <a:ext uri="{FF2B5EF4-FFF2-40B4-BE49-F238E27FC236}">
                <a16:creationId xmlns:a16="http://schemas.microsoft.com/office/drawing/2014/main" id="{4402BA78-EE41-4334-8DCD-9756941E1E9D}"/>
              </a:ext>
            </a:extLst>
          </p:cNvPr>
          <p:cNvPicPr>
            <a:picLocks noChangeAspect="1"/>
          </p:cNvPicPr>
          <p:nvPr/>
        </p:nvPicPr>
        <p:blipFill>
          <a:blip r:embed="rId6"/>
          <a:stretch>
            <a:fillRect/>
          </a:stretch>
        </p:blipFill>
        <p:spPr>
          <a:xfrm>
            <a:off x="10067290" y="12650113"/>
            <a:ext cx="1828800" cy="685800"/>
          </a:xfrm>
          <a:prstGeom prst="rect">
            <a:avLst/>
          </a:prstGeom>
        </p:spPr>
      </p:pic>
      <p:pic>
        <p:nvPicPr>
          <p:cNvPr id="1026" name="Picture 2" descr="エジプト観光">
            <a:extLst>
              <a:ext uri="{FF2B5EF4-FFF2-40B4-BE49-F238E27FC236}">
                <a16:creationId xmlns:a16="http://schemas.microsoft.com/office/drawing/2014/main" id="{19585DA9-62EB-48F9-B662-A9B7D6C83E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2843" y="2560769"/>
            <a:ext cx="3205484" cy="213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23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a:extLst>
              <a:ext uri="{FF2B5EF4-FFF2-40B4-BE49-F238E27FC236}">
                <a16:creationId xmlns:a16="http://schemas.microsoft.com/office/drawing/2014/main" id="{35490A74-5389-457A-8FDD-3246628FE6CA}"/>
              </a:ext>
            </a:extLst>
          </p:cNvPr>
          <p:cNvPicPr>
            <a:picLocks noChangeAspect="1"/>
          </p:cNvPicPr>
          <p:nvPr/>
        </p:nvPicPr>
        <p:blipFill>
          <a:blip r:embed="rId2"/>
          <a:stretch>
            <a:fillRect/>
          </a:stretch>
        </p:blipFill>
        <p:spPr>
          <a:xfrm>
            <a:off x="4281473" y="12286460"/>
            <a:ext cx="5153054" cy="1279460"/>
          </a:xfrm>
          <a:prstGeom prst="rect">
            <a:avLst/>
          </a:prstGeom>
        </p:spPr>
      </p:pic>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意図した階層構造に近づけるには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9416866" y="-2115"/>
            <a:ext cx="4164492"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11.3</a:t>
            </a:r>
            <a:endParaRPr kumimoji="1" lang="ja-JP" altLang="en-US" dirty="0">
              <a:latin typeface="あずきフォント" panose="02000609000000000000" pitchFamily="1" charset="-128"/>
              <a:ea typeface="あずきフォント" panose="02000609000000000000" pitchFamily="1" charset="-128"/>
            </a:endParaRPr>
          </a:p>
        </p:txBody>
      </p:sp>
      <p:sp>
        <p:nvSpPr>
          <p:cNvPr id="44" name="テキスト ボックス 446">
            <a:extLst>
              <a:ext uri="{FF2B5EF4-FFF2-40B4-BE49-F238E27FC236}">
                <a16:creationId xmlns:a16="http://schemas.microsoft.com/office/drawing/2014/main" id="{2926777D-2406-413E-9839-8ECEDE0A109E}"/>
              </a:ext>
            </a:extLst>
          </p:cNvPr>
          <p:cNvSpPr txBox="1"/>
          <p:nvPr/>
        </p:nvSpPr>
        <p:spPr>
          <a:xfrm>
            <a:off x="356795" y="1261543"/>
            <a:ext cx="13224562" cy="6620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距離が近いクラスタからまとめていくと、離れたクラスタまでたどる帯の形状になる</a:t>
            </a:r>
            <a:r>
              <a:rPr kumimoji="1" lang="en-US" altLang="ja-JP" sz="2400" b="1"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連鎖</a:t>
            </a:r>
            <a:r>
              <a:rPr kumimoji="1" lang="en-US" altLang="ja-JP" sz="2400" b="1"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400" b="1" dirty="0" err="1">
                <a:solidFill>
                  <a:schemeClr val="accent1"/>
                </a:solidFill>
                <a:latin typeface="あずきフォント" panose="02000609000000000000" pitchFamily="1" charset="-128"/>
                <a:ea typeface="あずきフォント" panose="02000609000000000000" pitchFamily="1" charset="-128"/>
              </a:rPr>
              <a:t>。</a:t>
            </a:r>
            <a:endParaRPr kumimoji="1" lang="en-US" altLang="ja-JP" sz="2400" b="1" dirty="0">
              <a:solidFill>
                <a:schemeClr val="accent1"/>
              </a:solidFill>
              <a:latin typeface="あずきフォント" panose="02000609000000000000" pitchFamily="1" charset="-128"/>
              <a:ea typeface="あずきフォント" panose="02000609000000000000" pitchFamily="1" charset="-128"/>
            </a:endParaRPr>
          </a:p>
        </p:txBody>
      </p:sp>
      <p:pic>
        <p:nvPicPr>
          <p:cNvPr id="2050" name="Picture 2" descr="アダムの創造">
            <a:extLst>
              <a:ext uri="{FF2B5EF4-FFF2-40B4-BE49-F238E27FC236}">
                <a16:creationId xmlns:a16="http://schemas.microsoft.com/office/drawing/2014/main" id="{71786924-B5A5-4640-B375-AC99EF24E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6866" y="1908099"/>
            <a:ext cx="3583197" cy="1819592"/>
          </a:xfrm>
          <a:prstGeom prst="rect">
            <a:avLst/>
          </a:prstGeom>
          <a:noFill/>
          <a:extLst>
            <a:ext uri="{909E8E84-426E-40DD-AFC4-6F175D3DCCD1}">
              <a14:hiddenFill xmlns:a14="http://schemas.microsoft.com/office/drawing/2010/main">
                <a:solidFill>
                  <a:srgbClr val="FFFFFF"/>
                </a:solidFill>
              </a14:hiddenFill>
            </a:ext>
          </a:extLst>
        </p:spPr>
      </p:pic>
      <p:sp>
        <p:nvSpPr>
          <p:cNvPr id="3" name="楕円 2">
            <a:extLst>
              <a:ext uri="{FF2B5EF4-FFF2-40B4-BE49-F238E27FC236}">
                <a16:creationId xmlns:a16="http://schemas.microsoft.com/office/drawing/2014/main" id="{AC10D027-6771-4D4B-B7EB-7C4C18EFE278}"/>
              </a:ext>
            </a:extLst>
          </p:cNvPr>
          <p:cNvSpPr/>
          <p:nvPr/>
        </p:nvSpPr>
        <p:spPr>
          <a:xfrm>
            <a:off x="877824" y="2069630"/>
            <a:ext cx="804672" cy="80467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6C36B724-434F-4A48-98AA-F97C7B2DE310}"/>
              </a:ext>
            </a:extLst>
          </p:cNvPr>
          <p:cNvSpPr/>
          <p:nvPr/>
        </p:nvSpPr>
        <p:spPr>
          <a:xfrm>
            <a:off x="2267712" y="2552719"/>
            <a:ext cx="530352" cy="53035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5A1EE1E5-E441-45CA-AA2E-0E449F0F96B2}"/>
              </a:ext>
            </a:extLst>
          </p:cNvPr>
          <p:cNvSpPr/>
          <p:nvPr/>
        </p:nvSpPr>
        <p:spPr>
          <a:xfrm>
            <a:off x="3955713" y="2270798"/>
            <a:ext cx="530352" cy="53035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52E05B86-6CC0-47F3-B098-F39D8CF5DB96}"/>
              </a:ext>
            </a:extLst>
          </p:cNvPr>
          <p:cNvSpPr/>
          <p:nvPr/>
        </p:nvSpPr>
        <p:spPr>
          <a:xfrm>
            <a:off x="5284505" y="2817895"/>
            <a:ext cx="530352" cy="53035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0C3A1F54-0F81-4EF1-B33E-B9A9A20DEE05}"/>
              </a:ext>
            </a:extLst>
          </p:cNvPr>
          <p:cNvSpPr/>
          <p:nvPr/>
        </p:nvSpPr>
        <p:spPr>
          <a:xfrm>
            <a:off x="6255950" y="2343949"/>
            <a:ext cx="1073173" cy="107317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54082AAB-E2E0-4E3B-B21C-6FDE025B433F}"/>
              </a:ext>
            </a:extLst>
          </p:cNvPr>
          <p:cNvCxnSpPr>
            <a:cxnSpLocks/>
            <a:stCxn id="3" idx="6"/>
            <a:endCxn id="39" idx="2"/>
          </p:cNvCxnSpPr>
          <p:nvPr/>
        </p:nvCxnSpPr>
        <p:spPr>
          <a:xfrm>
            <a:off x="1682496" y="2471966"/>
            <a:ext cx="585216" cy="345929"/>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DDC031BC-4DF8-4F02-B6CB-6B5EAE061EC5}"/>
              </a:ext>
            </a:extLst>
          </p:cNvPr>
          <p:cNvCxnSpPr>
            <a:cxnSpLocks/>
            <a:stCxn id="39" idx="6"/>
            <a:endCxn id="40" idx="2"/>
          </p:cNvCxnSpPr>
          <p:nvPr/>
        </p:nvCxnSpPr>
        <p:spPr>
          <a:xfrm flipV="1">
            <a:off x="2798064" y="2535974"/>
            <a:ext cx="1157649" cy="281921"/>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A910DEC-4C38-4677-A74F-07317FC064AC}"/>
              </a:ext>
            </a:extLst>
          </p:cNvPr>
          <p:cNvCxnSpPr>
            <a:cxnSpLocks/>
            <a:stCxn id="40" idx="5"/>
            <a:endCxn id="47" idx="2"/>
          </p:cNvCxnSpPr>
          <p:nvPr/>
        </p:nvCxnSpPr>
        <p:spPr>
          <a:xfrm>
            <a:off x="4408397" y="2723482"/>
            <a:ext cx="876108" cy="359589"/>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691DAA0-BD8D-49B6-B016-CFAFEDE2A247}"/>
              </a:ext>
            </a:extLst>
          </p:cNvPr>
          <p:cNvCxnSpPr>
            <a:cxnSpLocks/>
            <a:stCxn id="47" idx="6"/>
            <a:endCxn id="49" idx="2"/>
          </p:cNvCxnSpPr>
          <p:nvPr/>
        </p:nvCxnSpPr>
        <p:spPr>
          <a:xfrm flipV="1">
            <a:off x="5814857" y="2880536"/>
            <a:ext cx="441093" cy="202535"/>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テキスト ボックス 446">
            <a:extLst>
              <a:ext uri="{FF2B5EF4-FFF2-40B4-BE49-F238E27FC236}">
                <a16:creationId xmlns:a16="http://schemas.microsoft.com/office/drawing/2014/main" id="{891E5B92-328D-44FA-B91C-CF263DAA8229}"/>
              </a:ext>
            </a:extLst>
          </p:cNvPr>
          <p:cNvSpPr txBox="1"/>
          <p:nvPr/>
        </p:nvSpPr>
        <p:spPr>
          <a:xfrm>
            <a:off x="715937" y="3488445"/>
            <a:ext cx="6613185" cy="6620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800" dirty="0">
                <a:solidFill>
                  <a:schemeClr val="accent1"/>
                </a:solidFill>
                <a:latin typeface="あずきフォント" panose="02000609000000000000" pitchFamily="1" charset="-128"/>
                <a:ea typeface="あずきフォント" panose="02000609000000000000" pitchFamily="1" charset="-128"/>
              </a:rPr>
              <a:t>だんだんと本来距離の遠いクラスタが混ざっていく</a:t>
            </a:r>
            <a:endParaRPr kumimoji="1" lang="en-US" altLang="ja-JP" sz="1800" dirty="0">
              <a:solidFill>
                <a:schemeClr val="accent1"/>
              </a:solidFill>
              <a:latin typeface="あずきフォント" panose="02000609000000000000" pitchFamily="1" charset="-128"/>
              <a:ea typeface="あずきフォント" panose="02000609000000000000" pitchFamily="1" charset="-128"/>
            </a:endParaRPr>
          </a:p>
        </p:txBody>
      </p:sp>
      <p:sp>
        <p:nvSpPr>
          <p:cNvPr id="64" name="テキスト ボックス 446">
            <a:extLst>
              <a:ext uri="{FF2B5EF4-FFF2-40B4-BE49-F238E27FC236}">
                <a16:creationId xmlns:a16="http://schemas.microsoft.com/office/drawing/2014/main" id="{5E931823-ED3D-469B-A602-90373DBDF67A}"/>
              </a:ext>
            </a:extLst>
          </p:cNvPr>
          <p:cNvSpPr txBox="1"/>
          <p:nvPr/>
        </p:nvSpPr>
        <p:spPr>
          <a:xfrm>
            <a:off x="356795" y="3962390"/>
            <a:ext cx="13224562" cy="6620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意図した階層構造になるようクラスタにまとめるアルゴリズムや距離の計測方法を調整したい</a:t>
            </a:r>
            <a:endParaRPr kumimoji="1" lang="en-US" altLang="ja-JP" sz="2400" b="1" dirty="0">
              <a:solidFill>
                <a:schemeClr val="accent1"/>
              </a:solidFill>
              <a:latin typeface="あずきフォント" panose="02000609000000000000" pitchFamily="1" charset="-128"/>
              <a:ea typeface="あずきフォント" panose="02000609000000000000" pitchFamily="1" charset="-128"/>
            </a:endParaRPr>
          </a:p>
        </p:txBody>
      </p:sp>
      <p:sp>
        <p:nvSpPr>
          <p:cNvPr id="65" name="四角形: 角を丸くする 64">
            <a:extLst>
              <a:ext uri="{FF2B5EF4-FFF2-40B4-BE49-F238E27FC236}">
                <a16:creationId xmlns:a16="http://schemas.microsoft.com/office/drawing/2014/main" id="{2E0EC6DA-90D6-46A4-9028-D4971F794AE4}"/>
              </a:ext>
            </a:extLst>
          </p:cNvPr>
          <p:cNvSpPr/>
          <p:nvPr/>
        </p:nvSpPr>
        <p:spPr>
          <a:xfrm>
            <a:off x="301738" y="4647947"/>
            <a:ext cx="13112599" cy="739121"/>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sp>
        <p:nvSpPr>
          <p:cNvPr id="68" name="テキスト ボックス 359">
            <a:extLst>
              <a:ext uri="{FF2B5EF4-FFF2-40B4-BE49-F238E27FC236}">
                <a16:creationId xmlns:a16="http://schemas.microsoft.com/office/drawing/2014/main" id="{3F6C3C25-0B38-46A3-9CD2-C790A28C5A2A}"/>
              </a:ext>
            </a:extLst>
          </p:cNvPr>
          <p:cNvSpPr txBox="1"/>
          <p:nvPr/>
        </p:nvSpPr>
        <p:spPr>
          <a:xfrm>
            <a:off x="261652" y="4611317"/>
            <a:ext cx="13112677" cy="7082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得たい結果に合わせてアルゴリズムや距離を変更する</a:t>
            </a:r>
          </a:p>
        </p:txBody>
      </p:sp>
      <p:pic>
        <p:nvPicPr>
          <p:cNvPr id="22" name="図 21">
            <a:extLst>
              <a:ext uri="{FF2B5EF4-FFF2-40B4-BE49-F238E27FC236}">
                <a16:creationId xmlns:a16="http://schemas.microsoft.com/office/drawing/2014/main" id="{AEE5ABCC-79E7-4448-8EEF-3379CE07AE4C}"/>
              </a:ext>
            </a:extLst>
          </p:cNvPr>
          <p:cNvPicPr>
            <a:picLocks noChangeAspect="1"/>
          </p:cNvPicPr>
          <p:nvPr/>
        </p:nvPicPr>
        <p:blipFill>
          <a:blip r:embed="rId4"/>
          <a:stretch>
            <a:fillRect/>
          </a:stretch>
        </p:blipFill>
        <p:spPr>
          <a:xfrm>
            <a:off x="751791" y="6305355"/>
            <a:ext cx="3300805" cy="1701978"/>
          </a:xfrm>
          <a:prstGeom prst="rect">
            <a:avLst/>
          </a:prstGeom>
        </p:spPr>
      </p:pic>
      <p:sp>
        <p:nvSpPr>
          <p:cNvPr id="69" name="正方形/長方形 68">
            <a:extLst>
              <a:ext uri="{FF2B5EF4-FFF2-40B4-BE49-F238E27FC236}">
                <a16:creationId xmlns:a16="http://schemas.microsoft.com/office/drawing/2014/main" id="{4881D884-EFFA-47FD-9415-C060E6178E4B}"/>
              </a:ext>
            </a:extLst>
          </p:cNvPr>
          <p:cNvSpPr/>
          <p:nvPr/>
        </p:nvSpPr>
        <p:spPr>
          <a:xfrm>
            <a:off x="281656" y="5513385"/>
            <a:ext cx="4241075" cy="780657"/>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1"/>
                </a:solidFill>
                <a:effectLst/>
                <a:latin typeface="あずきフォント" panose="02000609000000000000" pitchFamily="1" charset="-128"/>
                <a:ea typeface="あずきフォント" panose="02000609000000000000" pitchFamily="1" charset="-128"/>
              </a:rPr>
              <a:t>最短距離法</a:t>
            </a:r>
            <a:endParaRPr lang="en-US" altLang="ja-JP" sz="2400" b="1" dirty="0">
              <a:solidFill>
                <a:schemeClr val="accent1"/>
              </a:solidFill>
              <a:effectLst/>
              <a:latin typeface="あずきフォント" panose="02000609000000000000" pitchFamily="1" charset="-128"/>
              <a:ea typeface="あずきフォント" panose="02000609000000000000" pitchFamily="1" charset="-128"/>
            </a:endParaRPr>
          </a:p>
        </p:txBody>
      </p:sp>
      <p:sp>
        <p:nvSpPr>
          <p:cNvPr id="73" name="テキスト ボックス 72">
            <a:extLst>
              <a:ext uri="{FF2B5EF4-FFF2-40B4-BE49-F238E27FC236}">
                <a16:creationId xmlns:a16="http://schemas.microsoft.com/office/drawing/2014/main" id="{18AF991A-E667-433D-995A-BBE7BC1AF4CA}"/>
              </a:ext>
            </a:extLst>
          </p:cNvPr>
          <p:cNvSpPr txBox="1"/>
          <p:nvPr/>
        </p:nvSpPr>
        <p:spPr>
          <a:xfrm>
            <a:off x="281656" y="8328932"/>
            <a:ext cx="4241075" cy="1631216"/>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クラスタ間の距離</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距離が</a:t>
            </a:r>
            <a:r>
              <a:rPr kumimoji="1" lang="ja-JP" altLang="en-US" sz="2000" b="1" dirty="0">
                <a:latin typeface="あずきフォント" panose="02000609000000000000" pitchFamily="1" charset="-128"/>
                <a:ea typeface="あずきフォント" panose="02000609000000000000" pitchFamily="1" charset="-128"/>
              </a:rPr>
              <a:t>最小</a:t>
            </a:r>
            <a:r>
              <a:rPr kumimoji="1" lang="ja-JP" altLang="en-US" sz="2000" dirty="0">
                <a:latin typeface="あずきフォント" panose="02000609000000000000" pitchFamily="1" charset="-128"/>
                <a:ea typeface="あずきフォント" panose="02000609000000000000" pitchFamily="1" charset="-128"/>
              </a:rPr>
              <a:t>となるデータの組み合わせから算出。</a:t>
            </a:r>
            <a:endParaRPr kumimoji="1" lang="en-US" altLang="ja-JP" sz="2000" dirty="0">
              <a:latin typeface="あずきフォント" panose="02000609000000000000" pitchFamily="1" charset="-128"/>
              <a:ea typeface="あずきフォント" panose="02000609000000000000" pitchFamily="1" charset="-128"/>
            </a:endParaRPr>
          </a:p>
          <a:p>
            <a:r>
              <a:rPr kumimoji="1" lang="ja-JP" altLang="en-US" sz="2000" dirty="0">
                <a:solidFill>
                  <a:schemeClr val="accent1"/>
                </a:solidFill>
                <a:latin typeface="あずきフォント" panose="02000609000000000000" pitchFamily="1" charset="-128"/>
                <a:ea typeface="あずきフォント" panose="02000609000000000000" pitchFamily="1" charset="-128"/>
              </a:rPr>
              <a:t>連鎖が発生し、クラスタ内のデータ同士の最大距離</a:t>
            </a:r>
            <a:r>
              <a:rPr kumimoji="1" lang="en-US" altLang="ja-JP" sz="2000"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000" dirty="0">
                <a:solidFill>
                  <a:schemeClr val="accent1"/>
                </a:solidFill>
                <a:latin typeface="あずきフォント" panose="02000609000000000000" pitchFamily="1" charset="-128"/>
                <a:ea typeface="あずきフォント" panose="02000609000000000000" pitchFamily="1" charset="-128"/>
              </a:rPr>
              <a:t>直径</a:t>
            </a:r>
            <a:r>
              <a:rPr kumimoji="1" lang="en-US" altLang="ja-JP" sz="2000"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000" dirty="0">
                <a:solidFill>
                  <a:schemeClr val="accent1"/>
                </a:solidFill>
                <a:latin typeface="あずきフォント" panose="02000609000000000000" pitchFamily="1" charset="-128"/>
                <a:ea typeface="あずきフォント" panose="02000609000000000000" pitchFamily="1" charset="-128"/>
              </a:rPr>
              <a:t>が大きくなりやすい。</a:t>
            </a:r>
          </a:p>
        </p:txBody>
      </p:sp>
      <p:sp>
        <p:nvSpPr>
          <p:cNvPr id="74" name="正方形/長方形 73">
            <a:extLst>
              <a:ext uri="{FF2B5EF4-FFF2-40B4-BE49-F238E27FC236}">
                <a16:creationId xmlns:a16="http://schemas.microsoft.com/office/drawing/2014/main" id="{14509B9B-42F4-41E3-8C4A-35BED398C194}"/>
              </a:ext>
            </a:extLst>
          </p:cNvPr>
          <p:cNvSpPr/>
          <p:nvPr/>
        </p:nvSpPr>
        <p:spPr>
          <a:xfrm>
            <a:off x="4681923" y="5513385"/>
            <a:ext cx="4241075" cy="78065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最長距離法</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pic>
        <p:nvPicPr>
          <p:cNvPr id="25" name="図 24">
            <a:extLst>
              <a:ext uri="{FF2B5EF4-FFF2-40B4-BE49-F238E27FC236}">
                <a16:creationId xmlns:a16="http://schemas.microsoft.com/office/drawing/2014/main" id="{F50ACA6F-8EA8-4352-89FA-527D877C7AE3}"/>
              </a:ext>
            </a:extLst>
          </p:cNvPr>
          <p:cNvPicPr>
            <a:picLocks noChangeAspect="1"/>
          </p:cNvPicPr>
          <p:nvPr/>
        </p:nvPicPr>
        <p:blipFill>
          <a:blip r:embed="rId5"/>
          <a:stretch>
            <a:fillRect/>
          </a:stretch>
        </p:blipFill>
        <p:spPr>
          <a:xfrm>
            <a:off x="5001158" y="6420359"/>
            <a:ext cx="3602605" cy="1829302"/>
          </a:xfrm>
          <a:prstGeom prst="rect">
            <a:avLst/>
          </a:prstGeom>
        </p:spPr>
      </p:pic>
      <p:sp>
        <p:nvSpPr>
          <p:cNvPr id="75" name="テキスト ボックス 74">
            <a:extLst>
              <a:ext uri="{FF2B5EF4-FFF2-40B4-BE49-F238E27FC236}">
                <a16:creationId xmlns:a16="http://schemas.microsoft.com/office/drawing/2014/main" id="{301BB539-C519-4CB5-BE66-B21D5D68AB76}"/>
              </a:ext>
            </a:extLst>
          </p:cNvPr>
          <p:cNvSpPr txBox="1"/>
          <p:nvPr/>
        </p:nvSpPr>
        <p:spPr>
          <a:xfrm>
            <a:off x="4681923" y="8328932"/>
            <a:ext cx="4241075" cy="1323439"/>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クラスタ間の距離</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距離が</a:t>
            </a:r>
            <a:r>
              <a:rPr kumimoji="1" lang="ja-JP" altLang="en-US" sz="2000" b="1" dirty="0">
                <a:latin typeface="あずきフォント" panose="02000609000000000000" pitchFamily="1" charset="-128"/>
                <a:ea typeface="あずきフォント" panose="02000609000000000000" pitchFamily="1" charset="-128"/>
              </a:rPr>
              <a:t>最大</a:t>
            </a:r>
            <a:r>
              <a:rPr kumimoji="1" lang="ja-JP" altLang="en-US" sz="2000" dirty="0">
                <a:latin typeface="あずきフォント" panose="02000609000000000000" pitchFamily="1" charset="-128"/>
                <a:ea typeface="あずきフォント" panose="02000609000000000000" pitchFamily="1" charset="-128"/>
              </a:rPr>
              <a:t>となるデータの組み合わせから算出。</a:t>
            </a:r>
            <a:endParaRPr kumimoji="1" lang="en-US" altLang="ja-JP" sz="2000" dirty="0">
              <a:latin typeface="あずきフォント" panose="02000609000000000000" pitchFamily="1" charset="-128"/>
              <a:ea typeface="あずきフォント" panose="02000609000000000000" pitchFamily="1" charset="-128"/>
            </a:endParaRPr>
          </a:p>
          <a:p>
            <a:r>
              <a:rPr kumimoji="1" lang="en-US" altLang="ja-JP" sz="2000"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000" dirty="0">
                <a:solidFill>
                  <a:schemeClr val="accent1"/>
                </a:solidFill>
                <a:latin typeface="あずきフォント" panose="02000609000000000000" pitchFamily="1" charset="-128"/>
                <a:ea typeface="あずきフォント" panose="02000609000000000000" pitchFamily="1" charset="-128"/>
              </a:rPr>
              <a:t>最長距離を取るので</a:t>
            </a:r>
            <a:r>
              <a:rPr kumimoji="1" lang="en-US" altLang="ja-JP" sz="2000"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000" dirty="0">
                <a:solidFill>
                  <a:schemeClr val="accent1"/>
                </a:solidFill>
                <a:latin typeface="あずきフォント" panose="02000609000000000000" pitchFamily="1" charset="-128"/>
                <a:ea typeface="あずきフォント" panose="02000609000000000000" pitchFamily="1" charset="-128"/>
              </a:rPr>
              <a:t>クラスタが小粒になりやすい。</a:t>
            </a:r>
          </a:p>
        </p:txBody>
      </p:sp>
      <p:sp>
        <p:nvSpPr>
          <p:cNvPr id="79" name="正方形/長方形 78">
            <a:extLst>
              <a:ext uri="{FF2B5EF4-FFF2-40B4-BE49-F238E27FC236}">
                <a16:creationId xmlns:a16="http://schemas.microsoft.com/office/drawing/2014/main" id="{01B33AAC-A356-44DC-9250-AC90A1CF6FFE}"/>
              </a:ext>
            </a:extLst>
          </p:cNvPr>
          <p:cNvSpPr/>
          <p:nvPr/>
        </p:nvSpPr>
        <p:spPr>
          <a:xfrm>
            <a:off x="9133254" y="5513385"/>
            <a:ext cx="4241075" cy="78065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群平均法</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pic>
        <p:nvPicPr>
          <p:cNvPr id="26" name="図 25">
            <a:extLst>
              <a:ext uri="{FF2B5EF4-FFF2-40B4-BE49-F238E27FC236}">
                <a16:creationId xmlns:a16="http://schemas.microsoft.com/office/drawing/2014/main" id="{21107409-5F0D-43EE-8C16-FDF807CF4F60}"/>
              </a:ext>
            </a:extLst>
          </p:cNvPr>
          <p:cNvPicPr>
            <a:picLocks noChangeAspect="1"/>
          </p:cNvPicPr>
          <p:nvPr/>
        </p:nvPicPr>
        <p:blipFill>
          <a:blip r:embed="rId6"/>
          <a:stretch>
            <a:fillRect/>
          </a:stretch>
        </p:blipFill>
        <p:spPr>
          <a:xfrm>
            <a:off x="9699257" y="6456975"/>
            <a:ext cx="3019928" cy="1617819"/>
          </a:xfrm>
          <a:prstGeom prst="rect">
            <a:avLst/>
          </a:prstGeom>
        </p:spPr>
      </p:pic>
      <p:sp>
        <p:nvSpPr>
          <p:cNvPr id="80" name="テキスト ボックス 79">
            <a:extLst>
              <a:ext uri="{FF2B5EF4-FFF2-40B4-BE49-F238E27FC236}">
                <a16:creationId xmlns:a16="http://schemas.microsoft.com/office/drawing/2014/main" id="{D3B9993C-36E1-4C44-ACB4-014EE25CA899}"/>
              </a:ext>
            </a:extLst>
          </p:cNvPr>
          <p:cNvSpPr txBox="1"/>
          <p:nvPr/>
        </p:nvSpPr>
        <p:spPr>
          <a:xfrm>
            <a:off x="9173262" y="8328932"/>
            <a:ext cx="4241075" cy="1015663"/>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最短</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最長だけでなくすべての要素間の距離の平均を使用する。</a:t>
            </a:r>
            <a:endParaRPr kumimoji="1" lang="en-US" altLang="ja-JP" sz="2000" dirty="0">
              <a:latin typeface="あずきフォント" panose="02000609000000000000" pitchFamily="1" charset="-128"/>
              <a:ea typeface="あずきフォント" panose="02000609000000000000" pitchFamily="1" charset="-128"/>
            </a:endParaRPr>
          </a:p>
          <a:p>
            <a:r>
              <a:rPr kumimoji="1" lang="ja-JP" altLang="en-US" sz="2000" dirty="0">
                <a:latin typeface="あずきフォント" panose="02000609000000000000" pitchFamily="1" charset="-128"/>
                <a:ea typeface="あずきフォント" panose="02000609000000000000" pitchFamily="1" charset="-128"/>
              </a:rPr>
              <a:t>最短・最長の中間のような手法。</a:t>
            </a:r>
            <a:endParaRPr kumimoji="1" lang="ja-JP" altLang="en-US" sz="2000" dirty="0">
              <a:solidFill>
                <a:schemeClr val="accent1"/>
              </a:solidFill>
              <a:latin typeface="あずきフォント" panose="02000609000000000000" pitchFamily="1" charset="-128"/>
              <a:ea typeface="あずきフォント" panose="02000609000000000000" pitchFamily="1" charset="-128"/>
            </a:endParaRPr>
          </a:p>
        </p:txBody>
      </p:sp>
      <p:pic>
        <p:nvPicPr>
          <p:cNvPr id="29" name="図 28">
            <a:extLst>
              <a:ext uri="{FF2B5EF4-FFF2-40B4-BE49-F238E27FC236}">
                <a16:creationId xmlns:a16="http://schemas.microsoft.com/office/drawing/2014/main" id="{99286ABB-6658-46C5-A683-6F9E1B3BDB88}"/>
              </a:ext>
            </a:extLst>
          </p:cNvPr>
          <p:cNvPicPr>
            <a:picLocks noChangeAspect="1"/>
          </p:cNvPicPr>
          <p:nvPr/>
        </p:nvPicPr>
        <p:blipFill>
          <a:blip r:embed="rId7"/>
          <a:stretch>
            <a:fillRect/>
          </a:stretch>
        </p:blipFill>
        <p:spPr>
          <a:xfrm>
            <a:off x="1040898" y="11038958"/>
            <a:ext cx="2722591" cy="1428402"/>
          </a:xfrm>
          <a:prstGeom prst="rect">
            <a:avLst/>
          </a:prstGeom>
        </p:spPr>
      </p:pic>
      <p:sp>
        <p:nvSpPr>
          <p:cNvPr id="81" name="正方形/長方形 80">
            <a:extLst>
              <a:ext uri="{FF2B5EF4-FFF2-40B4-BE49-F238E27FC236}">
                <a16:creationId xmlns:a16="http://schemas.microsoft.com/office/drawing/2014/main" id="{8A79B6C3-344B-40F7-A351-FB70167DFCE3}"/>
              </a:ext>
            </a:extLst>
          </p:cNvPr>
          <p:cNvSpPr/>
          <p:nvPr/>
        </p:nvSpPr>
        <p:spPr>
          <a:xfrm>
            <a:off x="281656" y="10168540"/>
            <a:ext cx="4241075" cy="78065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重心法</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sp>
        <p:nvSpPr>
          <p:cNvPr id="82" name="テキスト ボックス 81">
            <a:extLst>
              <a:ext uri="{FF2B5EF4-FFF2-40B4-BE49-F238E27FC236}">
                <a16:creationId xmlns:a16="http://schemas.microsoft.com/office/drawing/2014/main" id="{A2700A52-CE9B-456D-B9BC-48DE4554E9EF}"/>
              </a:ext>
            </a:extLst>
          </p:cNvPr>
          <p:cNvSpPr txBox="1"/>
          <p:nvPr/>
        </p:nvSpPr>
        <p:spPr>
          <a:xfrm>
            <a:off x="281656" y="12639562"/>
            <a:ext cx="4241075" cy="707886"/>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クラスタの重心を算出し、重心間の距離を用いる。</a:t>
            </a:r>
            <a:endParaRPr kumimoji="1" lang="ja-JP" altLang="en-US" sz="2000" dirty="0">
              <a:solidFill>
                <a:schemeClr val="accent1"/>
              </a:solidFill>
              <a:latin typeface="あずきフォント" panose="02000609000000000000" pitchFamily="1" charset="-128"/>
              <a:ea typeface="あずきフォント" panose="02000609000000000000" pitchFamily="1" charset="-128"/>
            </a:endParaRPr>
          </a:p>
        </p:txBody>
      </p:sp>
      <p:sp>
        <p:nvSpPr>
          <p:cNvPr id="83" name="正方形/長方形 82">
            <a:extLst>
              <a:ext uri="{FF2B5EF4-FFF2-40B4-BE49-F238E27FC236}">
                <a16:creationId xmlns:a16="http://schemas.microsoft.com/office/drawing/2014/main" id="{EBD87A00-2A0A-4E83-81A0-8A5A15CDB183}"/>
              </a:ext>
            </a:extLst>
          </p:cNvPr>
          <p:cNvSpPr/>
          <p:nvPr/>
        </p:nvSpPr>
        <p:spPr>
          <a:xfrm>
            <a:off x="4697452" y="10168540"/>
            <a:ext cx="4241075" cy="780657"/>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effectLst/>
                <a:latin typeface="あずきフォント" panose="02000609000000000000" pitchFamily="1" charset="-128"/>
                <a:ea typeface="あずきフォント" panose="02000609000000000000" pitchFamily="1" charset="-128"/>
              </a:rPr>
              <a:t>ウォード法</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sp>
        <p:nvSpPr>
          <p:cNvPr id="86" name="テキスト ボックス 85">
            <a:extLst>
              <a:ext uri="{FF2B5EF4-FFF2-40B4-BE49-F238E27FC236}">
                <a16:creationId xmlns:a16="http://schemas.microsoft.com/office/drawing/2014/main" id="{F3BA510E-92DA-4F90-9269-5C722AC6CCD6}"/>
              </a:ext>
            </a:extLst>
          </p:cNvPr>
          <p:cNvSpPr txBox="1"/>
          <p:nvPr/>
        </p:nvSpPr>
        <p:spPr>
          <a:xfrm>
            <a:off x="4697452" y="11075514"/>
            <a:ext cx="4241075" cy="1015663"/>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結合後の各データと重心との距離の平方和が、結合前のクラスタとなるべく変わらないよう結合する。</a:t>
            </a:r>
            <a:endParaRPr kumimoji="1" lang="ja-JP" altLang="en-US" sz="2000" dirty="0">
              <a:solidFill>
                <a:schemeClr val="accent1"/>
              </a:solidFill>
              <a:latin typeface="あずきフォント" panose="02000609000000000000" pitchFamily="1" charset="-128"/>
              <a:ea typeface="あずきフォント" panose="02000609000000000000" pitchFamily="1" charset="-128"/>
            </a:endParaRPr>
          </a:p>
        </p:txBody>
      </p:sp>
      <p:pic>
        <p:nvPicPr>
          <p:cNvPr id="2052" name="Picture 4" descr="和解">
            <a:extLst>
              <a:ext uri="{FF2B5EF4-FFF2-40B4-BE49-F238E27FC236}">
                <a16:creationId xmlns:a16="http://schemas.microsoft.com/office/drawing/2014/main" id="{052D657A-4CBD-4AE1-B0DC-3FE2BFA710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9257" y="10997326"/>
            <a:ext cx="3883602" cy="2589068"/>
          </a:xfrm>
          <a:prstGeom prst="rect">
            <a:avLst/>
          </a:prstGeom>
          <a:noFill/>
          <a:extLst>
            <a:ext uri="{909E8E84-426E-40DD-AFC4-6F175D3DCCD1}">
              <a14:hiddenFill xmlns:a14="http://schemas.microsoft.com/office/drawing/2010/main">
                <a:solidFill>
                  <a:srgbClr val="FFFFFF"/>
                </a:solidFill>
              </a14:hiddenFill>
            </a:ext>
          </a:extLst>
        </p:spPr>
      </p:pic>
      <p:sp>
        <p:nvSpPr>
          <p:cNvPr id="87" name="テキスト ボックス 86">
            <a:extLst>
              <a:ext uri="{FF2B5EF4-FFF2-40B4-BE49-F238E27FC236}">
                <a16:creationId xmlns:a16="http://schemas.microsoft.com/office/drawing/2014/main" id="{7FBA987D-20DF-4F89-9536-7D7DF34EA3F7}"/>
              </a:ext>
            </a:extLst>
          </p:cNvPr>
          <p:cNvSpPr txBox="1"/>
          <p:nvPr/>
        </p:nvSpPr>
        <p:spPr>
          <a:xfrm>
            <a:off x="9434527" y="9984118"/>
            <a:ext cx="3317442" cy="707886"/>
          </a:xfrm>
          <a:prstGeom prst="rect">
            <a:avLst/>
          </a:prstGeom>
          <a:noFill/>
        </p:spPr>
        <p:txBody>
          <a:bodyPr wrap="square" rtlCol="0">
            <a:spAutoFit/>
          </a:bodyPr>
          <a:lstStyle/>
          <a:p>
            <a:r>
              <a:rPr kumimoji="1" lang="ja-JP" altLang="en-US" sz="2000" dirty="0">
                <a:latin typeface="あずきフォント" panose="02000609000000000000" pitchFamily="1" charset="-128"/>
                <a:ea typeface="あずきフォント" panose="02000609000000000000" pitchFamily="1" charset="-128"/>
              </a:rPr>
              <a:t>アルゴリズムや使用する距離は結果を見ながら変える</a:t>
            </a:r>
            <a:endParaRPr kumimoji="1" lang="ja-JP" altLang="en-US" sz="2000" dirty="0">
              <a:solidFill>
                <a:schemeClr val="accent1"/>
              </a:solidFill>
              <a:latin typeface="あずきフォント" panose="02000609000000000000" pitchFamily="1" charset="-128"/>
              <a:ea typeface="あずきフォント" panose="02000609000000000000" pitchFamily="1" charset="-128"/>
            </a:endParaRPr>
          </a:p>
        </p:txBody>
      </p:sp>
      <p:sp>
        <p:nvSpPr>
          <p:cNvPr id="32" name="思考の吹き出し: 雲形 31">
            <a:extLst>
              <a:ext uri="{FF2B5EF4-FFF2-40B4-BE49-F238E27FC236}">
                <a16:creationId xmlns:a16="http://schemas.microsoft.com/office/drawing/2014/main" id="{7DDE0196-B80A-43A7-905D-F793522BEC97}"/>
              </a:ext>
            </a:extLst>
          </p:cNvPr>
          <p:cNvSpPr/>
          <p:nvPr/>
        </p:nvSpPr>
        <p:spPr>
          <a:xfrm>
            <a:off x="8992714" y="9761800"/>
            <a:ext cx="4201067" cy="1254858"/>
          </a:xfrm>
          <a:prstGeom prst="cloudCallout">
            <a:avLst>
              <a:gd name="adj1" fmla="val -1679"/>
              <a:gd name="adj2" fmla="val 7561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433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データを直感的に理解しやすい形式にするには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9416866" y="-2115"/>
            <a:ext cx="4164492"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12.1~12.3, 12.5</a:t>
            </a:r>
            <a:endParaRPr kumimoji="1" lang="ja-JP" altLang="en-US" dirty="0">
              <a:latin typeface="あずきフォント" panose="02000609000000000000" pitchFamily="1" charset="-128"/>
              <a:ea typeface="あずきフォント" panose="02000609000000000000" pitchFamily="1" charset="-128"/>
            </a:endParaRPr>
          </a:p>
        </p:txBody>
      </p:sp>
      <p:sp>
        <p:nvSpPr>
          <p:cNvPr id="38" name="テキスト ボックス 446">
            <a:extLst>
              <a:ext uri="{FF2B5EF4-FFF2-40B4-BE49-F238E27FC236}">
                <a16:creationId xmlns:a16="http://schemas.microsoft.com/office/drawing/2014/main" id="{3ED0997F-C44C-48E4-A303-827AE1EC39B0}"/>
              </a:ext>
            </a:extLst>
          </p:cNvPr>
          <p:cNvSpPr txBox="1"/>
          <p:nvPr/>
        </p:nvSpPr>
        <p:spPr>
          <a:xfrm>
            <a:off x="356795" y="1261542"/>
            <a:ext cx="13224562" cy="8598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多次元のデータは、グラフや表にできる</a:t>
            </a:r>
            <a:r>
              <a:rPr kumimoji="1" lang="en-US" altLang="ja-JP" sz="2400" b="1" dirty="0">
                <a:solidFill>
                  <a:schemeClr val="accent1"/>
                </a:solidFill>
                <a:latin typeface="あずきフォント" panose="02000609000000000000" pitchFamily="1" charset="-128"/>
                <a:ea typeface="あずきフォント" panose="02000609000000000000" pitchFamily="1" charset="-128"/>
              </a:rPr>
              <a:t>2</a:t>
            </a:r>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次元のデータに比べて理解が困難。次元を圧縮して</a:t>
            </a:r>
            <a:br>
              <a:rPr kumimoji="1" lang="en-US" altLang="ja-JP" sz="2400" b="1" dirty="0">
                <a:solidFill>
                  <a:schemeClr val="accent1"/>
                </a:solidFill>
                <a:latin typeface="あずきフォント" panose="02000609000000000000" pitchFamily="1" charset="-128"/>
                <a:ea typeface="あずきフォント" panose="02000609000000000000" pitchFamily="1" charset="-128"/>
              </a:rPr>
            </a:br>
            <a:r>
              <a:rPr kumimoji="1" lang="en-US" altLang="ja-JP" sz="2400" b="1" dirty="0">
                <a:solidFill>
                  <a:schemeClr val="accent1"/>
                </a:solidFill>
                <a:latin typeface="あずきフォント" panose="02000609000000000000" pitchFamily="1" charset="-128"/>
                <a:ea typeface="あずきフォント" panose="02000609000000000000" pitchFamily="1" charset="-128"/>
              </a:rPr>
              <a:t>2</a:t>
            </a:r>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次元、せめて</a:t>
            </a:r>
            <a:r>
              <a:rPr kumimoji="1" lang="en-US" altLang="ja-JP" sz="2400" b="1" dirty="0">
                <a:solidFill>
                  <a:schemeClr val="accent1"/>
                </a:solidFill>
                <a:latin typeface="あずきフォント" panose="02000609000000000000" pitchFamily="1" charset="-128"/>
                <a:ea typeface="あずきフォント" panose="02000609000000000000" pitchFamily="1" charset="-128"/>
              </a:rPr>
              <a:t>3</a:t>
            </a:r>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次元にしたい。</a:t>
            </a:r>
            <a:endParaRPr kumimoji="1" lang="en-US" altLang="ja-JP" sz="2400" b="1" dirty="0">
              <a:solidFill>
                <a:schemeClr val="accent1"/>
              </a:solidFill>
              <a:latin typeface="あずきフォント" panose="02000609000000000000" pitchFamily="1" charset="-128"/>
              <a:ea typeface="あずきフォント" panose="02000609000000000000" pitchFamily="1" charset="-128"/>
            </a:endParaRPr>
          </a:p>
        </p:txBody>
      </p:sp>
      <p:sp>
        <p:nvSpPr>
          <p:cNvPr id="2" name="思考の吹き出し: 雲形 1">
            <a:extLst>
              <a:ext uri="{FF2B5EF4-FFF2-40B4-BE49-F238E27FC236}">
                <a16:creationId xmlns:a16="http://schemas.microsoft.com/office/drawing/2014/main" id="{50AA0CC8-FED3-4DF9-BA85-55D276DFFEFC}"/>
              </a:ext>
            </a:extLst>
          </p:cNvPr>
          <p:cNvSpPr/>
          <p:nvPr/>
        </p:nvSpPr>
        <p:spPr>
          <a:xfrm>
            <a:off x="713232" y="2139695"/>
            <a:ext cx="4279392" cy="1170432"/>
          </a:xfrm>
          <a:prstGeom prst="cloudCallout">
            <a:avLst>
              <a:gd name="adj1" fmla="val 47110"/>
              <a:gd name="adj2" fmla="val 484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accent1"/>
                </a:solidFill>
                <a:latin typeface="あずきフォント" panose="02000609000000000000" pitchFamily="1" charset="-128"/>
                <a:ea typeface="あずきフォント" panose="02000609000000000000" pitchFamily="1" charset="-128"/>
              </a:rPr>
              <a:t>4</a:t>
            </a:r>
            <a:r>
              <a:rPr kumimoji="1" lang="ja-JP" altLang="en-US" sz="3200" dirty="0">
                <a:solidFill>
                  <a:schemeClr val="accent1"/>
                </a:solidFill>
                <a:latin typeface="あずきフォント" panose="02000609000000000000" pitchFamily="1" charset="-128"/>
                <a:ea typeface="あずきフォント" panose="02000609000000000000" pitchFamily="1" charset="-128"/>
              </a:rPr>
              <a:t>次元</a:t>
            </a:r>
            <a:r>
              <a:rPr kumimoji="1" lang="en-US" altLang="ja-JP" sz="3200" dirty="0">
                <a:solidFill>
                  <a:schemeClr val="accent1"/>
                </a:solidFill>
                <a:latin typeface="あずきフォント" panose="02000609000000000000" pitchFamily="1" charset="-128"/>
                <a:ea typeface="あずきフォント" panose="02000609000000000000" pitchFamily="1" charset="-128"/>
              </a:rPr>
              <a:t>?</a:t>
            </a:r>
          </a:p>
          <a:p>
            <a:pPr algn="ctr"/>
            <a:r>
              <a:rPr kumimoji="1" lang="en-US" altLang="ja-JP" sz="2000" dirty="0">
                <a:solidFill>
                  <a:schemeClr val="accent1"/>
                </a:solidFill>
                <a:latin typeface="あずきフォント" panose="02000609000000000000" pitchFamily="1" charset="-128"/>
                <a:ea typeface="あずきフォント" panose="02000609000000000000" pitchFamily="1" charset="-128"/>
              </a:rPr>
              <a:t>5</a:t>
            </a:r>
            <a:r>
              <a:rPr kumimoji="1" lang="ja-JP" altLang="en-US" sz="2000" dirty="0">
                <a:solidFill>
                  <a:schemeClr val="accent1"/>
                </a:solidFill>
                <a:latin typeface="あずきフォント" panose="02000609000000000000" pitchFamily="1" charset="-128"/>
                <a:ea typeface="あずきフォント" panose="02000609000000000000" pitchFamily="1" charset="-128"/>
              </a:rPr>
              <a:t>次元</a:t>
            </a:r>
            <a:r>
              <a:rPr kumimoji="1" lang="en-US" altLang="ja-JP" sz="2000" dirty="0">
                <a:solidFill>
                  <a:schemeClr val="accent1"/>
                </a:solidFill>
                <a:latin typeface="あずきフォント" panose="02000609000000000000" pitchFamily="1" charset="-128"/>
                <a:ea typeface="あずきフォント" panose="02000609000000000000" pitchFamily="1" charset="-128"/>
              </a:rPr>
              <a:t>?</a:t>
            </a:r>
            <a:r>
              <a:rPr kumimoji="1" lang="ja-JP" altLang="en-US" sz="3200" dirty="0" err="1">
                <a:solidFill>
                  <a:schemeClr val="accent1"/>
                </a:solidFill>
                <a:latin typeface="あずきフォント" panose="02000609000000000000" pitchFamily="1" charset="-128"/>
                <a:ea typeface="あずきフォント" panose="02000609000000000000" pitchFamily="1" charset="-128"/>
              </a:rPr>
              <a:t>、</a:t>
            </a:r>
            <a:r>
              <a:rPr kumimoji="1" lang="en-US" altLang="ja-JP" sz="3600" dirty="0">
                <a:solidFill>
                  <a:schemeClr val="accent1"/>
                </a:solidFill>
                <a:latin typeface="あずきフォント" panose="02000609000000000000" pitchFamily="1" charset="-128"/>
                <a:ea typeface="あずきフォント" panose="02000609000000000000" pitchFamily="1" charset="-128"/>
              </a:rPr>
              <a:t>6</a:t>
            </a:r>
            <a:r>
              <a:rPr kumimoji="1" lang="ja-JP" altLang="en-US" sz="3600" dirty="0">
                <a:solidFill>
                  <a:schemeClr val="accent1"/>
                </a:solidFill>
                <a:latin typeface="あずきフォント" panose="02000609000000000000" pitchFamily="1" charset="-128"/>
                <a:ea typeface="あずきフォント" panose="02000609000000000000" pitchFamily="1" charset="-128"/>
              </a:rPr>
              <a:t>次元</a:t>
            </a:r>
            <a:r>
              <a:rPr kumimoji="1" lang="en-US" altLang="ja-JP" sz="3600" dirty="0">
                <a:solidFill>
                  <a:schemeClr val="accent1"/>
                </a:solidFill>
                <a:latin typeface="あずきフォント" panose="02000609000000000000" pitchFamily="1" charset="-128"/>
                <a:ea typeface="あずきフォント" panose="02000609000000000000" pitchFamily="1" charset="-128"/>
              </a:rPr>
              <a:t>?</a:t>
            </a:r>
            <a:endParaRPr kumimoji="1" lang="ja-JP" altLang="en-US" sz="3200" dirty="0">
              <a:solidFill>
                <a:schemeClr val="accent1"/>
              </a:solidFill>
              <a:latin typeface="あずきフォント" panose="02000609000000000000" pitchFamily="1" charset="-128"/>
              <a:ea typeface="あずきフォント" panose="02000609000000000000" pitchFamily="1" charset="-128"/>
            </a:endParaRPr>
          </a:p>
        </p:txBody>
      </p:sp>
      <p:pic>
        <p:nvPicPr>
          <p:cNvPr id="3076" name="Picture 4" descr="プレゼンするカエル">
            <a:extLst>
              <a:ext uri="{FF2B5EF4-FFF2-40B4-BE49-F238E27FC236}">
                <a16:creationId xmlns:a16="http://schemas.microsoft.com/office/drawing/2014/main" id="{F2B68484-48ED-4472-945C-E303F8511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604204" y="2121407"/>
            <a:ext cx="3755001" cy="2503334"/>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46">
            <a:extLst>
              <a:ext uri="{FF2B5EF4-FFF2-40B4-BE49-F238E27FC236}">
                <a16:creationId xmlns:a16="http://schemas.microsoft.com/office/drawing/2014/main" id="{D857A4FF-5292-40C6-8309-3A1B6BB0E0DD}"/>
              </a:ext>
            </a:extLst>
          </p:cNvPr>
          <p:cNvSpPr txBox="1"/>
          <p:nvPr/>
        </p:nvSpPr>
        <p:spPr>
          <a:xfrm>
            <a:off x="7361099" y="3920543"/>
            <a:ext cx="4635829" cy="55043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400" b="1" dirty="0">
                <a:solidFill>
                  <a:schemeClr val="accent1"/>
                </a:solidFill>
                <a:latin typeface="あずきフォント" panose="02000609000000000000" pitchFamily="1" charset="-128"/>
                <a:ea typeface="あずきフォント" panose="02000609000000000000" pitchFamily="1" charset="-128"/>
              </a:rPr>
              <a:t>2</a:t>
            </a:r>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次元、</a:t>
            </a:r>
            <a:r>
              <a:rPr kumimoji="1" lang="en-US" altLang="ja-JP" sz="2400" b="1" dirty="0">
                <a:solidFill>
                  <a:schemeClr val="accent1"/>
                </a:solidFill>
                <a:latin typeface="あずきフォント" panose="02000609000000000000" pitchFamily="1" charset="-128"/>
                <a:ea typeface="あずきフォント" panose="02000609000000000000" pitchFamily="1" charset="-128"/>
              </a:rPr>
              <a:t>3</a:t>
            </a:r>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次元だと理解しやすい</a:t>
            </a:r>
            <a:endParaRPr kumimoji="1" lang="en-US" altLang="ja-JP" sz="2400" b="1" dirty="0">
              <a:solidFill>
                <a:schemeClr val="accent1"/>
              </a:solidFill>
              <a:latin typeface="あずきフォント" panose="02000609000000000000" pitchFamily="1" charset="-128"/>
              <a:ea typeface="あずきフォント" panose="02000609000000000000" pitchFamily="1" charset="-128"/>
            </a:endParaRPr>
          </a:p>
        </p:txBody>
      </p:sp>
      <p:pic>
        <p:nvPicPr>
          <p:cNvPr id="3078" name="Picture 6" descr="宇宙飛行士">
            <a:extLst>
              <a:ext uri="{FF2B5EF4-FFF2-40B4-BE49-F238E27FC236}">
                <a16:creationId xmlns:a16="http://schemas.microsoft.com/office/drawing/2014/main" id="{0DD497A9-A623-4C2D-A02E-D3DB1ABA2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279" y="2542113"/>
            <a:ext cx="2107226" cy="2082628"/>
          </a:xfrm>
          <a:prstGeom prst="rect">
            <a:avLst/>
          </a:prstGeom>
          <a:noFill/>
          <a:extLst>
            <a:ext uri="{909E8E84-426E-40DD-AFC4-6F175D3DCCD1}">
              <a14:hiddenFill xmlns:a14="http://schemas.microsoft.com/office/drawing/2010/main">
                <a:solidFill>
                  <a:srgbClr val="FFFFFF"/>
                </a:solidFill>
              </a14:hiddenFill>
            </a:ext>
          </a:extLst>
        </p:spPr>
      </p:pic>
      <p:sp>
        <p:nvSpPr>
          <p:cNvPr id="45" name="テキスト ボックス 359">
            <a:extLst>
              <a:ext uri="{FF2B5EF4-FFF2-40B4-BE49-F238E27FC236}">
                <a16:creationId xmlns:a16="http://schemas.microsoft.com/office/drawing/2014/main" id="{65AD0B35-16A4-4A1A-855C-D88E878F6634}"/>
              </a:ext>
            </a:extLst>
          </p:cNvPr>
          <p:cNvSpPr txBox="1"/>
          <p:nvPr/>
        </p:nvSpPr>
        <p:spPr>
          <a:xfrm>
            <a:off x="261652" y="4697893"/>
            <a:ext cx="13112677" cy="150575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①データを直線に射影する。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②射影する時に失われた情報</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残差</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もまた直線に射影する。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①を第一主成分、②を第二主成分と呼ぶ。</a:t>
            </a:r>
            <a:endParaRPr kumimoji="1" lang="ja-JP" altLang="en-US" sz="2400" dirty="0">
              <a:solidFill>
                <a:schemeClr val="accent2"/>
              </a:solidFill>
              <a:latin typeface="あずきフォント" panose="02000609000000000000" pitchFamily="1" charset="-128"/>
              <a:ea typeface="あずきフォント" panose="02000609000000000000" pitchFamily="1" charset="-128"/>
            </a:endParaRPr>
          </a:p>
        </p:txBody>
      </p:sp>
      <p:sp>
        <p:nvSpPr>
          <p:cNvPr id="48" name="四角形: 角を丸くする 47">
            <a:extLst>
              <a:ext uri="{FF2B5EF4-FFF2-40B4-BE49-F238E27FC236}">
                <a16:creationId xmlns:a16="http://schemas.microsoft.com/office/drawing/2014/main" id="{9342B283-4B98-4B4C-821B-105686C9C471}"/>
              </a:ext>
            </a:extLst>
          </p:cNvPr>
          <p:cNvSpPr/>
          <p:nvPr/>
        </p:nvSpPr>
        <p:spPr>
          <a:xfrm>
            <a:off x="301738" y="4721099"/>
            <a:ext cx="13112599" cy="1505756"/>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pic>
        <p:nvPicPr>
          <p:cNvPr id="7" name="図 6">
            <a:extLst>
              <a:ext uri="{FF2B5EF4-FFF2-40B4-BE49-F238E27FC236}">
                <a16:creationId xmlns:a16="http://schemas.microsoft.com/office/drawing/2014/main" id="{1950E36B-CF35-41B3-91EA-2F49D4DAACEE}"/>
              </a:ext>
            </a:extLst>
          </p:cNvPr>
          <p:cNvPicPr>
            <a:picLocks noChangeAspect="1"/>
          </p:cNvPicPr>
          <p:nvPr/>
        </p:nvPicPr>
        <p:blipFill>
          <a:blip r:embed="rId4"/>
          <a:stretch>
            <a:fillRect/>
          </a:stretch>
        </p:blipFill>
        <p:spPr>
          <a:xfrm>
            <a:off x="832642" y="7026676"/>
            <a:ext cx="4272668" cy="4092495"/>
          </a:xfrm>
          <a:prstGeom prst="rect">
            <a:avLst/>
          </a:prstGeom>
        </p:spPr>
      </p:pic>
      <p:pic>
        <p:nvPicPr>
          <p:cNvPr id="8" name="図 7">
            <a:extLst>
              <a:ext uri="{FF2B5EF4-FFF2-40B4-BE49-F238E27FC236}">
                <a16:creationId xmlns:a16="http://schemas.microsoft.com/office/drawing/2014/main" id="{07C7EA20-5718-40A8-93F3-0224849FDEB8}"/>
              </a:ext>
            </a:extLst>
          </p:cNvPr>
          <p:cNvPicPr>
            <a:picLocks noChangeAspect="1"/>
          </p:cNvPicPr>
          <p:nvPr/>
        </p:nvPicPr>
        <p:blipFill>
          <a:blip r:embed="rId5"/>
          <a:stretch>
            <a:fillRect/>
          </a:stretch>
        </p:blipFill>
        <p:spPr>
          <a:xfrm>
            <a:off x="8651158" y="7081392"/>
            <a:ext cx="4160140" cy="4092495"/>
          </a:xfrm>
          <a:prstGeom prst="rect">
            <a:avLst/>
          </a:prstGeom>
        </p:spPr>
      </p:pic>
      <p:sp>
        <p:nvSpPr>
          <p:cNvPr id="52" name="正方形/長方形 51">
            <a:extLst>
              <a:ext uri="{FF2B5EF4-FFF2-40B4-BE49-F238E27FC236}">
                <a16:creationId xmlns:a16="http://schemas.microsoft.com/office/drawing/2014/main" id="{45B71EB0-3215-4D95-9845-B8432862308E}"/>
              </a:ext>
            </a:extLst>
          </p:cNvPr>
          <p:cNvSpPr/>
          <p:nvPr/>
        </p:nvSpPr>
        <p:spPr>
          <a:xfrm>
            <a:off x="1021844" y="6390378"/>
            <a:ext cx="4241075" cy="575043"/>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latin typeface="あずきフォント" panose="02000609000000000000" pitchFamily="1" charset="-128"/>
                <a:ea typeface="あずきフォント" panose="02000609000000000000" pitchFamily="1" charset="-128"/>
              </a:rPr>
              <a:t>第１主成分</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sp>
        <p:nvSpPr>
          <p:cNvPr id="54" name="正方形/長方形 53">
            <a:extLst>
              <a:ext uri="{FF2B5EF4-FFF2-40B4-BE49-F238E27FC236}">
                <a16:creationId xmlns:a16="http://schemas.microsoft.com/office/drawing/2014/main" id="{92390F6C-13B9-430F-BF36-AAF591854D7B}"/>
              </a:ext>
            </a:extLst>
          </p:cNvPr>
          <p:cNvSpPr/>
          <p:nvPr/>
        </p:nvSpPr>
        <p:spPr>
          <a:xfrm>
            <a:off x="8610691" y="6390378"/>
            <a:ext cx="4241075" cy="575043"/>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2400" b="1" dirty="0">
                <a:solidFill>
                  <a:schemeClr val="accent2"/>
                </a:solidFill>
                <a:latin typeface="あずきフォント" panose="02000609000000000000" pitchFamily="1" charset="-128"/>
                <a:ea typeface="あずきフォント" panose="02000609000000000000" pitchFamily="1" charset="-128"/>
              </a:rPr>
              <a:t>第２主成分</a:t>
            </a: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sp>
        <p:nvSpPr>
          <p:cNvPr id="9" name="矢印: 左右 8">
            <a:extLst>
              <a:ext uri="{FF2B5EF4-FFF2-40B4-BE49-F238E27FC236}">
                <a16:creationId xmlns:a16="http://schemas.microsoft.com/office/drawing/2014/main" id="{4F867C9E-1DB1-43DC-8765-B49B1AF7D6F6}"/>
              </a:ext>
            </a:extLst>
          </p:cNvPr>
          <p:cNvSpPr/>
          <p:nvPr/>
        </p:nvSpPr>
        <p:spPr>
          <a:xfrm>
            <a:off x="5885400" y="8436218"/>
            <a:ext cx="2432006" cy="780657"/>
          </a:xfrm>
          <a:prstGeom prst="lef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BCBE650-3961-4CF8-8C06-89095E6DB041}"/>
              </a:ext>
            </a:extLst>
          </p:cNvPr>
          <p:cNvSpPr txBox="1"/>
          <p:nvPr/>
        </p:nvSpPr>
        <p:spPr>
          <a:xfrm>
            <a:off x="5021334" y="9216875"/>
            <a:ext cx="4160139" cy="1384995"/>
          </a:xfrm>
          <a:prstGeom prst="rect">
            <a:avLst/>
          </a:prstGeom>
          <a:noFill/>
        </p:spPr>
        <p:txBody>
          <a:bodyPr wrap="square" rtlCol="0">
            <a:spAutoFit/>
          </a:bodyPr>
          <a:lstStyle/>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第１主成分と</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第２主成分は直交する。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pPr algn="ctr"/>
            <a:endParaRPr kumimoji="1" lang="ja-JP" altLang="en-US" sz="2800" b="1" dirty="0">
              <a:solidFill>
                <a:schemeClr val="accent2"/>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41A8583-367B-461E-84ED-C2679EBB7CC9}"/>
                  </a:ext>
                </a:extLst>
              </p:cNvPr>
              <p:cNvSpPr txBox="1"/>
              <p:nvPr/>
            </p:nvSpPr>
            <p:spPr>
              <a:xfrm>
                <a:off x="500445" y="11019036"/>
                <a:ext cx="5769685" cy="1200329"/>
              </a:xfrm>
              <a:prstGeom prst="rect">
                <a:avLst/>
              </a:prstGeom>
              <a:solidFill>
                <a:schemeClr val="bg1"/>
              </a:solidFill>
              <a:ln>
                <a:noFill/>
                <a:prstDash val="dash"/>
              </a:ln>
            </p:spPr>
            <p:txBody>
              <a:bodyPr wrap="square" rtlCol="0">
                <a:spAutoFit/>
              </a:bodyPr>
              <a:lstStyle/>
              <a:p>
                <a:r>
                  <a:rPr kumimoji="1" lang="ja-JP" altLang="en-US" sz="2400" dirty="0">
                    <a:latin typeface="あずきフォント" panose="02000609000000000000" pitchFamily="1" charset="-128"/>
                    <a:ea typeface="あずきフォント" panose="02000609000000000000" pitchFamily="1" charset="-128"/>
                  </a:rPr>
                  <a:t>直線に射影した位置は、直線方向の長さ</a:t>
                </a:r>
                <a:r>
                  <a:rPr kumimoji="1" lang="en-US" altLang="ja-JP" sz="2400" dirty="0">
                    <a:latin typeface="あずきフォント" panose="02000609000000000000" pitchFamily="1" charset="-128"/>
                    <a:ea typeface="あずきフォント" panose="02000609000000000000" pitchFamily="1" charset="-128"/>
                  </a:rPr>
                  <a:t>1</a:t>
                </a:r>
                <a:r>
                  <a:rPr kumimoji="1" lang="ja-JP" altLang="en-US" sz="2400" dirty="0">
                    <a:latin typeface="あずきフォント" panose="02000609000000000000" pitchFamily="1" charset="-128"/>
                    <a:ea typeface="あずきフォント" panose="02000609000000000000" pitchFamily="1" charset="-128"/>
                  </a:rPr>
                  <a:t>のベクトル</a:t>
                </a:r>
                <a14:m>
                  <m:oMath xmlns:m="http://schemas.openxmlformats.org/officeDocument/2006/math">
                    <m:r>
                      <a:rPr kumimoji="1" lang="en-US" altLang="ja-JP" sz="2400" b="1" i="1" smtClean="0">
                        <a:latin typeface="Cambria Math" panose="02040503050406030204" pitchFamily="18" charset="0"/>
                      </a:rPr>
                      <m:t>𝒖</m:t>
                    </m:r>
                  </m:oMath>
                </a14:m>
                <a:r>
                  <a:rPr kumimoji="1" lang="ja-JP" altLang="en-US" sz="2400" dirty="0">
                    <a:latin typeface="あずきフォント" panose="02000609000000000000" pitchFamily="1" charset="-128"/>
                    <a:ea typeface="あずきフォント" panose="02000609000000000000" pitchFamily="1" charset="-128"/>
                  </a:rPr>
                  <a:t>に</a:t>
                </a:r>
                <a14:m>
                  <m:oMath xmlns:m="http://schemas.openxmlformats.org/officeDocument/2006/math">
                    <m:r>
                      <a:rPr kumimoji="1" lang="en-US" altLang="ja-JP" sz="2400" b="0" i="1" smtClean="0">
                        <a:latin typeface="Cambria Math" panose="02040503050406030204" pitchFamily="18" charset="0"/>
                      </a:rPr>
                      <m:t>𝑎</m:t>
                    </m:r>
                  </m:oMath>
                </a14:m>
                <a:r>
                  <a:rPr kumimoji="1" lang="ja-JP" altLang="en-US" sz="2400" dirty="0">
                    <a:latin typeface="あずきフォント" panose="02000609000000000000" pitchFamily="1" charset="-128"/>
                    <a:ea typeface="あずきフォント" panose="02000609000000000000" pitchFamily="1" charset="-128"/>
                  </a:rPr>
                  <a:t>を乗じることで表す。この時、一般に以下が成り立つ。</a:t>
                </a:r>
                <a:endParaRPr kumimoji="1" lang="en-US" altLang="ja-JP" sz="2400" dirty="0">
                  <a:latin typeface="あずきフォント" panose="02000609000000000000" pitchFamily="1" charset="-128"/>
                  <a:ea typeface="あずきフォント" panose="02000609000000000000" pitchFamily="1" charset="-128"/>
                </a:endParaRPr>
              </a:p>
            </p:txBody>
          </p:sp>
        </mc:Choice>
        <mc:Fallback xmlns="">
          <p:sp>
            <p:nvSpPr>
              <p:cNvPr id="12" name="テキスト ボックス 11">
                <a:extLst>
                  <a:ext uri="{FF2B5EF4-FFF2-40B4-BE49-F238E27FC236}">
                    <a16:creationId xmlns:a16="http://schemas.microsoft.com/office/drawing/2014/main" id="{A41A8583-367B-461E-84ED-C2679EBB7CC9}"/>
                  </a:ext>
                </a:extLst>
              </p:cNvPr>
              <p:cNvSpPr txBox="1">
                <a:spLocks noRot="1" noChangeAspect="1" noMove="1" noResize="1" noEditPoints="1" noAdjustHandles="1" noChangeArrowheads="1" noChangeShapeType="1" noTextEdit="1"/>
              </p:cNvSpPr>
              <p:nvPr/>
            </p:nvSpPr>
            <p:spPr>
              <a:xfrm>
                <a:off x="500445" y="11019036"/>
                <a:ext cx="5769685" cy="1200329"/>
              </a:xfrm>
              <a:prstGeom prst="rect">
                <a:avLst/>
              </a:prstGeom>
              <a:blipFill>
                <a:blip r:embed="rId6"/>
                <a:stretch>
                  <a:fillRect l="-1584" t="-4082" b="-11224"/>
                </a:stretch>
              </a:blipFill>
              <a:ln>
                <a:noFill/>
                <a:prstDash val="dash"/>
              </a:ln>
            </p:spPr>
            <p:txBody>
              <a:bodyPr/>
              <a:lstStyle/>
              <a:p>
                <a:r>
                  <a:rPr lang="ja-JP" altLang="en-US">
                    <a:noFill/>
                  </a:rPr>
                  <a:t> </a:t>
                </a:r>
              </a:p>
            </p:txBody>
          </p:sp>
        </mc:Fallback>
      </mc:AlternateContent>
      <p:sp>
        <p:nvSpPr>
          <p:cNvPr id="23" name="右中かっこ 22">
            <a:extLst>
              <a:ext uri="{FF2B5EF4-FFF2-40B4-BE49-F238E27FC236}">
                <a16:creationId xmlns:a16="http://schemas.microsoft.com/office/drawing/2014/main" id="{92130940-43B5-4877-9259-689C3AD8D449}"/>
              </a:ext>
            </a:extLst>
          </p:cNvPr>
          <p:cNvSpPr/>
          <p:nvPr/>
        </p:nvSpPr>
        <p:spPr>
          <a:xfrm rot="3577487">
            <a:off x="3433270" y="8955258"/>
            <a:ext cx="134631" cy="408116"/>
          </a:xfrm>
          <a:prstGeom prst="rightBrace">
            <a:avLst>
              <a:gd name="adj1" fmla="val 4695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右中かっこ 69">
            <a:extLst>
              <a:ext uri="{FF2B5EF4-FFF2-40B4-BE49-F238E27FC236}">
                <a16:creationId xmlns:a16="http://schemas.microsoft.com/office/drawing/2014/main" id="{3DEB1F2D-5287-49CE-B7FA-C4E6AE589D08}"/>
              </a:ext>
            </a:extLst>
          </p:cNvPr>
          <p:cNvSpPr/>
          <p:nvPr/>
        </p:nvSpPr>
        <p:spPr>
          <a:xfrm rot="3577487">
            <a:off x="4145676" y="8633095"/>
            <a:ext cx="258431" cy="1534420"/>
          </a:xfrm>
          <a:prstGeom prst="rightBrace">
            <a:avLst>
              <a:gd name="adj1" fmla="val 4695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BC972E4-1DA9-41A8-AFC2-69CD4EB891A7}"/>
                  </a:ext>
                </a:extLst>
              </p:cNvPr>
              <p:cNvSpPr txBox="1"/>
              <p:nvPr/>
            </p:nvSpPr>
            <p:spPr>
              <a:xfrm>
                <a:off x="3500985" y="9231556"/>
                <a:ext cx="419374" cy="4001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2000" b="1" i="1">
                          <a:latin typeface="Cambria Math" panose="02040503050406030204" pitchFamily="18" charset="0"/>
                        </a:rPr>
                        <m:t>𝒖</m:t>
                      </m:r>
                    </m:oMath>
                  </m:oMathPara>
                </a14:m>
                <a:endParaRPr kumimoji="1" lang="ja-JP" altLang="en-US" sz="200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71" name="テキスト ボックス 70">
                <a:extLst>
                  <a:ext uri="{FF2B5EF4-FFF2-40B4-BE49-F238E27FC236}">
                    <a16:creationId xmlns:a16="http://schemas.microsoft.com/office/drawing/2014/main" id="{FBC972E4-1DA9-41A8-AFC2-69CD4EB891A7}"/>
                  </a:ext>
                </a:extLst>
              </p:cNvPr>
              <p:cNvSpPr txBox="1">
                <a:spLocks noRot="1" noChangeAspect="1" noMove="1" noResize="1" noEditPoints="1" noAdjustHandles="1" noChangeArrowheads="1" noChangeShapeType="1" noTextEdit="1"/>
              </p:cNvSpPr>
              <p:nvPr/>
            </p:nvSpPr>
            <p:spPr>
              <a:xfrm>
                <a:off x="3500985" y="9231556"/>
                <a:ext cx="419374" cy="40011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16C17BB5-67AD-4E5D-B98A-AAE4F262AD23}"/>
                  </a:ext>
                </a:extLst>
              </p:cNvPr>
              <p:cNvSpPr txBox="1"/>
              <p:nvPr/>
            </p:nvSpPr>
            <p:spPr>
              <a:xfrm>
                <a:off x="4295082" y="9534144"/>
                <a:ext cx="419374" cy="4001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1" smtClean="0">
                              <a:latin typeface="Cambria Math" panose="02040503050406030204" pitchFamily="18" charset="0"/>
                            </a:rPr>
                            <m:t>𝒂</m:t>
                          </m:r>
                        </m:e>
                        <m:sub>
                          <m:r>
                            <a:rPr kumimoji="1" lang="en-US" altLang="ja-JP" sz="2000" b="1" i="1" smtClean="0">
                              <a:latin typeface="Cambria Math" panose="02040503050406030204" pitchFamily="18" charset="0"/>
                            </a:rPr>
                            <m:t>𝟒</m:t>
                          </m:r>
                        </m:sub>
                      </m:sSub>
                      <m:r>
                        <a:rPr kumimoji="1" lang="en-US" altLang="ja-JP" sz="2000" b="1" i="1">
                          <a:latin typeface="Cambria Math" panose="02040503050406030204" pitchFamily="18" charset="0"/>
                        </a:rPr>
                        <m:t>𝒖</m:t>
                      </m:r>
                    </m:oMath>
                  </m:oMathPara>
                </a14:m>
                <a:endParaRPr kumimoji="1" lang="ja-JP" altLang="en-US" sz="200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76" name="テキスト ボックス 75">
                <a:extLst>
                  <a:ext uri="{FF2B5EF4-FFF2-40B4-BE49-F238E27FC236}">
                    <a16:creationId xmlns:a16="http://schemas.microsoft.com/office/drawing/2014/main" id="{16C17BB5-67AD-4E5D-B98A-AAE4F262AD23}"/>
                  </a:ext>
                </a:extLst>
              </p:cNvPr>
              <p:cNvSpPr txBox="1">
                <a:spLocks noRot="1" noChangeAspect="1" noMove="1" noResize="1" noEditPoints="1" noAdjustHandles="1" noChangeArrowheads="1" noChangeShapeType="1" noTextEdit="1"/>
              </p:cNvSpPr>
              <p:nvPr/>
            </p:nvSpPr>
            <p:spPr>
              <a:xfrm>
                <a:off x="4295082" y="9534144"/>
                <a:ext cx="419374" cy="400110"/>
              </a:xfrm>
              <a:prstGeom prst="rect">
                <a:avLst/>
              </a:prstGeom>
              <a:blipFill>
                <a:blip r:embed="rId8"/>
                <a:stretch>
                  <a:fillRect l="-35294" r="-5882" b="-3030"/>
                </a:stretch>
              </a:blipFill>
            </p:spPr>
            <p:txBody>
              <a:bodyPr/>
              <a:lstStyle/>
              <a:p>
                <a:r>
                  <a:rPr lang="ja-JP" altLang="en-US">
                    <a:noFill/>
                  </a:rPr>
                  <a:t> </a:t>
                </a:r>
              </a:p>
            </p:txBody>
          </p:sp>
        </mc:Fallback>
      </mc:AlternateContent>
      <p:sp>
        <p:nvSpPr>
          <p:cNvPr id="77" name="右中かっこ 76">
            <a:extLst>
              <a:ext uri="{FF2B5EF4-FFF2-40B4-BE49-F238E27FC236}">
                <a16:creationId xmlns:a16="http://schemas.microsoft.com/office/drawing/2014/main" id="{6C1C4C2E-E8A2-41B4-9D38-BA1394CF7503}"/>
              </a:ext>
            </a:extLst>
          </p:cNvPr>
          <p:cNvSpPr/>
          <p:nvPr/>
        </p:nvSpPr>
        <p:spPr>
          <a:xfrm rot="19611355">
            <a:off x="4750542" y="7740941"/>
            <a:ext cx="189456" cy="329581"/>
          </a:xfrm>
          <a:prstGeom prst="rightBrace">
            <a:avLst>
              <a:gd name="adj1" fmla="val 4695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17EDEA9D-407A-45EF-9731-64648CC78454}"/>
                  </a:ext>
                </a:extLst>
              </p:cNvPr>
              <p:cNvSpPr txBox="1"/>
              <p:nvPr/>
            </p:nvSpPr>
            <p:spPr>
              <a:xfrm>
                <a:off x="5053232" y="7523972"/>
                <a:ext cx="419374" cy="4001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2000" b="1"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000" b="1" i="1" smtClean="0">
                              <a:solidFill>
                                <a:schemeClr val="tx1"/>
                              </a:solidFill>
                              <a:latin typeface="Cambria Math" panose="02040503050406030204" pitchFamily="18" charset="0"/>
                              <a:ea typeface="あずきフォント" panose="02000609000000000000" pitchFamily="1" charset="-128"/>
                            </a:rPr>
                            <m:t>𝝐</m:t>
                          </m:r>
                        </m:e>
                        <m:sub>
                          <m:r>
                            <a:rPr kumimoji="1" lang="en-US" altLang="ja-JP" sz="2000" b="1" i="1" smtClean="0">
                              <a:solidFill>
                                <a:schemeClr val="tx1"/>
                              </a:solidFill>
                              <a:latin typeface="Cambria Math" panose="02040503050406030204" pitchFamily="18" charset="0"/>
                              <a:ea typeface="あずきフォント" panose="02000609000000000000" pitchFamily="1" charset="-128"/>
                            </a:rPr>
                            <m:t>𝟒</m:t>
                          </m:r>
                        </m:sub>
                      </m:sSub>
                    </m:oMath>
                  </m:oMathPara>
                </a14:m>
                <a:endParaRPr kumimoji="1" lang="ja-JP" altLang="en-US" sz="2000" b="1"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78" name="テキスト ボックス 77">
                <a:extLst>
                  <a:ext uri="{FF2B5EF4-FFF2-40B4-BE49-F238E27FC236}">
                    <a16:creationId xmlns:a16="http://schemas.microsoft.com/office/drawing/2014/main" id="{17EDEA9D-407A-45EF-9731-64648CC78454}"/>
                  </a:ext>
                </a:extLst>
              </p:cNvPr>
              <p:cNvSpPr txBox="1">
                <a:spLocks noRot="1" noChangeAspect="1" noMove="1" noResize="1" noEditPoints="1" noAdjustHandles="1" noChangeArrowheads="1" noChangeShapeType="1" noTextEdit="1"/>
              </p:cNvSpPr>
              <p:nvPr/>
            </p:nvSpPr>
            <p:spPr>
              <a:xfrm>
                <a:off x="5053232" y="7523972"/>
                <a:ext cx="419374" cy="400110"/>
              </a:xfrm>
              <a:prstGeom prst="rect">
                <a:avLst/>
              </a:prstGeom>
              <a:blipFill>
                <a:blip r:embed="rId9"/>
                <a:stretch>
                  <a:fillRect l="-10145" b="-4545"/>
                </a:stretch>
              </a:blipFill>
            </p:spPr>
            <p:txBody>
              <a:bodyPr/>
              <a:lstStyle/>
              <a:p>
                <a:r>
                  <a:rPr lang="ja-JP" altLang="en-US">
                    <a:noFill/>
                  </a:rPr>
                  <a:t> </a:t>
                </a:r>
              </a:p>
            </p:txBody>
          </p:sp>
        </mc:Fallback>
      </mc:AlternateContent>
      <p:pic>
        <p:nvPicPr>
          <p:cNvPr id="24" name="図 23">
            <a:extLst>
              <a:ext uri="{FF2B5EF4-FFF2-40B4-BE49-F238E27FC236}">
                <a16:creationId xmlns:a16="http://schemas.microsoft.com/office/drawing/2014/main" id="{80017F1D-D2CE-4DBE-AD77-DCA39D7E18BE}"/>
              </a:ext>
            </a:extLst>
          </p:cNvPr>
          <p:cNvPicPr>
            <a:picLocks noChangeAspect="1"/>
          </p:cNvPicPr>
          <p:nvPr/>
        </p:nvPicPr>
        <p:blipFill>
          <a:blip r:embed="rId10"/>
          <a:stretch>
            <a:fillRect/>
          </a:stretch>
        </p:blipFill>
        <p:spPr>
          <a:xfrm>
            <a:off x="481203" y="12139131"/>
            <a:ext cx="3647536" cy="996114"/>
          </a:xfrm>
          <a:prstGeom prst="rect">
            <a:avLst/>
          </a:prstGeom>
        </p:spPr>
      </p:pic>
      <p:sp>
        <p:nvSpPr>
          <p:cNvPr id="84" name="テキスト ボックス 446">
            <a:extLst>
              <a:ext uri="{FF2B5EF4-FFF2-40B4-BE49-F238E27FC236}">
                <a16:creationId xmlns:a16="http://schemas.microsoft.com/office/drawing/2014/main" id="{66C838D5-ED5A-468D-AC76-91BD10FDE1FB}"/>
              </a:ext>
            </a:extLst>
          </p:cNvPr>
          <p:cNvSpPr txBox="1"/>
          <p:nvPr/>
        </p:nvSpPr>
        <p:spPr>
          <a:xfrm>
            <a:off x="4057705" y="12348577"/>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(12.12)</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461513EC-7E0E-4E48-B8AB-3F68F5DC2E40}"/>
                  </a:ext>
                </a:extLst>
              </p:cNvPr>
              <p:cNvSpPr txBox="1"/>
              <p:nvPr/>
            </p:nvSpPr>
            <p:spPr>
              <a:xfrm>
                <a:off x="248306" y="13090551"/>
                <a:ext cx="5441339" cy="461665"/>
              </a:xfrm>
              <a:prstGeom prst="rect">
                <a:avLst/>
              </a:prstGeom>
              <a:solidFill>
                <a:schemeClr val="bg1"/>
              </a:solidFill>
              <a:ln>
                <a:noFill/>
                <a:prstDash val="dash"/>
              </a:ln>
            </p:spPr>
            <p:txBody>
              <a:bodyPr wrap="square" rtlCol="0">
                <a:spAutoFit/>
              </a:bodyPr>
              <a:lstStyle/>
              <a:p>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⇒残差</a:t>
                </a:r>
                <a14:m>
                  <m:oMath xmlns:m="http://schemas.openxmlformats.org/officeDocument/2006/math">
                    <m:r>
                      <a:rPr kumimoji="1" lang="en-US" altLang="ja-JP" sz="2400" b="1" i="1" smtClean="0">
                        <a:solidFill>
                          <a:schemeClr val="accent2"/>
                        </a:solidFill>
                        <a:latin typeface="Cambria Math" panose="02040503050406030204" pitchFamily="18" charset="0"/>
                      </a:rPr>
                      <m:t>𝝐</m:t>
                    </m:r>
                  </m:oMath>
                </a14:m>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の最小化</a:t>
                </a:r>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a:t>
                </a:r>
                <a:r>
                  <a:rPr kumimoji="1" lang="en-US" altLang="ja-JP" sz="2400" b="1" dirty="0">
                    <a:solidFill>
                      <a:schemeClr val="accent2"/>
                    </a:solidFill>
                  </a:rPr>
                  <a:t> </a:t>
                </a:r>
                <a14:m>
                  <m:oMath xmlns:m="http://schemas.openxmlformats.org/officeDocument/2006/math">
                    <m:r>
                      <a:rPr kumimoji="1" lang="en-US" altLang="ja-JP" sz="2400" b="1" i="1" smtClean="0">
                        <a:solidFill>
                          <a:schemeClr val="accent2"/>
                        </a:solidFill>
                        <a:latin typeface="Cambria Math" panose="02040503050406030204" pitchFamily="18" charset="0"/>
                      </a:rPr>
                      <m:t>𝒂</m:t>
                    </m:r>
                  </m:oMath>
                </a14:m>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の最大化となる。</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88" name="テキスト ボックス 87">
                <a:extLst>
                  <a:ext uri="{FF2B5EF4-FFF2-40B4-BE49-F238E27FC236}">
                    <a16:creationId xmlns:a16="http://schemas.microsoft.com/office/drawing/2014/main" id="{461513EC-7E0E-4E48-B8AB-3F68F5DC2E40}"/>
                  </a:ext>
                </a:extLst>
              </p:cNvPr>
              <p:cNvSpPr txBox="1">
                <a:spLocks noRot="1" noChangeAspect="1" noMove="1" noResize="1" noEditPoints="1" noAdjustHandles="1" noChangeArrowheads="1" noChangeShapeType="1" noTextEdit="1"/>
              </p:cNvSpPr>
              <p:nvPr/>
            </p:nvSpPr>
            <p:spPr>
              <a:xfrm>
                <a:off x="248306" y="13090551"/>
                <a:ext cx="5441339" cy="461665"/>
              </a:xfrm>
              <a:prstGeom prst="rect">
                <a:avLst/>
              </a:prstGeom>
              <a:blipFill>
                <a:blip r:embed="rId11"/>
                <a:stretch>
                  <a:fillRect l="-1794" t="-15789" b="-23684"/>
                </a:stretch>
              </a:blipFill>
              <a:ln>
                <a:noFill/>
                <a:prstDash val="dash"/>
              </a:ln>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5BAEC3C1-40D7-44D5-BF6B-962975D90BEF}"/>
              </a:ext>
            </a:extLst>
          </p:cNvPr>
          <p:cNvSpPr txBox="1"/>
          <p:nvPr/>
        </p:nvSpPr>
        <p:spPr>
          <a:xfrm>
            <a:off x="8352819" y="11019036"/>
            <a:ext cx="4756817" cy="2431435"/>
          </a:xfrm>
          <a:prstGeom prst="rect">
            <a:avLst/>
          </a:prstGeom>
          <a:solidFill>
            <a:schemeClr val="bg1"/>
          </a:solidFill>
          <a:ln>
            <a:noFill/>
            <a:prstDash val="dash"/>
          </a:ln>
        </p:spPr>
        <p:txBody>
          <a:bodyPr wrap="square" rtlCol="0">
            <a:spAutoFit/>
          </a:bodyPr>
          <a:lstStyle/>
          <a:p>
            <a:r>
              <a:rPr kumimoji="1" lang="ja-JP" altLang="en-US" sz="2400" dirty="0">
                <a:latin typeface="あずきフォント" panose="02000609000000000000" pitchFamily="1" charset="-128"/>
                <a:ea typeface="あずきフォント" panose="02000609000000000000" pitchFamily="1" charset="-128"/>
              </a:rPr>
              <a:t>残差は第１主成分におろした直線の長さなので、</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第２主成分を射影する直線は第１主成分と直交する。</a:t>
            </a:r>
          </a:p>
          <a:p>
            <a:endParaRPr kumimoji="1" lang="en-US" altLang="ja-JP" sz="2000" dirty="0">
              <a:latin typeface="あずきフォント" panose="02000609000000000000" pitchFamily="1" charset="-128"/>
              <a:ea typeface="あずきフォント" panose="02000609000000000000" pitchFamily="1" charset="-128"/>
            </a:endParaRPr>
          </a:p>
          <a:p>
            <a:r>
              <a:rPr kumimoji="1" lang="en-US" altLang="ja-JP" sz="2000" dirty="0">
                <a:latin typeface="あずきフォント" panose="02000609000000000000" pitchFamily="1" charset="-128"/>
                <a:ea typeface="あずきフォント" panose="02000609000000000000" pitchFamily="1" charset="-128"/>
              </a:rPr>
              <a:t>2</a:t>
            </a:r>
            <a:r>
              <a:rPr kumimoji="1" lang="ja-JP" altLang="en-US" sz="2000" dirty="0">
                <a:latin typeface="あずきフォント" panose="02000609000000000000" pitchFamily="1" charset="-128"/>
                <a:ea typeface="あずきフォント" panose="02000609000000000000" pitchFamily="1" charset="-128"/>
              </a:rPr>
              <a:t>次元の場合は直交条件から、</a:t>
            </a:r>
            <a:r>
              <a:rPr kumimoji="1" lang="en-US" altLang="ja-JP" sz="2000" dirty="0">
                <a:latin typeface="あずきフォント" panose="02000609000000000000" pitchFamily="1" charset="-128"/>
                <a:ea typeface="あずきフォント" panose="02000609000000000000" pitchFamily="1" charset="-128"/>
              </a:rPr>
              <a:t>3</a:t>
            </a:r>
            <a:r>
              <a:rPr kumimoji="1" lang="ja-JP" altLang="en-US" sz="2000" dirty="0">
                <a:latin typeface="あずきフォント" panose="02000609000000000000" pitchFamily="1" charset="-128"/>
                <a:ea typeface="あずきフォント" panose="02000609000000000000" pitchFamily="1" charset="-128"/>
              </a:rPr>
              <a:t>次元以上は直交条件を制約とした目的関数最大化で主成分を求められる。</a:t>
            </a:r>
            <a:endParaRPr kumimoji="1" lang="en-US" altLang="ja-JP" sz="2000" dirty="0">
              <a:latin typeface="あずきフォント" panose="02000609000000000000" pitchFamily="1" charset="-128"/>
              <a:ea typeface="あずきフォント" panose="02000609000000000000" pitchFamily="1" charset="-128"/>
            </a:endParaRPr>
          </a:p>
        </p:txBody>
      </p:sp>
      <p:sp>
        <p:nvSpPr>
          <p:cNvPr id="27" name="楕円 26">
            <a:extLst>
              <a:ext uri="{FF2B5EF4-FFF2-40B4-BE49-F238E27FC236}">
                <a16:creationId xmlns:a16="http://schemas.microsoft.com/office/drawing/2014/main" id="{2A8D0B9E-3997-46B6-A217-06DC8E487F11}"/>
              </a:ext>
            </a:extLst>
          </p:cNvPr>
          <p:cNvSpPr/>
          <p:nvPr/>
        </p:nvSpPr>
        <p:spPr>
          <a:xfrm rot="19920843">
            <a:off x="597058" y="8371760"/>
            <a:ext cx="5052758" cy="1035952"/>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753EE021-4B39-4AA8-99DB-6C9877523FD0}"/>
              </a:ext>
            </a:extLst>
          </p:cNvPr>
          <p:cNvSpPr/>
          <p:nvPr/>
        </p:nvSpPr>
        <p:spPr>
          <a:xfrm rot="3696970">
            <a:off x="8983794" y="8458150"/>
            <a:ext cx="3794459" cy="1035952"/>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64502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第１主成分を求めるには？</a:t>
            </a: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9416866" y="-2115"/>
            <a:ext cx="4164492"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12.4</a:t>
            </a:r>
            <a:endParaRPr kumimoji="1" lang="ja-JP" altLang="en-US" dirty="0">
              <a:latin typeface="あずきフォント" panose="02000609000000000000" pitchFamily="1" charset="-128"/>
              <a:ea typeface="あずきフォント" panose="02000609000000000000" pitchFamily="1" charset="-128"/>
            </a:endParaRPr>
          </a:p>
        </p:txBody>
      </p:sp>
      <p:sp>
        <p:nvSpPr>
          <p:cNvPr id="32" name="テキスト ボックス 359">
            <a:extLst>
              <a:ext uri="{FF2B5EF4-FFF2-40B4-BE49-F238E27FC236}">
                <a16:creationId xmlns:a16="http://schemas.microsoft.com/office/drawing/2014/main" id="{CC302218-4234-4C49-804A-964048513F02}"/>
              </a:ext>
            </a:extLst>
          </p:cNvPr>
          <p:cNvSpPr txBox="1"/>
          <p:nvPr/>
        </p:nvSpPr>
        <p:spPr>
          <a:xfrm>
            <a:off x="261652" y="1223173"/>
            <a:ext cx="13112677" cy="8433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残差の二乗和が最小になる</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射影された点の分散が最大になる</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直線を求める。</a:t>
            </a:r>
            <a:endParaRPr kumimoji="1" lang="ja-JP" altLang="en-US" sz="2400" dirty="0">
              <a:solidFill>
                <a:schemeClr val="accent2"/>
              </a:solidFill>
              <a:latin typeface="あずきフォント" panose="02000609000000000000" pitchFamily="1" charset="-128"/>
              <a:ea typeface="あずきフォント" panose="02000609000000000000" pitchFamily="1" charset="-128"/>
            </a:endParaRPr>
          </a:p>
        </p:txBody>
      </p:sp>
      <p:sp>
        <p:nvSpPr>
          <p:cNvPr id="33" name="四角形: 角を丸くする 32">
            <a:extLst>
              <a:ext uri="{FF2B5EF4-FFF2-40B4-BE49-F238E27FC236}">
                <a16:creationId xmlns:a16="http://schemas.microsoft.com/office/drawing/2014/main" id="{4B919D6E-A662-41E6-988D-618AB0A072B7}"/>
              </a:ext>
            </a:extLst>
          </p:cNvPr>
          <p:cNvSpPr/>
          <p:nvPr/>
        </p:nvSpPr>
        <p:spPr>
          <a:xfrm>
            <a:off x="301738" y="1246378"/>
            <a:ext cx="13112599" cy="1245805"/>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pic>
        <p:nvPicPr>
          <p:cNvPr id="3" name="図 2">
            <a:extLst>
              <a:ext uri="{FF2B5EF4-FFF2-40B4-BE49-F238E27FC236}">
                <a16:creationId xmlns:a16="http://schemas.microsoft.com/office/drawing/2014/main" id="{13B3F233-3D70-41ED-B816-9BAFDAE284AD}"/>
              </a:ext>
            </a:extLst>
          </p:cNvPr>
          <p:cNvPicPr>
            <a:picLocks noChangeAspect="1"/>
          </p:cNvPicPr>
          <p:nvPr/>
        </p:nvPicPr>
        <p:blipFill>
          <a:blip r:embed="rId2"/>
          <a:stretch>
            <a:fillRect/>
          </a:stretch>
        </p:blipFill>
        <p:spPr>
          <a:xfrm>
            <a:off x="5105017" y="3988903"/>
            <a:ext cx="4182043" cy="1096100"/>
          </a:xfrm>
          <a:prstGeom prst="rect">
            <a:avLst/>
          </a:prstGeom>
        </p:spPr>
      </p:pic>
      <p:pic>
        <p:nvPicPr>
          <p:cNvPr id="35" name="図 34">
            <a:extLst>
              <a:ext uri="{FF2B5EF4-FFF2-40B4-BE49-F238E27FC236}">
                <a16:creationId xmlns:a16="http://schemas.microsoft.com/office/drawing/2014/main" id="{AEEB26E0-BF3E-4CCE-A0F4-17E152A5534F}"/>
              </a:ext>
            </a:extLst>
          </p:cNvPr>
          <p:cNvPicPr>
            <a:picLocks noChangeAspect="1"/>
          </p:cNvPicPr>
          <p:nvPr/>
        </p:nvPicPr>
        <p:blipFill>
          <a:blip r:embed="rId3"/>
          <a:stretch>
            <a:fillRect/>
          </a:stretch>
        </p:blipFill>
        <p:spPr>
          <a:xfrm>
            <a:off x="301661" y="3201849"/>
            <a:ext cx="4272668" cy="4092495"/>
          </a:xfrm>
          <a:prstGeom prst="rect">
            <a:avLst/>
          </a:prstGeom>
        </p:spPr>
      </p:pic>
      <p:sp>
        <p:nvSpPr>
          <p:cNvPr id="36" name="右中かっこ 35">
            <a:extLst>
              <a:ext uri="{FF2B5EF4-FFF2-40B4-BE49-F238E27FC236}">
                <a16:creationId xmlns:a16="http://schemas.microsoft.com/office/drawing/2014/main" id="{7773098C-D064-4185-97D2-238402D1BEAA}"/>
              </a:ext>
            </a:extLst>
          </p:cNvPr>
          <p:cNvSpPr/>
          <p:nvPr/>
        </p:nvSpPr>
        <p:spPr>
          <a:xfrm rot="3577487">
            <a:off x="2902289" y="5130431"/>
            <a:ext cx="134631" cy="408116"/>
          </a:xfrm>
          <a:prstGeom prst="rightBrace">
            <a:avLst>
              <a:gd name="adj1" fmla="val 4695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右中かっこ 36">
            <a:extLst>
              <a:ext uri="{FF2B5EF4-FFF2-40B4-BE49-F238E27FC236}">
                <a16:creationId xmlns:a16="http://schemas.microsoft.com/office/drawing/2014/main" id="{419A7FD3-9DD4-433B-BFAC-7B4ACCE0F8D7}"/>
              </a:ext>
            </a:extLst>
          </p:cNvPr>
          <p:cNvSpPr/>
          <p:nvPr/>
        </p:nvSpPr>
        <p:spPr>
          <a:xfrm rot="3577487">
            <a:off x="3614695" y="4808268"/>
            <a:ext cx="258431" cy="1534420"/>
          </a:xfrm>
          <a:prstGeom prst="rightBrace">
            <a:avLst>
              <a:gd name="adj1" fmla="val 4695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3E3F5C0-331C-48C8-8DBE-5ACB96B572FD}"/>
                  </a:ext>
                </a:extLst>
              </p:cNvPr>
              <p:cNvSpPr txBox="1"/>
              <p:nvPr/>
            </p:nvSpPr>
            <p:spPr>
              <a:xfrm>
                <a:off x="2970004" y="5406729"/>
                <a:ext cx="419374" cy="4001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2000" b="1" i="1">
                          <a:latin typeface="Cambria Math" panose="02040503050406030204" pitchFamily="18" charset="0"/>
                        </a:rPr>
                        <m:t>𝒖</m:t>
                      </m:r>
                    </m:oMath>
                  </m:oMathPara>
                </a14:m>
                <a:endParaRPr kumimoji="1" lang="ja-JP" altLang="en-US" sz="200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39" name="テキスト ボックス 38">
                <a:extLst>
                  <a:ext uri="{FF2B5EF4-FFF2-40B4-BE49-F238E27FC236}">
                    <a16:creationId xmlns:a16="http://schemas.microsoft.com/office/drawing/2014/main" id="{73E3F5C0-331C-48C8-8DBE-5ACB96B572FD}"/>
                  </a:ext>
                </a:extLst>
              </p:cNvPr>
              <p:cNvSpPr txBox="1">
                <a:spLocks noRot="1" noChangeAspect="1" noMove="1" noResize="1" noEditPoints="1" noAdjustHandles="1" noChangeArrowheads="1" noChangeShapeType="1" noTextEdit="1"/>
              </p:cNvSpPr>
              <p:nvPr/>
            </p:nvSpPr>
            <p:spPr>
              <a:xfrm>
                <a:off x="2970004" y="5406729"/>
                <a:ext cx="419374"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D9CC8E82-13A5-475C-8B1F-6A72E8EEADDD}"/>
                  </a:ext>
                </a:extLst>
              </p:cNvPr>
              <p:cNvSpPr txBox="1"/>
              <p:nvPr/>
            </p:nvSpPr>
            <p:spPr>
              <a:xfrm>
                <a:off x="3764101" y="5709317"/>
                <a:ext cx="419374" cy="4001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2000" b="1" i="1" smtClean="0">
                              <a:latin typeface="Cambria Math" panose="02040503050406030204" pitchFamily="18" charset="0"/>
                            </a:rPr>
                          </m:ctrlPr>
                        </m:sSubPr>
                        <m:e>
                          <m:r>
                            <a:rPr kumimoji="1" lang="en-US" altLang="ja-JP" sz="2000" b="1" i="1" smtClean="0">
                              <a:latin typeface="Cambria Math" panose="02040503050406030204" pitchFamily="18" charset="0"/>
                            </a:rPr>
                            <m:t>𝒂</m:t>
                          </m:r>
                        </m:e>
                        <m:sub>
                          <m:r>
                            <a:rPr kumimoji="1" lang="en-US" altLang="ja-JP" sz="2000" b="1" i="1" smtClean="0">
                              <a:latin typeface="Cambria Math" panose="02040503050406030204" pitchFamily="18" charset="0"/>
                            </a:rPr>
                            <m:t>𝟒</m:t>
                          </m:r>
                        </m:sub>
                      </m:sSub>
                      <m:r>
                        <a:rPr kumimoji="1" lang="en-US" altLang="ja-JP" sz="2000" b="1" i="1">
                          <a:latin typeface="Cambria Math" panose="02040503050406030204" pitchFamily="18" charset="0"/>
                        </a:rPr>
                        <m:t>𝒖</m:t>
                      </m:r>
                    </m:oMath>
                  </m:oMathPara>
                </a14:m>
                <a:endParaRPr kumimoji="1" lang="ja-JP" altLang="en-US" sz="200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40" name="テキスト ボックス 39">
                <a:extLst>
                  <a:ext uri="{FF2B5EF4-FFF2-40B4-BE49-F238E27FC236}">
                    <a16:creationId xmlns:a16="http://schemas.microsoft.com/office/drawing/2014/main" id="{D9CC8E82-13A5-475C-8B1F-6A72E8EEADDD}"/>
                  </a:ext>
                </a:extLst>
              </p:cNvPr>
              <p:cNvSpPr txBox="1">
                <a:spLocks noRot="1" noChangeAspect="1" noMove="1" noResize="1" noEditPoints="1" noAdjustHandles="1" noChangeArrowheads="1" noChangeShapeType="1" noTextEdit="1"/>
              </p:cNvSpPr>
              <p:nvPr/>
            </p:nvSpPr>
            <p:spPr>
              <a:xfrm>
                <a:off x="3764101" y="5709317"/>
                <a:ext cx="419374" cy="400110"/>
              </a:xfrm>
              <a:prstGeom prst="rect">
                <a:avLst/>
              </a:prstGeom>
              <a:blipFill>
                <a:blip r:embed="rId5"/>
                <a:stretch>
                  <a:fillRect l="-33333" r="-5797" b="-4615"/>
                </a:stretch>
              </a:blipFill>
            </p:spPr>
            <p:txBody>
              <a:bodyPr/>
              <a:lstStyle/>
              <a:p>
                <a:r>
                  <a:rPr lang="ja-JP" altLang="en-US">
                    <a:noFill/>
                  </a:rPr>
                  <a:t> </a:t>
                </a:r>
              </a:p>
            </p:txBody>
          </p:sp>
        </mc:Fallback>
      </mc:AlternateContent>
      <p:sp>
        <p:nvSpPr>
          <p:cNvPr id="41" name="右中かっこ 40">
            <a:extLst>
              <a:ext uri="{FF2B5EF4-FFF2-40B4-BE49-F238E27FC236}">
                <a16:creationId xmlns:a16="http://schemas.microsoft.com/office/drawing/2014/main" id="{049FB19F-A2EE-468C-8EC9-60D4E41EC325}"/>
              </a:ext>
            </a:extLst>
          </p:cNvPr>
          <p:cNvSpPr/>
          <p:nvPr/>
        </p:nvSpPr>
        <p:spPr>
          <a:xfrm rot="19611355">
            <a:off x="4219561" y="3916114"/>
            <a:ext cx="189456" cy="329581"/>
          </a:xfrm>
          <a:prstGeom prst="rightBrace">
            <a:avLst>
              <a:gd name="adj1" fmla="val 4695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1348EC47-F7EA-4837-929C-CA251F906629}"/>
                  </a:ext>
                </a:extLst>
              </p:cNvPr>
              <p:cNvSpPr txBox="1"/>
              <p:nvPr/>
            </p:nvSpPr>
            <p:spPr>
              <a:xfrm>
                <a:off x="4522251" y="3699145"/>
                <a:ext cx="419374" cy="4001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kumimoji="1" lang="en-US" altLang="ja-JP" sz="2000" b="1" i="1" smtClean="0">
                              <a:solidFill>
                                <a:schemeClr val="tx1"/>
                              </a:solidFill>
                              <a:latin typeface="Cambria Math" panose="02040503050406030204" pitchFamily="18" charset="0"/>
                              <a:ea typeface="あずきフォント" panose="02000609000000000000" pitchFamily="1" charset="-128"/>
                            </a:rPr>
                          </m:ctrlPr>
                        </m:sSubPr>
                        <m:e>
                          <m:r>
                            <a:rPr kumimoji="1" lang="en-US" altLang="ja-JP" sz="2000" b="1" i="1" smtClean="0">
                              <a:solidFill>
                                <a:schemeClr val="tx1"/>
                              </a:solidFill>
                              <a:latin typeface="Cambria Math" panose="02040503050406030204" pitchFamily="18" charset="0"/>
                              <a:ea typeface="あずきフォント" panose="02000609000000000000" pitchFamily="1" charset="-128"/>
                            </a:rPr>
                            <m:t>𝝐</m:t>
                          </m:r>
                        </m:e>
                        <m:sub>
                          <m:r>
                            <a:rPr kumimoji="1" lang="en-US" altLang="ja-JP" sz="2000" b="1" i="1" smtClean="0">
                              <a:solidFill>
                                <a:schemeClr val="tx1"/>
                              </a:solidFill>
                              <a:latin typeface="Cambria Math" panose="02040503050406030204" pitchFamily="18" charset="0"/>
                              <a:ea typeface="あずきフォント" panose="02000609000000000000" pitchFamily="1" charset="-128"/>
                            </a:rPr>
                            <m:t>𝟒</m:t>
                          </m:r>
                        </m:sub>
                      </m:sSub>
                    </m:oMath>
                  </m:oMathPara>
                </a14:m>
                <a:endParaRPr kumimoji="1" lang="ja-JP" altLang="en-US" sz="2000" b="1"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42" name="テキスト ボックス 41">
                <a:extLst>
                  <a:ext uri="{FF2B5EF4-FFF2-40B4-BE49-F238E27FC236}">
                    <a16:creationId xmlns:a16="http://schemas.microsoft.com/office/drawing/2014/main" id="{1348EC47-F7EA-4837-929C-CA251F906629}"/>
                  </a:ext>
                </a:extLst>
              </p:cNvPr>
              <p:cNvSpPr txBox="1">
                <a:spLocks noRot="1" noChangeAspect="1" noMove="1" noResize="1" noEditPoints="1" noAdjustHandles="1" noChangeArrowheads="1" noChangeShapeType="1" noTextEdit="1"/>
              </p:cNvSpPr>
              <p:nvPr/>
            </p:nvSpPr>
            <p:spPr>
              <a:xfrm>
                <a:off x="4522251" y="3699145"/>
                <a:ext cx="419374" cy="400110"/>
              </a:xfrm>
              <a:prstGeom prst="rect">
                <a:avLst/>
              </a:prstGeom>
              <a:blipFill>
                <a:blip r:embed="rId6"/>
                <a:stretch>
                  <a:fillRect l="-10145" b="-4615"/>
                </a:stretch>
              </a:blipFill>
            </p:spPr>
            <p:txBody>
              <a:bodyPr/>
              <a:lstStyle/>
              <a:p>
                <a:r>
                  <a:rPr lang="ja-JP" altLang="en-US">
                    <a:noFill/>
                  </a:rPr>
                  <a:t> </a:t>
                </a:r>
              </a:p>
            </p:txBody>
          </p:sp>
        </mc:Fallback>
      </mc:AlternateContent>
      <p:sp>
        <p:nvSpPr>
          <p:cNvPr id="44" name="楕円 43">
            <a:extLst>
              <a:ext uri="{FF2B5EF4-FFF2-40B4-BE49-F238E27FC236}">
                <a16:creationId xmlns:a16="http://schemas.microsoft.com/office/drawing/2014/main" id="{E54EF064-8152-4DED-A3EF-021A92FA5482}"/>
              </a:ext>
            </a:extLst>
          </p:cNvPr>
          <p:cNvSpPr/>
          <p:nvPr/>
        </p:nvSpPr>
        <p:spPr>
          <a:xfrm rot="19920843">
            <a:off x="66077" y="4546933"/>
            <a:ext cx="5052758" cy="1035952"/>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46">
            <a:extLst>
              <a:ext uri="{FF2B5EF4-FFF2-40B4-BE49-F238E27FC236}">
                <a16:creationId xmlns:a16="http://schemas.microsoft.com/office/drawing/2014/main" id="{F51F631B-FEED-47FC-87E1-5D115D4E8545}"/>
              </a:ext>
            </a:extLst>
          </p:cNvPr>
          <p:cNvSpPr txBox="1"/>
          <p:nvPr/>
        </p:nvSpPr>
        <p:spPr>
          <a:xfrm>
            <a:off x="10842361" y="4153953"/>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(12.12)</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F972085F-8F9A-48DC-A785-C7258C93372A}"/>
                  </a:ext>
                </a:extLst>
              </p:cNvPr>
              <p:cNvSpPr txBox="1"/>
              <p:nvPr/>
            </p:nvSpPr>
            <p:spPr>
              <a:xfrm>
                <a:off x="4941625" y="3141915"/>
                <a:ext cx="8472712" cy="830997"/>
              </a:xfrm>
              <a:prstGeom prst="rect">
                <a:avLst/>
              </a:prstGeom>
              <a:solidFill>
                <a:schemeClr val="bg1"/>
              </a:solidFill>
              <a:ln>
                <a:noFill/>
                <a:prstDash val="dash"/>
              </a:ln>
            </p:spPr>
            <p:txBody>
              <a:bodyPr wrap="square" rtlCol="0">
                <a:spAutoFit/>
              </a:bodyPr>
              <a:lstStyle/>
              <a:p>
                <a:r>
                  <a:rPr kumimoji="1" lang="ja-JP" altLang="en-US" sz="2400" dirty="0">
                    <a:latin typeface="あずきフォント" panose="02000609000000000000" pitchFamily="1" charset="-128"/>
                    <a:ea typeface="あずきフォント" panose="02000609000000000000" pitchFamily="1" charset="-128"/>
                  </a:rPr>
                  <a:t>直線方向の長さ</a:t>
                </a:r>
                <a:r>
                  <a:rPr kumimoji="1" lang="en-US" altLang="ja-JP" sz="2400" dirty="0">
                    <a:latin typeface="あずきフォント" panose="02000609000000000000" pitchFamily="1" charset="-128"/>
                    <a:ea typeface="あずきフォント" panose="02000609000000000000" pitchFamily="1" charset="-128"/>
                  </a:rPr>
                  <a:t>1</a:t>
                </a:r>
                <a:r>
                  <a:rPr kumimoji="1" lang="ja-JP" altLang="en-US" sz="2400" dirty="0">
                    <a:latin typeface="あずきフォント" panose="02000609000000000000" pitchFamily="1" charset="-128"/>
                    <a:ea typeface="あずきフォント" panose="02000609000000000000" pitchFamily="1" charset="-128"/>
                  </a:rPr>
                  <a:t>のベクトル</a:t>
                </a:r>
                <a14:m>
                  <m:oMath xmlns:m="http://schemas.openxmlformats.org/officeDocument/2006/math">
                    <m:r>
                      <a:rPr kumimoji="1" lang="en-US" altLang="ja-JP" sz="2400" b="1" i="1" smtClean="0">
                        <a:latin typeface="Cambria Math" panose="02040503050406030204" pitchFamily="18" charset="0"/>
                      </a:rPr>
                      <m:t>𝒖</m:t>
                    </m:r>
                  </m:oMath>
                </a14:m>
                <a:r>
                  <a:rPr kumimoji="1" lang="ja-JP" altLang="en-US" sz="2400" dirty="0">
                    <a:latin typeface="あずきフォント" panose="02000609000000000000" pitchFamily="1" charset="-128"/>
                    <a:ea typeface="あずきフォント" panose="02000609000000000000" pitchFamily="1" charset="-128"/>
                  </a:rPr>
                  <a:t>に</a:t>
                </a:r>
                <a14:m>
                  <m:oMath xmlns:m="http://schemas.openxmlformats.org/officeDocument/2006/math">
                    <m:r>
                      <a:rPr kumimoji="1" lang="en-US" altLang="ja-JP" sz="2400" b="0" i="1" smtClean="0">
                        <a:latin typeface="Cambria Math" panose="02040503050406030204" pitchFamily="18" charset="0"/>
                      </a:rPr>
                      <m:t>𝑎</m:t>
                    </m:r>
                  </m:oMath>
                </a14:m>
                <a:r>
                  <a:rPr kumimoji="1" lang="ja-JP" altLang="en-US" sz="2400" dirty="0">
                    <a:latin typeface="あずきフォント" panose="02000609000000000000" pitchFamily="1" charset="-128"/>
                    <a:ea typeface="あずきフォント" panose="02000609000000000000" pitchFamily="1" charset="-128"/>
                  </a:rPr>
                  <a:t>を乗じて、直線に射影した位置を表す。この時、一般に以下が成り立つ</a:t>
                </a:r>
                <a:r>
                  <a:rPr kumimoji="1" lang="en-US" altLang="ja-JP" sz="2400" dirty="0">
                    <a:latin typeface="あずきフォント" panose="02000609000000000000" pitchFamily="1" charset="-128"/>
                    <a:ea typeface="あずきフォント" panose="02000609000000000000" pitchFamily="1" charset="-128"/>
                  </a:rPr>
                  <a:t>(</a:t>
                </a:r>
                <a:r>
                  <a:rPr kumimoji="1" lang="ja-JP" altLang="en-US" sz="2400" dirty="0">
                    <a:latin typeface="あずきフォント" panose="02000609000000000000" pitchFamily="1" charset="-128"/>
                    <a:ea typeface="あずきフォント" panose="02000609000000000000" pitchFamily="1" charset="-128"/>
                  </a:rPr>
                  <a:t>復習</a:t>
                </a:r>
                <a:r>
                  <a:rPr kumimoji="1" lang="en-US" altLang="ja-JP" sz="2400" dirty="0">
                    <a:latin typeface="あずきフォント" panose="02000609000000000000" pitchFamily="1" charset="-128"/>
                    <a:ea typeface="あずきフォント" panose="02000609000000000000" pitchFamily="1" charset="-128"/>
                  </a:rPr>
                  <a:t>)</a:t>
                </a:r>
                <a:r>
                  <a:rPr kumimoji="1" lang="ja-JP" altLang="en-US" sz="2400" dirty="0" err="1">
                    <a:latin typeface="あずきフォント" panose="02000609000000000000" pitchFamily="1" charset="-128"/>
                    <a:ea typeface="あずきフォント" panose="02000609000000000000" pitchFamily="1" charset="-128"/>
                  </a:rPr>
                  <a:t>。</a:t>
                </a:r>
                <a:endParaRPr kumimoji="1" lang="en-US" altLang="ja-JP" sz="2400" dirty="0">
                  <a:latin typeface="あずきフォント" panose="02000609000000000000" pitchFamily="1" charset="-128"/>
                  <a:ea typeface="あずきフォント" panose="02000609000000000000" pitchFamily="1" charset="-128"/>
                </a:endParaRPr>
              </a:p>
            </p:txBody>
          </p:sp>
        </mc:Choice>
        <mc:Fallback xmlns="">
          <p:sp>
            <p:nvSpPr>
              <p:cNvPr id="47" name="テキスト ボックス 46">
                <a:extLst>
                  <a:ext uri="{FF2B5EF4-FFF2-40B4-BE49-F238E27FC236}">
                    <a16:creationId xmlns:a16="http://schemas.microsoft.com/office/drawing/2014/main" id="{F972085F-8F9A-48DC-A785-C7258C93372A}"/>
                  </a:ext>
                </a:extLst>
              </p:cNvPr>
              <p:cNvSpPr txBox="1">
                <a:spLocks noRot="1" noChangeAspect="1" noMove="1" noResize="1" noEditPoints="1" noAdjustHandles="1" noChangeArrowheads="1" noChangeShapeType="1" noTextEdit="1"/>
              </p:cNvSpPr>
              <p:nvPr/>
            </p:nvSpPr>
            <p:spPr>
              <a:xfrm>
                <a:off x="4941625" y="3141915"/>
                <a:ext cx="8472712" cy="830997"/>
              </a:xfrm>
              <a:prstGeom prst="rect">
                <a:avLst/>
              </a:prstGeom>
              <a:blipFill>
                <a:blip r:embed="rId7"/>
                <a:stretch>
                  <a:fillRect l="-1151" t="-8029" b="-15328"/>
                </a:stretch>
              </a:blipFill>
              <a:ln>
                <a:noFill/>
                <a:prstDash val="dash"/>
              </a:ln>
            </p:spPr>
            <p:txBody>
              <a:bodyPr/>
              <a:lstStyle/>
              <a:p>
                <a:r>
                  <a:rPr lang="ja-JP" altLang="en-US">
                    <a:noFill/>
                  </a:rPr>
                  <a:t> </a:t>
                </a:r>
              </a:p>
            </p:txBody>
          </p:sp>
        </mc:Fallback>
      </mc:AlternateContent>
      <p:cxnSp>
        <p:nvCxnSpPr>
          <p:cNvPr id="5" name="直線コネクタ 4">
            <a:extLst>
              <a:ext uri="{FF2B5EF4-FFF2-40B4-BE49-F238E27FC236}">
                <a16:creationId xmlns:a16="http://schemas.microsoft.com/office/drawing/2014/main" id="{523FD3B9-CC24-4042-B1D9-9952C554F50E}"/>
              </a:ext>
            </a:extLst>
          </p:cNvPr>
          <p:cNvCxnSpPr/>
          <p:nvPr/>
        </p:nvCxnSpPr>
        <p:spPr>
          <a:xfrm>
            <a:off x="5105017" y="5173229"/>
            <a:ext cx="213703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B846F3C-790D-4E02-B499-05422FD60F9B}"/>
                  </a:ext>
                </a:extLst>
              </p:cNvPr>
              <p:cNvSpPr txBox="1"/>
              <p:nvPr/>
            </p:nvSpPr>
            <p:spPr>
              <a:xfrm>
                <a:off x="5048744" y="5334489"/>
                <a:ext cx="8100328" cy="830997"/>
              </a:xfrm>
              <a:prstGeom prst="rect">
                <a:avLst/>
              </a:prstGeom>
              <a:solidFill>
                <a:schemeClr val="bg1"/>
              </a:solidFill>
              <a:ln>
                <a:noFill/>
                <a:prstDash val="dash"/>
              </a:ln>
            </p:spPr>
            <p:txBody>
              <a:bodyPr wrap="square" rtlCol="0">
                <a:spAutoFit/>
              </a:bodyPr>
              <a:lstStyle/>
              <a:p>
                <a:r>
                  <a:rPr kumimoji="1" lang="ja-JP" altLang="en-US" sz="2400" dirty="0">
                    <a:latin typeface="あずきフォント" panose="02000609000000000000" pitchFamily="1" charset="-128"/>
                    <a:ea typeface="あずきフォント" panose="02000609000000000000" pitchFamily="1" charset="-128"/>
                  </a:rPr>
                  <a:t>等式の制約から、残差</a:t>
                </a:r>
                <a14:m>
                  <m:oMath xmlns:m="http://schemas.openxmlformats.org/officeDocument/2006/math">
                    <m:r>
                      <a:rPr kumimoji="1" lang="en-US" altLang="ja-JP" sz="2400" b="1" i="1" smtClean="0">
                        <a:latin typeface="Cambria Math" panose="02040503050406030204" pitchFamily="18" charset="0"/>
                      </a:rPr>
                      <m:t>𝝐</m:t>
                    </m:r>
                  </m:oMath>
                </a14:m>
                <a:r>
                  <a:rPr kumimoji="1" lang="ja-JP" altLang="en-US" sz="2400" dirty="0">
                    <a:latin typeface="あずきフォント" panose="02000609000000000000" pitchFamily="1" charset="-128"/>
                    <a:ea typeface="あずきフォント" panose="02000609000000000000" pitchFamily="1" charset="-128"/>
                  </a:rPr>
                  <a:t>が最小になるとき</a:t>
                </a:r>
                <a14:m>
                  <m:oMath xmlns:m="http://schemas.openxmlformats.org/officeDocument/2006/math">
                    <m:r>
                      <a:rPr kumimoji="1" lang="en-US" altLang="ja-JP" sz="2400" b="0" i="1" smtClean="0">
                        <a:latin typeface="Cambria Math" panose="02040503050406030204" pitchFamily="18" charset="0"/>
                      </a:rPr>
                      <m:t>𝑎</m:t>
                    </m:r>
                  </m:oMath>
                </a14:m>
                <a:r>
                  <a:rPr kumimoji="1" lang="ja-JP" altLang="en-US" sz="2400" dirty="0">
                    <a:latin typeface="あずきフォント" panose="02000609000000000000" pitchFamily="1" charset="-128"/>
                    <a:ea typeface="あずきフォント" panose="02000609000000000000" pitchFamily="1" charset="-128"/>
                  </a:rPr>
                  <a:t>は最大になる。データの重心が原点ならば</a:t>
                </a:r>
                <a:r>
                  <a:rPr kumimoji="1" lang="en-US" altLang="ja-JP" sz="2400" dirty="0"/>
                  <a:t> </a:t>
                </a:r>
                <a14:m>
                  <m:oMath xmlns:m="http://schemas.openxmlformats.org/officeDocument/2006/math">
                    <m:r>
                      <a:rPr kumimoji="1" lang="en-US" altLang="ja-JP" sz="2400" i="1">
                        <a:latin typeface="Cambria Math" panose="02040503050406030204" pitchFamily="18" charset="0"/>
                      </a:rPr>
                      <m:t>𝑎</m:t>
                    </m:r>
                  </m:oMath>
                </a14:m>
                <a:r>
                  <a:rPr kumimoji="1" lang="ja-JP" altLang="en-US" sz="2400" dirty="0">
                    <a:latin typeface="あずきフォント" panose="02000609000000000000" pitchFamily="1" charset="-128"/>
                    <a:ea typeface="あずきフォント" panose="02000609000000000000" pitchFamily="1" charset="-128"/>
                  </a:rPr>
                  <a:t>の平均は</a:t>
                </a:r>
                <a:r>
                  <a:rPr kumimoji="1" lang="en-US" altLang="ja-JP" sz="2400" dirty="0">
                    <a:latin typeface="あずきフォント" panose="02000609000000000000" pitchFamily="1" charset="-128"/>
                    <a:ea typeface="あずきフォント" panose="02000609000000000000" pitchFamily="1" charset="-128"/>
                  </a:rPr>
                  <a:t>0</a:t>
                </a:r>
                <a:r>
                  <a:rPr kumimoji="1" lang="ja-JP" altLang="en-US" sz="2400" dirty="0">
                    <a:latin typeface="あずきフォント" panose="02000609000000000000" pitchFamily="1" charset="-128"/>
                    <a:ea typeface="あずきフォント" panose="02000609000000000000" pitchFamily="1" charset="-128"/>
                  </a:rPr>
                  <a:t>で次式が成立する。</a:t>
                </a:r>
                <a:endParaRPr kumimoji="1" lang="en-US" altLang="ja-JP" sz="2400" dirty="0">
                  <a:latin typeface="あずきフォント" panose="02000609000000000000" pitchFamily="1" charset="-128"/>
                  <a:ea typeface="あずきフォント" panose="02000609000000000000" pitchFamily="1" charset="-128"/>
                </a:endParaRPr>
              </a:p>
            </p:txBody>
          </p:sp>
        </mc:Choice>
        <mc:Fallback xmlns="">
          <p:sp>
            <p:nvSpPr>
              <p:cNvPr id="49" name="テキスト ボックス 48">
                <a:extLst>
                  <a:ext uri="{FF2B5EF4-FFF2-40B4-BE49-F238E27FC236}">
                    <a16:creationId xmlns:a16="http://schemas.microsoft.com/office/drawing/2014/main" id="{CB846F3C-790D-4E02-B499-05422FD60F9B}"/>
                  </a:ext>
                </a:extLst>
              </p:cNvPr>
              <p:cNvSpPr txBox="1">
                <a:spLocks noRot="1" noChangeAspect="1" noMove="1" noResize="1" noEditPoints="1" noAdjustHandles="1" noChangeArrowheads="1" noChangeShapeType="1" noTextEdit="1"/>
              </p:cNvSpPr>
              <p:nvPr/>
            </p:nvSpPr>
            <p:spPr>
              <a:xfrm>
                <a:off x="5048744" y="5334489"/>
                <a:ext cx="8100328" cy="830997"/>
              </a:xfrm>
              <a:prstGeom prst="rect">
                <a:avLst/>
              </a:prstGeom>
              <a:blipFill>
                <a:blip r:embed="rId8"/>
                <a:stretch>
                  <a:fillRect l="-1129" t="-8088" r="-4966" b="-13235"/>
                </a:stretch>
              </a:blipFill>
              <a:ln>
                <a:noFill/>
                <a:prstDash val="dash"/>
              </a:ln>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14AFA76C-20D5-4407-A906-9CDB6604D24F}"/>
              </a:ext>
            </a:extLst>
          </p:cNvPr>
          <p:cNvPicPr>
            <a:picLocks noChangeAspect="1"/>
          </p:cNvPicPr>
          <p:nvPr/>
        </p:nvPicPr>
        <p:blipFill>
          <a:blip r:embed="rId9"/>
          <a:stretch>
            <a:fillRect/>
          </a:stretch>
        </p:blipFill>
        <p:spPr>
          <a:xfrm>
            <a:off x="5048744" y="6136621"/>
            <a:ext cx="4134798" cy="851282"/>
          </a:xfrm>
          <a:prstGeom prst="rect">
            <a:avLst/>
          </a:prstGeom>
        </p:spPr>
      </p:pic>
      <p:sp>
        <p:nvSpPr>
          <p:cNvPr id="50" name="テキスト ボックス 446">
            <a:extLst>
              <a:ext uri="{FF2B5EF4-FFF2-40B4-BE49-F238E27FC236}">
                <a16:creationId xmlns:a16="http://schemas.microsoft.com/office/drawing/2014/main" id="{F8A21997-DCB8-4A47-B1FE-884D73645E30}"/>
              </a:ext>
            </a:extLst>
          </p:cNvPr>
          <p:cNvSpPr txBox="1"/>
          <p:nvPr/>
        </p:nvSpPr>
        <p:spPr>
          <a:xfrm>
            <a:off x="12267857" y="6293462"/>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(12.15)</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11" name="図 10">
            <a:extLst>
              <a:ext uri="{FF2B5EF4-FFF2-40B4-BE49-F238E27FC236}">
                <a16:creationId xmlns:a16="http://schemas.microsoft.com/office/drawing/2014/main" id="{62CC2827-0044-4B76-99FF-18481852CC4A}"/>
              </a:ext>
            </a:extLst>
          </p:cNvPr>
          <p:cNvPicPr>
            <a:picLocks noChangeAspect="1"/>
          </p:cNvPicPr>
          <p:nvPr/>
        </p:nvPicPr>
        <p:blipFill>
          <a:blip r:embed="rId10"/>
          <a:stretch>
            <a:fillRect/>
          </a:stretch>
        </p:blipFill>
        <p:spPr>
          <a:xfrm>
            <a:off x="5048744" y="6869090"/>
            <a:ext cx="7695631" cy="1068374"/>
          </a:xfrm>
          <a:prstGeom prst="rect">
            <a:avLst/>
          </a:prstGeom>
        </p:spPr>
      </p:pic>
      <p:sp>
        <p:nvSpPr>
          <p:cNvPr id="51" name="テキスト ボックス 446">
            <a:extLst>
              <a:ext uri="{FF2B5EF4-FFF2-40B4-BE49-F238E27FC236}">
                <a16:creationId xmlns:a16="http://schemas.microsoft.com/office/drawing/2014/main" id="{8D4479CD-0035-41D2-8499-27367027C0DF}"/>
              </a:ext>
            </a:extLst>
          </p:cNvPr>
          <p:cNvSpPr txBox="1"/>
          <p:nvPr/>
        </p:nvSpPr>
        <p:spPr>
          <a:xfrm>
            <a:off x="12267857" y="7005733"/>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(12.16)</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53" name="直線コネクタ 52">
            <a:extLst>
              <a:ext uri="{FF2B5EF4-FFF2-40B4-BE49-F238E27FC236}">
                <a16:creationId xmlns:a16="http://schemas.microsoft.com/office/drawing/2014/main" id="{5E883516-9BF6-4FA7-BF68-4758635ABD8B}"/>
              </a:ext>
            </a:extLst>
          </p:cNvPr>
          <p:cNvCxnSpPr>
            <a:cxnSpLocks/>
          </p:cNvCxnSpPr>
          <p:nvPr/>
        </p:nvCxnSpPr>
        <p:spPr>
          <a:xfrm>
            <a:off x="10607344" y="7861565"/>
            <a:ext cx="181020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コネクタ: 曲線 14">
            <a:extLst>
              <a:ext uri="{FF2B5EF4-FFF2-40B4-BE49-F238E27FC236}">
                <a16:creationId xmlns:a16="http://schemas.microsoft.com/office/drawing/2014/main" id="{00EDF469-5E7E-4DAB-9F29-E688EB53F59D}"/>
              </a:ext>
            </a:extLst>
          </p:cNvPr>
          <p:cNvCxnSpPr>
            <a:stCxn id="6" idx="1"/>
            <a:endCxn id="11" idx="1"/>
          </p:cNvCxnSpPr>
          <p:nvPr/>
        </p:nvCxnSpPr>
        <p:spPr>
          <a:xfrm rot="10800000" flipV="1">
            <a:off x="5048744" y="6562261"/>
            <a:ext cx="12700" cy="841015"/>
          </a:xfrm>
          <a:prstGeom prst="curvedConnector3">
            <a:avLst>
              <a:gd name="adj1" fmla="val 180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吹き出し: 角を丸めた四角形 16">
            <a:extLst>
              <a:ext uri="{FF2B5EF4-FFF2-40B4-BE49-F238E27FC236}">
                <a16:creationId xmlns:a16="http://schemas.microsoft.com/office/drawing/2014/main" id="{E6C6ECFE-7418-4B73-B9CF-45090958AC8E}"/>
              </a:ext>
            </a:extLst>
          </p:cNvPr>
          <p:cNvSpPr/>
          <p:nvPr/>
        </p:nvSpPr>
        <p:spPr>
          <a:xfrm>
            <a:off x="10607344" y="6165486"/>
            <a:ext cx="1371600" cy="676656"/>
          </a:xfrm>
          <a:prstGeom prst="wedgeRoundRectCallout">
            <a:avLst>
              <a:gd name="adj1" fmla="val -30166"/>
              <a:gd name="adj2" fmla="val 89527"/>
              <a:gd name="adj3" fmla="val 1666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2"/>
                </a:solidFill>
                <a:latin typeface="あずきフォント" panose="02000609000000000000" pitchFamily="1" charset="-128"/>
                <a:ea typeface="あずきフォント" panose="02000609000000000000" pitchFamily="1" charset="-128"/>
              </a:rPr>
              <a:t>分散</a:t>
            </a: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5EABC63D-B1DB-41A2-BCDD-0BACA1D21CBE}"/>
                  </a:ext>
                </a:extLst>
              </p:cNvPr>
              <p:cNvSpPr txBox="1"/>
              <p:nvPr/>
            </p:nvSpPr>
            <p:spPr>
              <a:xfrm>
                <a:off x="248306" y="7971569"/>
                <a:ext cx="12875364" cy="523220"/>
              </a:xfrm>
              <a:prstGeom prst="rect">
                <a:avLst/>
              </a:prstGeom>
              <a:solidFill>
                <a:schemeClr val="bg1"/>
              </a:solidFill>
              <a:ln>
                <a:noFill/>
                <a:prstDash val="dash"/>
              </a:ln>
            </p:spPr>
            <p:txBody>
              <a:bodyPr wrap="square" rtlCol="0">
                <a:spAutoFit/>
              </a:body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②射影された点の分散が最大になる直線</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の単位ベクトル</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a:t>
                </a:r>
                <a:r>
                  <a:rPr kumimoji="1" lang="en-US" altLang="ja-JP" sz="2800" dirty="0"/>
                  <a:t> </a:t>
                </a:r>
                <a14:m>
                  <m:oMath xmlns:m="http://schemas.openxmlformats.org/officeDocument/2006/math">
                    <m:r>
                      <a:rPr kumimoji="1" lang="en-US" altLang="ja-JP" sz="2800" i="1" smtClean="0">
                        <a:solidFill>
                          <a:schemeClr val="accent2"/>
                        </a:solidFill>
                        <a:latin typeface="Cambria Math" panose="02040503050406030204" pitchFamily="18" charset="0"/>
                      </a:rPr>
                      <m:t>𝑢</m:t>
                    </m:r>
                  </m:oMath>
                </a14:m>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を求める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59" name="テキスト ボックス 58">
                <a:extLst>
                  <a:ext uri="{FF2B5EF4-FFF2-40B4-BE49-F238E27FC236}">
                    <a16:creationId xmlns:a16="http://schemas.microsoft.com/office/drawing/2014/main" id="{5EABC63D-B1DB-41A2-BCDD-0BACA1D21CBE}"/>
                  </a:ext>
                </a:extLst>
              </p:cNvPr>
              <p:cNvSpPr txBox="1">
                <a:spLocks noRot="1" noChangeAspect="1" noMove="1" noResize="1" noEditPoints="1" noAdjustHandles="1" noChangeArrowheads="1" noChangeShapeType="1" noTextEdit="1"/>
              </p:cNvSpPr>
              <p:nvPr/>
            </p:nvSpPr>
            <p:spPr>
              <a:xfrm>
                <a:off x="248306" y="7971569"/>
                <a:ext cx="12875364" cy="523220"/>
              </a:xfrm>
              <a:prstGeom prst="rect">
                <a:avLst/>
              </a:prstGeom>
              <a:blipFill>
                <a:blip r:embed="rId11"/>
                <a:stretch>
                  <a:fillRect l="-994" t="-17442" b="-26744"/>
                </a:stretch>
              </a:blipFill>
              <a:ln>
                <a:noFill/>
                <a:prstDash val="dash"/>
              </a:ln>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AE13BFAF-962C-4548-AC0D-7123E6DE4EF6}"/>
              </a:ext>
            </a:extLst>
          </p:cNvPr>
          <p:cNvPicPr>
            <a:picLocks noChangeAspect="1"/>
          </p:cNvPicPr>
          <p:nvPr/>
        </p:nvPicPr>
        <p:blipFill>
          <a:blip r:embed="rId12"/>
          <a:stretch>
            <a:fillRect/>
          </a:stretch>
        </p:blipFill>
        <p:spPr>
          <a:xfrm>
            <a:off x="484497" y="9004052"/>
            <a:ext cx="1624359" cy="1023346"/>
          </a:xfrm>
          <a:prstGeom prst="rect">
            <a:avLst/>
          </a:prstGeom>
        </p:spPr>
      </p:pic>
      <p:cxnSp>
        <p:nvCxnSpPr>
          <p:cNvPr id="62" name="直線コネクタ 61">
            <a:extLst>
              <a:ext uri="{FF2B5EF4-FFF2-40B4-BE49-F238E27FC236}">
                <a16:creationId xmlns:a16="http://schemas.microsoft.com/office/drawing/2014/main" id="{727CC6F6-324D-45DA-AECF-F52EBCF99387}"/>
              </a:ext>
            </a:extLst>
          </p:cNvPr>
          <p:cNvCxnSpPr>
            <a:cxnSpLocks/>
          </p:cNvCxnSpPr>
          <p:nvPr/>
        </p:nvCxnSpPr>
        <p:spPr>
          <a:xfrm>
            <a:off x="5048743" y="2048617"/>
            <a:ext cx="423831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9FD131D-19A5-4FC3-94F7-4340881161F6}"/>
              </a:ext>
            </a:extLst>
          </p:cNvPr>
          <p:cNvCxnSpPr>
            <a:cxnSpLocks/>
          </p:cNvCxnSpPr>
          <p:nvPr/>
        </p:nvCxnSpPr>
        <p:spPr>
          <a:xfrm>
            <a:off x="10607344" y="2048617"/>
            <a:ext cx="213703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EEF23945-A2E1-42D3-8D13-B1B4162331F9}"/>
              </a:ext>
            </a:extLst>
          </p:cNvPr>
          <p:cNvSpPr txBox="1"/>
          <p:nvPr/>
        </p:nvSpPr>
        <p:spPr>
          <a:xfrm>
            <a:off x="6462527" y="1993281"/>
            <a:ext cx="1307231" cy="461665"/>
          </a:xfrm>
          <a:prstGeom prst="rect">
            <a:avLst/>
          </a:prstGeom>
          <a:noFill/>
          <a:ln>
            <a:noFill/>
            <a:prstDash val="dash"/>
          </a:ln>
        </p:spPr>
        <p:txBody>
          <a:bodyPr wrap="square" rtlCol="0">
            <a:spAutoFit/>
          </a:bodyPr>
          <a:lstStyle/>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①</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p:txBody>
      </p:sp>
      <p:sp>
        <p:nvSpPr>
          <p:cNvPr id="67" name="テキスト ボックス 66">
            <a:extLst>
              <a:ext uri="{FF2B5EF4-FFF2-40B4-BE49-F238E27FC236}">
                <a16:creationId xmlns:a16="http://schemas.microsoft.com/office/drawing/2014/main" id="{6B6D31EB-4B7D-408E-BE0A-34819BD65EAE}"/>
              </a:ext>
            </a:extLst>
          </p:cNvPr>
          <p:cNvSpPr txBox="1"/>
          <p:nvPr/>
        </p:nvSpPr>
        <p:spPr>
          <a:xfrm>
            <a:off x="11110321" y="1993281"/>
            <a:ext cx="1307231" cy="461665"/>
          </a:xfrm>
          <a:prstGeom prst="rect">
            <a:avLst/>
          </a:prstGeom>
          <a:noFill/>
          <a:ln>
            <a:noFill/>
            <a:prstDash val="dash"/>
          </a:ln>
        </p:spPr>
        <p:txBody>
          <a:bodyPr wrap="square" rtlCol="0">
            <a:spAutoFit/>
          </a:bodyPr>
          <a:lstStyle/>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②</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p:txBody>
      </p:sp>
      <p:sp>
        <p:nvSpPr>
          <p:cNvPr id="68" name="テキスト ボックス 67">
            <a:extLst>
              <a:ext uri="{FF2B5EF4-FFF2-40B4-BE49-F238E27FC236}">
                <a16:creationId xmlns:a16="http://schemas.microsoft.com/office/drawing/2014/main" id="{B954300C-A7CF-4E35-96A0-C23C42A4623C}"/>
              </a:ext>
            </a:extLst>
          </p:cNvPr>
          <p:cNvSpPr txBox="1"/>
          <p:nvPr/>
        </p:nvSpPr>
        <p:spPr>
          <a:xfrm>
            <a:off x="84143" y="2532408"/>
            <a:ext cx="13467694" cy="523220"/>
          </a:xfrm>
          <a:prstGeom prst="rect">
            <a:avLst/>
          </a:prstGeom>
          <a:solidFill>
            <a:schemeClr val="bg1"/>
          </a:solidFill>
          <a:ln>
            <a:noFill/>
            <a:prstDash val="dash"/>
          </a:ln>
        </p:spPr>
        <p:txBody>
          <a:bodyPr wrap="square" rtlCol="0">
            <a:spAutoFit/>
          </a:body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①残差の二乗和が最小になることと、射影された点の分散が最大になることは等価</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D4AE4C8E-0186-4718-8724-85FA5B7458C9}"/>
                  </a:ext>
                </a:extLst>
              </p:cNvPr>
              <p:cNvSpPr txBox="1"/>
              <p:nvPr/>
            </p:nvSpPr>
            <p:spPr>
              <a:xfrm>
                <a:off x="486918" y="8558082"/>
                <a:ext cx="12636752" cy="509178"/>
              </a:xfrm>
              <a:prstGeom prst="rect">
                <a:avLst/>
              </a:prstGeom>
              <a:solidFill>
                <a:schemeClr val="bg1"/>
              </a:solidFill>
              <a:ln>
                <a:noFill/>
                <a:prstDash val="dash"/>
              </a:ln>
            </p:spPr>
            <p:txBody>
              <a:bodyPr wrap="square" rtlCol="0">
                <a:spAutoFit/>
              </a:bodyPr>
              <a:lstStyle/>
              <a:p>
                <a:r>
                  <a:rPr kumimoji="1" lang="ja-JP" altLang="en-US" sz="2400" dirty="0">
                    <a:latin typeface="あずきフォント" panose="02000609000000000000" pitchFamily="1" charset="-128"/>
                    <a:ea typeface="あずきフォント" panose="02000609000000000000" pitchFamily="1" charset="-128"/>
                  </a:rPr>
                  <a:t>目的関数</a:t>
                </a:r>
                <a14:m>
                  <m:oMath xmlns:m="http://schemas.openxmlformats.org/officeDocument/2006/math">
                    <m:r>
                      <a:rPr kumimoji="1" lang="en-US" altLang="ja-JP" sz="2400" b="0" i="1" smtClean="0">
                        <a:latin typeface="Cambria Math" panose="02040503050406030204" pitchFamily="18" charset="0"/>
                      </a:rPr>
                      <m:t>𝐽</m:t>
                    </m:r>
                  </m:oMath>
                </a14:m>
                <a:r>
                  <a:rPr kumimoji="1" lang="ja-JP" altLang="en-US" sz="2400" dirty="0">
                    <a:latin typeface="あずきフォント" panose="02000609000000000000" pitchFamily="1" charset="-128"/>
                    <a:ea typeface="あずきフォント" panose="02000609000000000000" pitchFamily="1" charset="-128"/>
                  </a:rPr>
                  <a:t>を、単位ベクトル</a:t>
                </a:r>
                <a14:m>
                  <m:oMath xmlns:m="http://schemas.openxmlformats.org/officeDocument/2006/math">
                    <m:r>
                      <m:rPr>
                        <m:sty m:val="p"/>
                      </m:rPr>
                      <a:rPr kumimoji="1" lang="en-US" altLang="ja-JP" sz="2400" b="0" i="0" smtClean="0">
                        <a:latin typeface="Cambria Math" panose="02040503050406030204" pitchFamily="18" charset="0"/>
                      </a:rPr>
                      <m:t>u</m:t>
                    </m:r>
                  </m:oMath>
                </a14:m>
                <a:r>
                  <a:rPr kumimoji="1" lang="ja-JP" altLang="en-US" sz="2400" dirty="0">
                    <a:latin typeface="あずきフォント" panose="02000609000000000000" pitchFamily="1" charset="-128"/>
                    <a:ea typeface="あずきフォント" panose="02000609000000000000" pitchFamily="1" charset="-128"/>
                  </a:rPr>
                  <a:t>が</a:t>
                </a:r>
                <a14:m>
                  <m:oMath xmlns:m="http://schemas.openxmlformats.org/officeDocument/2006/math">
                    <m:d>
                      <m:dPr>
                        <m:begChr m:val="|"/>
                        <m:endChr m:val="|"/>
                        <m:ctrlPr>
                          <a:rPr kumimoji="1" lang="en-US" altLang="ja-JP" sz="2400" b="0" i="1" smtClean="0">
                            <a:latin typeface="Cambria Math" panose="02040503050406030204" pitchFamily="18" charset="0"/>
                          </a:rPr>
                        </m:ctrlPr>
                      </m:dPr>
                      <m:e>
                        <m:d>
                          <m:dPr>
                            <m:begChr m:val="|"/>
                            <m:endChr m:val="|"/>
                            <m:ctrlPr>
                              <a:rPr kumimoji="1" lang="en-US" altLang="ja-JP" sz="2400" b="0" i="1" smtClean="0">
                                <a:latin typeface="Cambria Math" panose="02040503050406030204" pitchFamily="18" charset="0"/>
                              </a:rPr>
                            </m:ctrlPr>
                          </m:dPr>
                          <m:e>
                            <m:r>
                              <m:rPr>
                                <m:sty m:val="p"/>
                              </m:rPr>
                              <a:rPr kumimoji="1" lang="en-US" altLang="ja-JP" sz="2400">
                                <a:latin typeface="Cambria Math" panose="02040503050406030204" pitchFamily="18" charset="0"/>
                              </a:rPr>
                              <m:t>u</m:t>
                            </m:r>
                          </m:e>
                        </m:d>
                      </m:e>
                    </m:d>
                    <m:r>
                      <a:rPr kumimoji="1" lang="en-US" altLang="ja-JP" sz="2400" b="0" i="0" smtClean="0">
                        <a:latin typeface="Cambria Math" panose="02040503050406030204" pitchFamily="18" charset="0"/>
                      </a:rPr>
                      <m:t>=</m:t>
                    </m:r>
                    <m:r>
                      <a:rPr kumimoji="1" lang="en-US" altLang="ja-JP" sz="2400" b="0" i="0" smtClean="0">
                        <a:latin typeface="Cambria Math" panose="02040503050406030204" pitchFamily="18" charset="0"/>
                      </a:rPr>
                      <m:t>1</m:t>
                    </m:r>
                  </m:oMath>
                </a14:m>
                <a:r>
                  <a:rPr kumimoji="1" lang="ja-JP" altLang="en-US" sz="2400" dirty="0">
                    <a:latin typeface="あずきフォント" panose="02000609000000000000" pitchFamily="1" charset="-128"/>
                    <a:ea typeface="あずきフォント" panose="02000609000000000000" pitchFamily="1" charset="-128"/>
                  </a:rPr>
                  <a:t>となる制約のもと最大化する。</a:t>
                </a:r>
                <a:endParaRPr kumimoji="1" lang="en-US" altLang="ja-JP" sz="2400" dirty="0">
                  <a:latin typeface="あずきフォント" panose="02000609000000000000" pitchFamily="1" charset="-128"/>
                  <a:ea typeface="あずきフォント" panose="02000609000000000000" pitchFamily="1" charset="-128"/>
                </a:endParaRPr>
              </a:p>
            </p:txBody>
          </p:sp>
        </mc:Choice>
        <mc:Fallback xmlns="">
          <p:sp>
            <p:nvSpPr>
              <p:cNvPr id="69" name="テキスト ボックス 68">
                <a:extLst>
                  <a:ext uri="{FF2B5EF4-FFF2-40B4-BE49-F238E27FC236}">
                    <a16:creationId xmlns:a16="http://schemas.microsoft.com/office/drawing/2014/main" id="{D4AE4C8E-0186-4718-8724-85FA5B7458C9}"/>
                  </a:ext>
                </a:extLst>
              </p:cNvPr>
              <p:cNvSpPr txBox="1">
                <a:spLocks noRot="1" noChangeAspect="1" noMove="1" noResize="1" noEditPoints="1" noAdjustHandles="1" noChangeArrowheads="1" noChangeShapeType="1" noTextEdit="1"/>
              </p:cNvSpPr>
              <p:nvPr/>
            </p:nvSpPr>
            <p:spPr>
              <a:xfrm>
                <a:off x="486918" y="8558082"/>
                <a:ext cx="12636752" cy="509178"/>
              </a:xfrm>
              <a:prstGeom prst="rect">
                <a:avLst/>
              </a:prstGeom>
              <a:blipFill>
                <a:blip r:embed="rId13"/>
                <a:stretch>
                  <a:fillRect l="-772" t="-9639" b="-18072"/>
                </a:stretch>
              </a:blipFill>
              <a:ln>
                <a:noFill/>
                <a:prstDash val="dash"/>
              </a:ln>
            </p:spPr>
            <p:txBody>
              <a:bodyPr/>
              <a:lstStyle/>
              <a:p>
                <a:r>
                  <a:rPr lang="ja-JP" altLang="en-US">
                    <a:noFill/>
                  </a:rPr>
                  <a:t> </a:t>
                </a:r>
              </a:p>
            </p:txBody>
          </p:sp>
        </mc:Fallback>
      </mc:AlternateContent>
      <p:sp>
        <p:nvSpPr>
          <p:cNvPr id="72" name="テキスト ボックス 446">
            <a:extLst>
              <a:ext uri="{FF2B5EF4-FFF2-40B4-BE49-F238E27FC236}">
                <a16:creationId xmlns:a16="http://schemas.microsoft.com/office/drawing/2014/main" id="{84BEA4B2-AE20-4E4E-8F59-1874A731C355}"/>
              </a:ext>
            </a:extLst>
          </p:cNvPr>
          <p:cNvSpPr txBox="1"/>
          <p:nvPr/>
        </p:nvSpPr>
        <p:spPr>
          <a:xfrm>
            <a:off x="4638684" y="11112076"/>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(12.17)</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21" name="図 20">
            <a:extLst>
              <a:ext uri="{FF2B5EF4-FFF2-40B4-BE49-F238E27FC236}">
                <a16:creationId xmlns:a16="http://schemas.microsoft.com/office/drawing/2014/main" id="{1F98F48D-7196-4E10-A124-47C3A62ED845}"/>
              </a:ext>
            </a:extLst>
          </p:cNvPr>
          <p:cNvPicPr>
            <a:picLocks noChangeAspect="1"/>
          </p:cNvPicPr>
          <p:nvPr/>
        </p:nvPicPr>
        <p:blipFill>
          <a:blip r:embed="rId14"/>
          <a:stretch>
            <a:fillRect/>
          </a:stretch>
        </p:blipFill>
        <p:spPr>
          <a:xfrm>
            <a:off x="4144874" y="9117755"/>
            <a:ext cx="8376679" cy="754222"/>
          </a:xfrm>
          <a:prstGeom prst="rect">
            <a:avLst/>
          </a:prstGeom>
        </p:spPr>
      </p:pic>
      <p:sp>
        <p:nvSpPr>
          <p:cNvPr id="73" name="テキスト ボックス 446">
            <a:extLst>
              <a:ext uri="{FF2B5EF4-FFF2-40B4-BE49-F238E27FC236}">
                <a16:creationId xmlns:a16="http://schemas.microsoft.com/office/drawing/2014/main" id="{0156887A-AA6C-4167-8810-F90DAEF11C3F}"/>
              </a:ext>
            </a:extLst>
          </p:cNvPr>
          <p:cNvSpPr txBox="1"/>
          <p:nvPr/>
        </p:nvSpPr>
        <p:spPr>
          <a:xfrm>
            <a:off x="12323025" y="9173178"/>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(12.21)</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82" name="直線コネクタ 81">
            <a:extLst>
              <a:ext uri="{FF2B5EF4-FFF2-40B4-BE49-F238E27FC236}">
                <a16:creationId xmlns:a16="http://schemas.microsoft.com/office/drawing/2014/main" id="{83587E6D-846E-49B1-94A2-B5464972E2F9}"/>
              </a:ext>
            </a:extLst>
          </p:cNvPr>
          <p:cNvCxnSpPr>
            <a:cxnSpLocks/>
          </p:cNvCxnSpPr>
          <p:nvPr/>
        </p:nvCxnSpPr>
        <p:spPr>
          <a:xfrm>
            <a:off x="5780884" y="9748125"/>
            <a:ext cx="181020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AEFE732A-80A6-4353-97AF-9E733764A16C}"/>
                  </a:ext>
                </a:extLst>
              </p:cNvPr>
              <p:cNvSpPr txBox="1"/>
              <p:nvPr/>
            </p:nvSpPr>
            <p:spPr>
              <a:xfrm>
                <a:off x="5201415" y="9836329"/>
                <a:ext cx="2969144" cy="369332"/>
              </a:xfrm>
              <a:prstGeom prst="rect">
                <a:avLst/>
              </a:prstGeom>
              <a:solidFill>
                <a:schemeClr val="bg1"/>
              </a:solidFill>
              <a:ln>
                <a:noFill/>
                <a:prstDash val="dash"/>
              </a:ln>
            </p:spPr>
            <p:txBody>
              <a:bodyPr wrap="square" rtlCol="0">
                <a:spAutoFit/>
              </a:bodyPr>
              <a:lstStyle/>
              <a:p>
                <a14:m>
                  <m:oMath xmlns:m="http://schemas.openxmlformats.org/officeDocument/2006/math">
                    <m:r>
                      <a:rPr kumimoji="1" lang="en-US" altLang="ja-JP" i="1">
                        <a:latin typeface="Cambria Math" panose="02040503050406030204" pitchFamily="18" charset="0"/>
                      </a:rPr>
                      <m:t>𝑎</m:t>
                    </m:r>
                    <m:r>
                      <a:rPr kumimoji="1" lang="ja-JP" altLang="en-US" i="1" smtClean="0">
                        <a:latin typeface="Cambria Math" panose="02040503050406030204" pitchFamily="18" charset="0"/>
                      </a:rPr>
                      <m:t>の</m:t>
                    </m:r>
                  </m:oMath>
                </a14:m>
                <a:r>
                  <a:rPr kumimoji="1" lang="ja-JP" altLang="en-US" dirty="0">
                    <a:latin typeface="あずきフォント" panose="02000609000000000000" pitchFamily="1" charset="-128"/>
                    <a:ea typeface="あずきフォント" panose="02000609000000000000" pitchFamily="1" charset="-128"/>
                  </a:rPr>
                  <a:t>射影の定義より</a:t>
                </a:r>
                <a:r>
                  <a:rPr kumimoji="1" lang="en-US" altLang="ja-JP" dirty="0">
                    <a:latin typeface="あずきフォント" panose="02000609000000000000" pitchFamily="1" charset="-128"/>
                    <a:ea typeface="あずきフォント" panose="02000609000000000000" pitchFamily="1" charset="-128"/>
                  </a:rPr>
                  <a:t>(12.5)</a:t>
                </a:r>
              </a:p>
            </p:txBody>
          </p:sp>
        </mc:Choice>
        <mc:Fallback xmlns="">
          <p:sp>
            <p:nvSpPr>
              <p:cNvPr id="83" name="テキスト ボックス 82">
                <a:extLst>
                  <a:ext uri="{FF2B5EF4-FFF2-40B4-BE49-F238E27FC236}">
                    <a16:creationId xmlns:a16="http://schemas.microsoft.com/office/drawing/2014/main" id="{AEFE732A-80A6-4353-97AF-9E733764A16C}"/>
                  </a:ext>
                </a:extLst>
              </p:cNvPr>
              <p:cNvSpPr txBox="1">
                <a:spLocks noRot="1" noChangeAspect="1" noMove="1" noResize="1" noEditPoints="1" noAdjustHandles="1" noChangeArrowheads="1" noChangeShapeType="1" noTextEdit="1"/>
              </p:cNvSpPr>
              <p:nvPr/>
            </p:nvSpPr>
            <p:spPr>
              <a:xfrm>
                <a:off x="5201415" y="9836329"/>
                <a:ext cx="2969144" cy="369332"/>
              </a:xfrm>
              <a:prstGeom prst="rect">
                <a:avLst/>
              </a:prstGeom>
              <a:blipFill>
                <a:blip r:embed="rId15"/>
                <a:stretch>
                  <a:fillRect t="-13333" b="-23333"/>
                </a:stretch>
              </a:blipFill>
              <a:ln>
                <a:noFill/>
                <a:prstDash val="dash"/>
              </a:ln>
            </p:spPr>
            <p:txBody>
              <a:bodyPr/>
              <a:lstStyle/>
              <a:p>
                <a:r>
                  <a:rPr lang="ja-JP" altLang="en-US">
                    <a:noFill/>
                  </a:rPr>
                  <a:t> </a:t>
                </a:r>
              </a:p>
            </p:txBody>
          </p:sp>
        </mc:Fallback>
      </mc:AlternateContent>
      <p:cxnSp>
        <p:nvCxnSpPr>
          <p:cNvPr id="85" name="直線コネクタ 84">
            <a:extLst>
              <a:ext uri="{FF2B5EF4-FFF2-40B4-BE49-F238E27FC236}">
                <a16:creationId xmlns:a16="http://schemas.microsoft.com/office/drawing/2014/main" id="{3D07EAE8-F8B8-42B6-8719-3CBFB13465DB}"/>
              </a:ext>
            </a:extLst>
          </p:cNvPr>
          <p:cNvCxnSpPr>
            <a:cxnSpLocks/>
          </p:cNvCxnSpPr>
          <p:nvPr/>
        </p:nvCxnSpPr>
        <p:spPr>
          <a:xfrm>
            <a:off x="10046740" y="9748125"/>
            <a:ext cx="10635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FE77C610-85BD-4B71-9961-276838E30B89}"/>
              </a:ext>
            </a:extLst>
          </p:cNvPr>
          <p:cNvCxnSpPr>
            <a:cxnSpLocks/>
          </p:cNvCxnSpPr>
          <p:nvPr/>
        </p:nvCxnSpPr>
        <p:spPr>
          <a:xfrm>
            <a:off x="11763936" y="9748125"/>
            <a:ext cx="40996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7CC17830-0EC6-4567-96F1-7588BE2BC619}"/>
                  </a:ext>
                </a:extLst>
              </p:cNvPr>
              <p:cNvSpPr txBox="1"/>
              <p:nvPr/>
            </p:nvSpPr>
            <p:spPr>
              <a:xfrm>
                <a:off x="9775231" y="9836329"/>
                <a:ext cx="2969144" cy="369332"/>
              </a:xfrm>
              <a:prstGeom prst="rect">
                <a:avLst/>
              </a:prstGeom>
              <a:solidFill>
                <a:schemeClr val="bg1"/>
              </a:solidFill>
              <a:ln>
                <a:noFill/>
                <a:prstDash val="dash"/>
              </a:ln>
            </p:spPr>
            <p:txBody>
              <a:bodyPr wrap="square" rtlCol="0">
                <a:spAutoFit/>
              </a:bodyPr>
              <a:lstStyle/>
              <a:p>
                <a:pPr algn="ct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latin typeface="あずきフォント" panose="02000609000000000000" pitchFamily="1" charset="-128"/>
                    <a:ea typeface="あずきフォント" panose="02000609000000000000" pitchFamily="1" charset="-128"/>
                  </a:rPr>
                  <a:t>は対象行列</a:t>
                </a:r>
                <a:endParaRPr kumimoji="1" lang="en-US" altLang="ja-JP" dirty="0">
                  <a:latin typeface="あずきフォント" panose="02000609000000000000" pitchFamily="1" charset="-128"/>
                  <a:ea typeface="あずきフォント" panose="02000609000000000000" pitchFamily="1" charset="-128"/>
                </a:endParaRPr>
              </a:p>
            </p:txBody>
          </p:sp>
        </mc:Choice>
        <mc:Fallback xmlns="">
          <p:sp>
            <p:nvSpPr>
              <p:cNvPr id="93" name="テキスト ボックス 92">
                <a:extLst>
                  <a:ext uri="{FF2B5EF4-FFF2-40B4-BE49-F238E27FC236}">
                    <a16:creationId xmlns:a16="http://schemas.microsoft.com/office/drawing/2014/main" id="{7CC17830-0EC6-4567-96F1-7588BE2BC619}"/>
                  </a:ext>
                </a:extLst>
              </p:cNvPr>
              <p:cNvSpPr txBox="1">
                <a:spLocks noRot="1" noChangeAspect="1" noMove="1" noResize="1" noEditPoints="1" noAdjustHandles="1" noChangeArrowheads="1" noChangeShapeType="1" noTextEdit="1"/>
              </p:cNvSpPr>
              <p:nvPr/>
            </p:nvSpPr>
            <p:spPr>
              <a:xfrm>
                <a:off x="9775231" y="9836329"/>
                <a:ext cx="2969144" cy="369332"/>
              </a:xfrm>
              <a:prstGeom prst="rect">
                <a:avLst/>
              </a:prstGeom>
              <a:blipFill>
                <a:blip r:embed="rId16"/>
                <a:stretch>
                  <a:fillRect t="-13333" b="-23333"/>
                </a:stretch>
              </a:blipFill>
              <a:ln>
                <a:noFill/>
                <a:prstDash val="dash"/>
              </a:ln>
            </p:spPr>
            <p:txBody>
              <a:bodyPr/>
              <a:lstStyle/>
              <a:p>
                <a:r>
                  <a:rPr lang="ja-JP" altLang="en-US">
                    <a:noFill/>
                  </a:rPr>
                  <a:t> </a:t>
                </a:r>
              </a:p>
            </p:txBody>
          </p:sp>
        </mc:Fallback>
      </mc:AlternateContent>
      <p:pic>
        <p:nvPicPr>
          <p:cNvPr id="57" name="図 56">
            <a:extLst>
              <a:ext uri="{FF2B5EF4-FFF2-40B4-BE49-F238E27FC236}">
                <a16:creationId xmlns:a16="http://schemas.microsoft.com/office/drawing/2014/main" id="{06584D21-31D8-4959-A331-E715D2C1B2C7}"/>
              </a:ext>
            </a:extLst>
          </p:cNvPr>
          <p:cNvPicPr>
            <a:picLocks noChangeAspect="1"/>
          </p:cNvPicPr>
          <p:nvPr/>
        </p:nvPicPr>
        <p:blipFill>
          <a:blip r:embed="rId17"/>
          <a:stretch>
            <a:fillRect/>
          </a:stretch>
        </p:blipFill>
        <p:spPr>
          <a:xfrm>
            <a:off x="285620" y="11016112"/>
            <a:ext cx="4598915" cy="754222"/>
          </a:xfrm>
          <a:prstGeom prst="rect">
            <a:avLst/>
          </a:prstGeom>
        </p:spPr>
      </p:pic>
      <p:sp>
        <p:nvSpPr>
          <p:cNvPr id="94" name="テキスト ボックス 446">
            <a:extLst>
              <a:ext uri="{FF2B5EF4-FFF2-40B4-BE49-F238E27FC236}">
                <a16:creationId xmlns:a16="http://schemas.microsoft.com/office/drawing/2014/main" id="{9FD10B72-07D2-4BE0-9C4F-DC2E131045E3}"/>
              </a:ext>
            </a:extLst>
          </p:cNvPr>
          <p:cNvSpPr txBox="1"/>
          <p:nvPr/>
        </p:nvSpPr>
        <p:spPr>
          <a:xfrm>
            <a:off x="2023178" y="9173178"/>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(12.17)</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61" name="直線矢印コネクタ 60">
            <a:extLst>
              <a:ext uri="{FF2B5EF4-FFF2-40B4-BE49-F238E27FC236}">
                <a16:creationId xmlns:a16="http://schemas.microsoft.com/office/drawing/2014/main" id="{1DBCCA7C-DAF4-4B28-812A-B7C20E665F4A}"/>
              </a:ext>
            </a:extLst>
          </p:cNvPr>
          <p:cNvCxnSpPr>
            <a:cxnSpLocks/>
          </p:cNvCxnSpPr>
          <p:nvPr/>
        </p:nvCxnSpPr>
        <p:spPr>
          <a:xfrm>
            <a:off x="3336679" y="9455379"/>
            <a:ext cx="637109"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7E22A7FA-D146-4CA7-8F26-DCB6302231B4}"/>
                  </a:ext>
                </a:extLst>
              </p:cNvPr>
              <p:cNvSpPr txBox="1"/>
              <p:nvPr/>
            </p:nvSpPr>
            <p:spPr>
              <a:xfrm>
                <a:off x="2192847" y="9747171"/>
                <a:ext cx="2969144" cy="646331"/>
              </a:xfrm>
              <a:prstGeom prst="rect">
                <a:avLst/>
              </a:prstGeom>
              <a:solidFill>
                <a:schemeClr val="bg1"/>
              </a:solidFill>
              <a:ln>
                <a:noFill/>
                <a:prstDash val="dash"/>
              </a:ln>
            </p:spPr>
            <p:txBody>
              <a:bodyPr wrap="square" rtlCol="0">
                <a:spAutoFit/>
              </a:bodyPr>
              <a:lstStyle/>
              <a:p>
                <a:pPr algn="ctr"/>
                <a:r>
                  <a:rPr kumimoji="1" lang="ja-JP" altLang="en-US" b="0" dirty="0"/>
                  <a:t>求めたい</a:t>
                </a:r>
                <a14:m>
                  <m:oMath xmlns:m="http://schemas.openxmlformats.org/officeDocument/2006/math">
                    <m:r>
                      <a:rPr kumimoji="1" lang="en-US" altLang="ja-JP" b="0" i="1" smtClean="0">
                        <a:latin typeface="Cambria Math" panose="02040503050406030204" pitchFamily="18" charset="0"/>
                      </a:rPr>
                      <m:t>𝑢</m:t>
                    </m:r>
                  </m:oMath>
                </a14:m>
                <a:r>
                  <a:rPr kumimoji="1" lang="ja-JP" altLang="en-US" dirty="0">
                    <a:latin typeface="あずきフォント" panose="02000609000000000000" pitchFamily="1" charset="-128"/>
                    <a:ea typeface="あずきフォント" panose="02000609000000000000" pitchFamily="1" charset="-128"/>
                  </a:rPr>
                  <a:t>を</a:t>
                </a:r>
                <a:endParaRPr kumimoji="1" lang="en-US" altLang="ja-JP" dirty="0">
                  <a:latin typeface="あずきフォント" panose="02000609000000000000" pitchFamily="1" charset="-128"/>
                  <a:ea typeface="あずきフォント" panose="02000609000000000000" pitchFamily="1" charset="-128"/>
                </a:endParaRPr>
              </a:p>
              <a:p>
                <a:pPr algn="ctr"/>
                <a:r>
                  <a:rPr kumimoji="1" lang="ja-JP" altLang="en-US" dirty="0">
                    <a:latin typeface="あずきフォント" panose="02000609000000000000" pitchFamily="1" charset="-128"/>
                    <a:ea typeface="あずきフォント" panose="02000609000000000000" pitchFamily="1" charset="-128"/>
                  </a:rPr>
                  <a:t>使って表現</a:t>
                </a:r>
                <a:endParaRPr kumimoji="1" lang="en-US" altLang="ja-JP" dirty="0">
                  <a:latin typeface="あずきフォント" panose="02000609000000000000" pitchFamily="1" charset="-128"/>
                  <a:ea typeface="あずきフォント" panose="02000609000000000000" pitchFamily="1" charset="-128"/>
                </a:endParaRPr>
              </a:p>
            </p:txBody>
          </p:sp>
        </mc:Choice>
        <mc:Fallback xmlns="">
          <p:sp>
            <p:nvSpPr>
              <p:cNvPr id="95" name="テキスト ボックス 94">
                <a:extLst>
                  <a:ext uri="{FF2B5EF4-FFF2-40B4-BE49-F238E27FC236}">
                    <a16:creationId xmlns:a16="http://schemas.microsoft.com/office/drawing/2014/main" id="{7E22A7FA-D146-4CA7-8F26-DCB6302231B4}"/>
                  </a:ext>
                </a:extLst>
              </p:cNvPr>
              <p:cNvSpPr txBox="1">
                <a:spLocks noRot="1" noChangeAspect="1" noMove="1" noResize="1" noEditPoints="1" noAdjustHandles="1" noChangeArrowheads="1" noChangeShapeType="1" noTextEdit="1"/>
              </p:cNvSpPr>
              <p:nvPr/>
            </p:nvSpPr>
            <p:spPr>
              <a:xfrm>
                <a:off x="2192847" y="9747171"/>
                <a:ext cx="2969144" cy="646331"/>
              </a:xfrm>
              <a:prstGeom prst="rect">
                <a:avLst/>
              </a:prstGeom>
              <a:blipFill>
                <a:blip r:embed="rId18"/>
                <a:stretch>
                  <a:fillRect t="-9434" b="-14151"/>
                </a:stretch>
              </a:blipFill>
              <a:ln>
                <a:noFill/>
                <a:prstDash val="dash"/>
              </a:ln>
            </p:spPr>
            <p:txBody>
              <a:bodyPr/>
              <a:lstStyle/>
              <a:p>
                <a:r>
                  <a:rPr lang="ja-JP" altLang="en-US">
                    <a:noFill/>
                  </a:rPr>
                  <a:t> </a:t>
                </a:r>
              </a:p>
            </p:txBody>
          </p:sp>
        </mc:Fallback>
      </mc:AlternateContent>
      <p:sp>
        <p:nvSpPr>
          <p:cNvPr id="65" name="矢印: 下 64">
            <a:extLst>
              <a:ext uri="{FF2B5EF4-FFF2-40B4-BE49-F238E27FC236}">
                <a16:creationId xmlns:a16="http://schemas.microsoft.com/office/drawing/2014/main" id="{FF147FF8-0987-45DB-A7A4-C4C9BE24BF64}"/>
              </a:ext>
            </a:extLst>
          </p:cNvPr>
          <p:cNvSpPr/>
          <p:nvPr/>
        </p:nvSpPr>
        <p:spPr>
          <a:xfrm>
            <a:off x="796359" y="10393502"/>
            <a:ext cx="531538" cy="62261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F0E9AB85-FA3F-41DF-919A-95780EF98759}"/>
              </a:ext>
            </a:extLst>
          </p:cNvPr>
          <p:cNvSpPr txBox="1"/>
          <p:nvPr/>
        </p:nvSpPr>
        <p:spPr>
          <a:xfrm>
            <a:off x="1620775" y="10405261"/>
            <a:ext cx="5237226" cy="707886"/>
          </a:xfrm>
          <a:prstGeom prst="rect">
            <a:avLst/>
          </a:prstGeom>
          <a:solidFill>
            <a:schemeClr val="bg1"/>
          </a:solidFill>
          <a:ln>
            <a:noFill/>
            <a:prstDash val="dash"/>
          </a:ln>
        </p:spPr>
        <p:txBody>
          <a:bodyPr wrap="square" rtlCol="0">
            <a:spAutoFit/>
          </a:bodyPr>
          <a:lstStyle/>
          <a:p>
            <a:r>
              <a:rPr kumimoji="1" lang="ja-JP" altLang="en-US" sz="2000" dirty="0">
                <a:solidFill>
                  <a:schemeClr val="accent2"/>
                </a:solidFill>
                <a:latin typeface="あずきフォント" panose="02000609000000000000" pitchFamily="1" charset="-128"/>
                <a:ea typeface="あずきフォント" panose="02000609000000000000" pitchFamily="1" charset="-128"/>
              </a:rPr>
              <a:t>制約条件化での関数の最大化</a:t>
            </a:r>
            <a:br>
              <a:rPr kumimoji="1" lang="en-US" altLang="ja-JP" sz="2000" dirty="0">
                <a:solidFill>
                  <a:schemeClr val="accent2"/>
                </a:solidFill>
                <a:latin typeface="あずきフォント" panose="02000609000000000000" pitchFamily="1" charset="-128"/>
                <a:ea typeface="あずきフォント" panose="02000609000000000000" pitchFamily="1" charset="-128"/>
              </a:rPr>
            </a:br>
            <a:r>
              <a:rPr kumimoji="1" lang="en-US" altLang="ja-JP" sz="200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000" dirty="0">
                <a:solidFill>
                  <a:schemeClr val="accent2"/>
                </a:solidFill>
                <a:latin typeface="あずきフォント" panose="02000609000000000000" pitchFamily="1" charset="-128"/>
                <a:ea typeface="あずきフォント" panose="02000609000000000000" pitchFamily="1" charset="-128"/>
              </a:rPr>
              <a:t>ラグランジュの未定乗数法</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p:txBody>
      </p:sp>
      <p:sp>
        <p:nvSpPr>
          <p:cNvPr id="98" name="矢印: 下 97">
            <a:extLst>
              <a:ext uri="{FF2B5EF4-FFF2-40B4-BE49-F238E27FC236}">
                <a16:creationId xmlns:a16="http://schemas.microsoft.com/office/drawing/2014/main" id="{33AE101A-0161-4FEF-912A-59C9EF5CAA95}"/>
              </a:ext>
            </a:extLst>
          </p:cNvPr>
          <p:cNvSpPr/>
          <p:nvPr/>
        </p:nvSpPr>
        <p:spPr>
          <a:xfrm>
            <a:off x="796359" y="11664945"/>
            <a:ext cx="531538" cy="62261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A9576CF9-9BA7-4307-B916-3C91C1A0DE69}"/>
                  </a:ext>
                </a:extLst>
              </p:cNvPr>
              <p:cNvSpPr txBox="1"/>
              <p:nvPr/>
            </p:nvSpPr>
            <p:spPr>
              <a:xfrm>
                <a:off x="1620774" y="11740249"/>
                <a:ext cx="11753555" cy="400110"/>
              </a:xfrm>
              <a:prstGeom prst="rect">
                <a:avLst/>
              </a:prstGeom>
              <a:solidFill>
                <a:schemeClr val="bg1"/>
              </a:solidFill>
              <a:ln>
                <a:noFill/>
                <a:prstDash val="dash"/>
              </a:ln>
            </p:spPr>
            <p:txBody>
              <a:bodyPr wrap="square" rtlCol="0">
                <a:spAutoFit/>
              </a:bodyPr>
              <a:lstStyle/>
              <a:p>
                <a:r>
                  <a:rPr kumimoji="1" lang="ja-JP" altLang="en-US" sz="2000" dirty="0">
                    <a:solidFill>
                      <a:schemeClr val="accent2"/>
                    </a:solidFill>
                  </a:rPr>
                  <a:t>求めたい</a:t>
                </a:r>
                <a14:m>
                  <m:oMath xmlns:m="http://schemas.openxmlformats.org/officeDocument/2006/math">
                    <m:r>
                      <a:rPr kumimoji="1" lang="en-US" altLang="ja-JP" sz="2000" b="0" i="1">
                        <a:solidFill>
                          <a:schemeClr val="accent2"/>
                        </a:solidFill>
                        <a:latin typeface="Cambria Math" panose="02040503050406030204" pitchFamily="18" charset="0"/>
                      </a:rPr>
                      <m:t>𝑢</m:t>
                    </m:r>
                  </m:oMath>
                </a14:m>
                <a:r>
                  <a:rPr kumimoji="1" lang="ja-JP" altLang="en-US" sz="2000" dirty="0" err="1">
                    <a:solidFill>
                      <a:schemeClr val="accent2"/>
                    </a:solidFill>
                    <a:latin typeface="あずきフォント" panose="02000609000000000000" pitchFamily="1" charset="-128"/>
                    <a:ea typeface="あずきフォント" panose="02000609000000000000" pitchFamily="1" charset="-128"/>
                  </a:rPr>
                  <a:t>で偏</a:t>
                </a:r>
                <a:r>
                  <a:rPr kumimoji="1" lang="ja-JP" altLang="en-US" sz="2000" dirty="0">
                    <a:solidFill>
                      <a:schemeClr val="accent2"/>
                    </a:solidFill>
                    <a:latin typeface="あずきフォント" panose="02000609000000000000" pitchFamily="1" charset="-128"/>
                    <a:ea typeface="あずきフォント" panose="02000609000000000000" pitchFamily="1" charset="-128"/>
                  </a:rPr>
                  <a:t>微分して</a:t>
                </a:r>
                <a:r>
                  <a:rPr kumimoji="1" lang="en-US" altLang="ja-JP" sz="2000" dirty="0">
                    <a:solidFill>
                      <a:schemeClr val="accent2"/>
                    </a:solidFill>
                    <a:latin typeface="あずきフォント" panose="02000609000000000000" pitchFamily="1" charset="-128"/>
                    <a:ea typeface="あずきフォント" panose="02000609000000000000" pitchFamily="1" charset="-128"/>
                  </a:rPr>
                  <a:t>0</a:t>
                </a:r>
                <a:r>
                  <a:rPr kumimoji="1" lang="ja-JP" altLang="en-US" sz="2000" dirty="0">
                    <a:solidFill>
                      <a:schemeClr val="accent2"/>
                    </a:solidFill>
                    <a:latin typeface="あずきフォント" panose="02000609000000000000" pitchFamily="1" charset="-128"/>
                    <a:ea typeface="あずきフォント" panose="02000609000000000000" pitchFamily="1" charset="-128"/>
                  </a:rPr>
                  <a:t>になる条件を求める</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99" name="テキスト ボックス 98">
                <a:extLst>
                  <a:ext uri="{FF2B5EF4-FFF2-40B4-BE49-F238E27FC236}">
                    <a16:creationId xmlns:a16="http://schemas.microsoft.com/office/drawing/2014/main" id="{A9576CF9-9BA7-4307-B916-3C91C1A0DE69}"/>
                  </a:ext>
                </a:extLst>
              </p:cNvPr>
              <p:cNvSpPr txBox="1">
                <a:spLocks noRot="1" noChangeAspect="1" noMove="1" noResize="1" noEditPoints="1" noAdjustHandles="1" noChangeArrowheads="1" noChangeShapeType="1" noTextEdit="1"/>
              </p:cNvSpPr>
              <p:nvPr/>
            </p:nvSpPr>
            <p:spPr>
              <a:xfrm>
                <a:off x="1620774" y="11740249"/>
                <a:ext cx="11753555" cy="400110"/>
              </a:xfrm>
              <a:prstGeom prst="rect">
                <a:avLst/>
              </a:prstGeom>
              <a:blipFill>
                <a:blip r:embed="rId19"/>
                <a:stretch>
                  <a:fillRect l="-571" t="-15152" b="-27273"/>
                </a:stretch>
              </a:blipFill>
              <a:ln>
                <a:noFill/>
                <a:prstDash val="dash"/>
              </a:ln>
            </p:spPr>
            <p:txBody>
              <a:bodyPr/>
              <a:lstStyle/>
              <a:p>
                <a:r>
                  <a:rPr lang="ja-JP" altLang="en-US">
                    <a:noFill/>
                  </a:rPr>
                  <a:t> </a:t>
                </a:r>
              </a:p>
            </p:txBody>
          </p:sp>
        </mc:Fallback>
      </mc:AlternateContent>
      <p:pic>
        <p:nvPicPr>
          <p:cNvPr id="75" name="図 74">
            <a:extLst>
              <a:ext uri="{FF2B5EF4-FFF2-40B4-BE49-F238E27FC236}">
                <a16:creationId xmlns:a16="http://schemas.microsoft.com/office/drawing/2014/main" id="{8442AA0D-0A39-4DC5-A91C-743B87A97FE4}"/>
              </a:ext>
            </a:extLst>
          </p:cNvPr>
          <p:cNvPicPr>
            <a:picLocks noChangeAspect="1"/>
          </p:cNvPicPr>
          <p:nvPr/>
        </p:nvPicPr>
        <p:blipFill>
          <a:blip r:embed="rId20"/>
          <a:stretch>
            <a:fillRect/>
          </a:stretch>
        </p:blipFill>
        <p:spPr>
          <a:xfrm>
            <a:off x="484498" y="12371715"/>
            <a:ext cx="3986650" cy="1162773"/>
          </a:xfrm>
          <a:prstGeom prst="rect">
            <a:avLst/>
          </a:prstGeom>
        </p:spPr>
      </p:pic>
      <p:sp>
        <p:nvSpPr>
          <p:cNvPr id="101" name="テキスト ボックス 446">
            <a:extLst>
              <a:ext uri="{FF2B5EF4-FFF2-40B4-BE49-F238E27FC236}">
                <a16:creationId xmlns:a16="http://schemas.microsoft.com/office/drawing/2014/main" id="{57193237-19D0-48F1-AB5D-DDC76092565B}"/>
              </a:ext>
            </a:extLst>
          </p:cNvPr>
          <p:cNvSpPr txBox="1"/>
          <p:nvPr/>
        </p:nvSpPr>
        <p:spPr>
          <a:xfrm>
            <a:off x="4638684" y="12421551"/>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(12.25)</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102" name="直線矢印コネクタ 101">
            <a:extLst>
              <a:ext uri="{FF2B5EF4-FFF2-40B4-BE49-F238E27FC236}">
                <a16:creationId xmlns:a16="http://schemas.microsoft.com/office/drawing/2014/main" id="{1D1DD44F-9818-4651-B6E6-58B54751D8FA}"/>
              </a:ext>
            </a:extLst>
          </p:cNvPr>
          <p:cNvCxnSpPr>
            <a:cxnSpLocks/>
          </p:cNvCxnSpPr>
          <p:nvPr/>
        </p:nvCxnSpPr>
        <p:spPr>
          <a:xfrm>
            <a:off x="6119721" y="12703278"/>
            <a:ext cx="637109"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0" name="図 79">
            <a:extLst>
              <a:ext uri="{FF2B5EF4-FFF2-40B4-BE49-F238E27FC236}">
                <a16:creationId xmlns:a16="http://schemas.microsoft.com/office/drawing/2014/main" id="{0010A858-0504-4CDC-8D05-6BD1EF9A5419}"/>
              </a:ext>
            </a:extLst>
          </p:cNvPr>
          <p:cNvPicPr>
            <a:picLocks noChangeAspect="1"/>
          </p:cNvPicPr>
          <p:nvPr/>
        </p:nvPicPr>
        <p:blipFill>
          <a:blip r:embed="rId21"/>
          <a:stretch>
            <a:fillRect/>
          </a:stretch>
        </p:blipFill>
        <p:spPr>
          <a:xfrm>
            <a:off x="7090572" y="12421559"/>
            <a:ext cx="2586774" cy="577214"/>
          </a:xfrm>
          <a:prstGeom prst="rect">
            <a:avLst/>
          </a:prstGeom>
        </p:spPr>
      </p:pic>
      <p:sp>
        <p:nvSpPr>
          <p:cNvPr id="104" name="テキスト ボックス 103">
            <a:extLst>
              <a:ext uri="{FF2B5EF4-FFF2-40B4-BE49-F238E27FC236}">
                <a16:creationId xmlns:a16="http://schemas.microsoft.com/office/drawing/2014/main" id="{D8F3E4D0-D39A-476D-8870-F9F2351CC59A}"/>
              </a:ext>
            </a:extLst>
          </p:cNvPr>
          <p:cNvSpPr txBox="1"/>
          <p:nvPr/>
        </p:nvSpPr>
        <p:spPr>
          <a:xfrm>
            <a:off x="4955116" y="12848817"/>
            <a:ext cx="2969144" cy="369332"/>
          </a:xfrm>
          <a:prstGeom prst="rect">
            <a:avLst/>
          </a:prstGeom>
          <a:solidFill>
            <a:schemeClr val="bg1"/>
          </a:solidFill>
          <a:ln>
            <a:noFill/>
            <a:prstDash val="dash"/>
          </a:ln>
        </p:spPr>
        <p:txBody>
          <a:bodyPr wrap="square" rtlCol="0">
            <a:spAutoFit/>
          </a:bodyPr>
          <a:lstStyle/>
          <a:p>
            <a:pPr algn="ctr"/>
            <a:r>
              <a:rPr kumimoji="1" lang="en-US" altLang="ja-JP" dirty="0">
                <a:latin typeface="あずきフォント" panose="02000609000000000000" pitchFamily="1" charset="-128"/>
                <a:ea typeface="あずきフォント" panose="02000609000000000000" pitchFamily="1" charset="-128"/>
              </a:rPr>
              <a:t>0</a:t>
            </a:r>
            <a:r>
              <a:rPr kumimoji="1" lang="ja-JP" altLang="en-US" dirty="0">
                <a:latin typeface="あずきフォント" panose="02000609000000000000" pitchFamily="1" charset="-128"/>
                <a:ea typeface="あずきフォント" panose="02000609000000000000" pitchFamily="1" charset="-128"/>
              </a:rPr>
              <a:t>になる条件</a:t>
            </a:r>
            <a:endParaRPr kumimoji="1" lang="en-US" altLang="ja-JP" dirty="0">
              <a:latin typeface="あずきフォント" panose="02000609000000000000" pitchFamily="1" charset="-128"/>
              <a:ea typeface="あずきフォント" panose="02000609000000000000" pitchFamily="1" charset="-128"/>
            </a:endParaRPr>
          </a:p>
        </p:txBody>
      </p:sp>
      <p:sp>
        <p:nvSpPr>
          <p:cNvPr id="105" name="テキスト ボックス 446">
            <a:extLst>
              <a:ext uri="{FF2B5EF4-FFF2-40B4-BE49-F238E27FC236}">
                <a16:creationId xmlns:a16="http://schemas.microsoft.com/office/drawing/2014/main" id="{477698B4-51FB-4294-ADF4-73BDE1A33CC9}"/>
              </a:ext>
            </a:extLst>
          </p:cNvPr>
          <p:cNvSpPr txBox="1"/>
          <p:nvPr/>
        </p:nvSpPr>
        <p:spPr>
          <a:xfrm>
            <a:off x="9528860" y="12421551"/>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(12.26)</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06" name="吹き出し: 角を丸めた四角形 105">
                <a:extLst>
                  <a:ext uri="{FF2B5EF4-FFF2-40B4-BE49-F238E27FC236}">
                    <a16:creationId xmlns:a16="http://schemas.microsoft.com/office/drawing/2014/main" id="{0BFC1AF1-5508-419F-9513-DBF1023FEDE0}"/>
                  </a:ext>
                </a:extLst>
              </p:cNvPr>
              <p:cNvSpPr/>
              <p:nvPr/>
            </p:nvSpPr>
            <p:spPr>
              <a:xfrm>
                <a:off x="6730912" y="10409581"/>
                <a:ext cx="4848733" cy="966319"/>
              </a:xfrm>
              <a:prstGeom prst="wedgeRoundRectCallout">
                <a:avLst>
                  <a:gd name="adj1" fmla="val 38883"/>
                  <a:gd name="adj2" fmla="val 115406"/>
                  <a:gd name="adj3" fmla="val 1666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主成分を求める問題は、</a:t>
                </a:r>
                <a:br>
                  <a:rPr kumimoji="1" lang="en-US" altLang="ja-JP" sz="2400" b="1" dirty="0">
                    <a:solidFill>
                      <a:schemeClr val="accent2"/>
                    </a:solidFill>
                    <a:latin typeface="あずきフォント" panose="02000609000000000000" pitchFamily="1" charset="-128"/>
                    <a:ea typeface="あずきフォント" panose="02000609000000000000" pitchFamily="1" charset="-128"/>
                  </a:rPr>
                </a:br>
                <a:r>
                  <a:rPr kumimoji="1" lang="en-US" altLang="ja-JP" sz="2400" b="1" dirty="0">
                    <a:solidFill>
                      <a:schemeClr val="accent2"/>
                    </a:solidFill>
                  </a:rPr>
                  <a:t> </a:t>
                </a:r>
                <a14:m>
                  <m:oMath xmlns:m="http://schemas.openxmlformats.org/officeDocument/2006/math">
                    <m:r>
                      <a:rPr kumimoji="1" lang="en-US" altLang="ja-JP" sz="2400" b="1" i="1">
                        <a:solidFill>
                          <a:schemeClr val="accent2"/>
                        </a:solidFill>
                        <a:latin typeface="Cambria Math" panose="02040503050406030204" pitchFamily="18" charset="0"/>
                      </a:rPr>
                      <m:t>𝑺</m:t>
                    </m:r>
                    <m:r>
                      <a:rPr kumimoji="1" lang="en-US" altLang="ja-JP" sz="2400" b="1" i="1">
                        <a:solidFill>
                          <a:schemeClr val="accent2"/>
                        </a:solidFill>
                        <a:latin typeface="Cambria Math" panose="02040503050406030204" pitchFamily="18" charset="0"/>
                      </a:rPr>
                      <m:t>=</m:t>
                    </m:r>
                    <m:sSup>
                      <m:sSupPr>
                        <m:ctrlPr>
                          <a:rPr kumimoji="1" lang="en-US" altLang="ja-JP" sz="2400" b="1" i="1">
                            <a:solidFill>
                              <a:schemeClr val="accent2"/>
                            </a:solidFill>
                            <a:latin typeface="Cambria Math" panose="02040503050406030204" pitchFamily="18" charset="0"/>
                          </a:rPr>
                        </m:ctrlPr>
                      </m:sSupPr>
                      <m:e>
                        <m:r>
                          <a:rPr kumimoji="1" lang="en-US" altLang="ja-JP" sz="2400" b="1" i="1">
                            <a:solidFill>
                              <a:schemeClr val="accent2"/>
                            </a:solidFill>
                            <a:latin typeface="Cambria Math" panose="02040503050406030204" pitchFamily="18" charset="0"/>
                          </a:rPr>
                          <m:t>𝑿</m:t>
                        </m:r>
                      </m:e>
                      <m:sup>
                        <m:r>
                          <a:rPr kumimoji="1" lang="en-US" altLang="ja-JP" sz="2400" b="1" i="1">
                            <a:solidFill>
                              <a:schemeClr val="accent2"/>
                            </a:solidFill>
                            <a:latin typeface="Cambria Math" panose="02040503050406030204" pitchFamily="18" charset="0"/>
                            <a:ea typeface="Cambria Math" panose="02040503050406030204" pitchFamily="18" charset="0"/>
                          </a:rPr>
                          <m:t>⊺</m:t>
                        </m:r>
                      </m:sup>
                    </m:sSup>
                    <m:r>
                      <a:rPr kumimoji="1" lang="en-US" altLang="ja-JP" sz="2400" b="1" i="1">
                        <a:solidFill>
                          <a:schemeClr val="accent2"/>
                        </a:solidFill>
                        <a:latin typeface="Cambria Math" panose="02040503050406030204" pitchFamily="18" charset="0"/>
                      </a:rPr>
                      <m:t>𝑿</m:t>
                    </m:r>
                  </m:oMath>
                </a14:m>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の固有値問題に帰着する</a:t>
                </a:r>
              </a:p>
            </p:txBody>
          </p:sp>
        </mc:Choice>
        <mc:Fallback xmlns="">
          <p:sp>
            <p:nvSpPr>
              <p:cNvPr id="106" name="吹き出し: 角を丸めた四角形 105">
                <a:extLst>
                  <a:ext uri="{FF2B5EF4-FFF2-40B4-BE49-F238E27FC236}">
                    <a16:creationId xmlns:a16="http://schemas.microsoft.com/office/drawing/2014/main" id="{0BFC1AF1-5508-419F-9513-DBF1023FEDE0}"/>
                  </a:ext>
                </a:extLst>
              </p:cNvPr>
              <p:cNvSpPr>
                <a:spLocks noRot="1" noChangeAspect="1" noMove="1" noResize="1" noEditPoints="1" noAdjustHandles="1" noChangeArrowheads="1" noChangeShapeType="1" noTextEdit="1"/>
              </p:cNvSpPr>
              <p:nvPr/>
            </p:nvSpPr>
            <p:spPr>
              <a:xfrm>
                <a:off x="6730912" y="10409581"/>
                <a:ext cx="4848733" cy="966319"/>
              </a:xfrm>
              <a:prstGeom prst="wedgeRoundRectCallout">
                <a:avLst>
                  <a:gd name="adj1" fmla="val 38883"/>
                  <a:gd name="adj2" fmla="val 115406"/>
                  <a:gd name="adj3" fmla="val 16667"/>
                </a:avLst>
              </a:prstGeom>
              <a:blipFill>
                <a:blip r:embed="rId22"/>
                <a:stretch>
                  <a:fillRect r="-376"/>
                </a:stretch>
              </a:blipFill>
              <a:ln>
                <a:solidFill>
                  <a:schemeClr val="accent2"/>
                </a:solidFill>
              </a:ln>
            </p:spPr>
            <p:txBody>
              <a:bodyPr/>
              <a:lstStyle/>
              <a:p>
                <a:r>
                  <a:rPr lang="ja-JP" altLang="en-US">
                    <a:noFill/>
                  </a:rPr>
                  <a:t> </a:t>
                </a:r>
              </a:p>
            </p:txBody>
          </p:sp>
        </mc:Fallback>
      </mc:AlternateContent>
      <p:pic>
        <p:nvPicPr>
          <p:cNvPr id="4098" name="Picture 2" descr="閃いた！">
            <a:extLst>
              <a:ext uri="{FF2B5EF4-FFF2-40B4-BE49-F238E27FC236}">
                <a16:creationId xmlns:a16="http://schemas.microsoft.com/office/drawing/2014/main" id="{57FD15AB-145E-4ABD-8A7F-31A9F6373A7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68343" y="10801824"/>
            <a:ext cx="1977188" cy="2669203"/>
          </a:xfrm>
          <a:prstGeom prst="rect">
            <a:avLst/>
          </a:prstGeom>
          <a:noFill/>
          <a:extLst>
            <a:ext uri="{909E8E84-426E-40DD-AFC4-6F175D3DCCD1}">
              <a14:hiddenFill xmlns:a14="http://schemas.microsoft.com/office/drawing/2010/main">
                <a:solidFill>
                  <a:srgbClr val="FFFFFF"/>
                </a:solidFill>
              </a14:hiddenFill>
            </a:ext>
          </a:extLst>
        </p:spPr>
      </p:pic>
      <p:cxnSp>
        <p:nvCxnSpPr>
          <p:cNvPr id="108" name="直線コネクタ 107">
            <a:extLst>
              <a:ext uri="{FF2B5EF4-FFF2-40B4-BE49-F238E27FC236}">
                <a16:creationId xmlns:a16="http://schemas.microsoft.com/office/drawing/2014/main" id="{40937162-FF65-4834-8BE1-684471FC52EE}"/>
              </a:ext>
            </a:extLst>
          </p:cNvPr>
          <p:cNvCxnSpPr>
            <a:cxnSpLocks/>
          </p:cNvCxnSpPr>
          <p:nvPr/>
        </p:nvCxnSpPr>
        <p:spPr>
          <a:xfrm>
            <a:off x="7265455" y="12848817"/>
            <a:ext cx="111850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33DCC4B7-097A-40F0-9E66-58D04E23A64A}"/>
              </a:ext>
            </a:extLst>
          </p:cNvPr>
          <p:cNvSpPr txBox="1"/>
          <p:nvPr/>
        </p:nvSpPr>
        <p:spPr>
          <a:xfrm>
            <a:off x="6825144" y="12976763"/>
            <a:ext cx="2969144" cy="369332"/>
          </a:xfrm>
          <a:prstGeom prst="rect">
            <a:avLst/>
          </a:prstGeom>
          <a:noFill/>
          <a:ln>
            <a:noFill/>
            <a:prstDash val="dash"/>
          </a:ln>
        </p:spPr>
        <p:txBody>
          <a:bodyPr wrap="square" rtlCol="0">
            <a:spAutoFit/>
          </a:bodyPr>
          <a:lstStyle/>
          <a:p>
            <a:pPr algn="ctr"/>
            <a:r>
              <a:rPr kumimoji="1" lang="en-US" altLang="ja-JP" dirty="0">
                <a:latin typeface="あずきフォント" panose="02000609000000000000" pitchFamily="1" charset="-128"/>
                <a:ea typeface="あずきフォント" panose="02000609000000000000" pitchFamily="1" charset="-128"/>
              </a:rPr>
              <a:t>S</a:t>
            </a:r>
            <a:r>
              <a:rPr kumimoji="1" lang="ja-JP" altLang="en-US" dirty="0">
                <a:latin typeface="あずきフォント" panose="02000609000000000000" pitchFamily="1" charset="-128"/>
                <a:ea typeface="あずきフォント" panose="02000609000000000000" pitchFamily="1" charset="-128"/>
              </a:rPr>
              <a:t>の固有値問題と同義</a:t>
            </a:r>
            <a:endParaRPr kumimoji="1" lang="en-US" altLang="ja-JP" dirty="0">
              <a:latin typeface="あずきフォント" panose="02000609000000000000" pitchFamily="1" charset="-128"/>
              <a:ea typeface="あずきフォント" panose="02000609000000000000" pitchFamily="1" charset="-128"/>
            </a:endParaRPr>
          </a:p>
        </p:txBody>
      </p:sp>
    </p:spTree>
    <p:extLst>
      <p:ext uri="{BB962C8B-B14F-4D97-AF65-F5344CB8AC3E}">
        <p14:creationId xmlns:p14="http://schemas.microsoft.com/office/powerpoint/2010/main" val="440314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吹き出し: 角を丸めた四角形 27">
            <a:extLst>
              <a:ext uri="{FF2B5EF4-FFF2-40B4-BE49-F238E27FC236}">
                <a16:creationId xmlns:a16="http://schemas.microsoft.com/office/drawing/2014/main" id="{D0418A34-7AA8-4074-A434-D7141F017834}"/>
              </a:ext>
            </a:extLst>
          </p:cNvPr>
          <p:cNvSpPr/>
          <p:nvPr/>
        </p:nvSpPr>
        <p:spPr>
          <a:xfrm>
            <a:off x="211659" y="11415233"/>
            <a:ext cx="9700437" cy="1716993"/>
          </a:xfrm>
          <a:prstGeom prst="wedgeRoundRectCallout">
            <a:avLst>
              <a:gd name="adj1" fmla="val 52615"/>
              <a:gd name="adj2" fmla="val -3336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D8E6AB92-7644-4BCB-A3DE-718D53AFE946}"/>
              </a:ext>
            </a:extLst>
          </p:cNvPr>
          <p:cNvPicPr>
            <a:picLocks noChangeAspect="1"/>
          </p:cNvPicPr>
          <p:nvPr/>
        </p:nvPicPr>
        <p:blipFill>
          <a:blip r:embed="rId2"/>
          <a:stretch>
            <a:fillRect/>
          </a:stretch>
        </p:blipFill>
        <p:spPr>
          <a:xfrm>
            <a:off x="6921959" y="7508573"/>
            <a:ext cx="6798493" cy="957009"/>
          </a:xfrm>
          <a:prstGeom prst="rect">
            <a:avLst/>
          </a:prstGeom>
        </p:spPr>
      </p:pic>
      <p:pic>
        <p:nvPicPr>
          <p:cNvPr id="13" name="図 12">
            <a:extLst>
              <a:ext uri="{FF2B5EF4-FFF2-40B4-BE49-F238E27FC236}">
                <a16:creationId xmlns:a16="http://schemas.microsoft.com/office/drawing/2014/main" id="{2F28C923-2644-483F-AFB9-E34C4C346D64}"/>
              </a:ext>
            </a:extLst>
          </p:cNvPr>
          <p:cNvPicPr>
            <a:picLocks noChangeAspect="1"/>
          </p:cNvPicPr>
          <p:nvPr/>
        </p:nvPicPr>
        <p:blipFill>
          <a:blip r:embed="rId3"/>
          <a:stretch>
            <a:fillRect/>
          </a:stretch>
        </p:blipFill>
        <p:spPr>
          <a:xfrm>
            <a:off x="6777472" y="4999820"/>
            <a:ext cx="2541631" cy="664290"/>
          </a:xfrm>
          <a:prstGeom prst="rect">
            <a:avLst/>
          </a:prstGeom>
        </p:spPr>
      </p:pic>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第</a:t>
            </a:r>
            <a:r>
              <a:rPr kumimoji="1" lang="en-US" altLang="ja-JP" sz="3200" b="1" dirty="0">
                <a:latin typeface="あずきフォント" panose="02000609000000000000" pitchFamily="1" charset="-128"/>
                <a:ea typeface="あずきフォント" panose="02000609000000000000" pitchFamily="1" charset="-128"/>
              </a:rPr>
              <a:t>N</a:t>
            </a:r>
            <a:r>
              <a:rPr kumimoji="1" lang="ja-JP" altLang="en-US" sz="3200" b="1" dirty="0">
                <a:latin typeface="あずきフォント" panose="02000609000000000000" pitchFamily="1" charset="-128"/>
                <a:ea typeface="あずきフォント" panose="02000609000000000000" pitchFamily="1" charset="-128"/>
              </a:rPr>
              <a:t>主成分を求めるには？</a:t>
            </a: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9416866" y="-2115"/>
            <a:ext cx="4164492"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13.1~13.2</a:t>
            </a:r>
            <a:endParaRPr kumimoji="1" lang="ja-JP" altLang="en-US" dirty="0">
              <a:latin typeface="あずきフォント" panose="02000609000000000000" pitchFamily="1" charset="-128"/>
              <a:ea typeface="あずきフォント" panose="02000609000000000000" pitchFamily="1" charset="-128"/>
            </a:endParaRPr>
          </a:p>
        </p:txBody>
      </p:sp>
      <p:sp>
        <p:nvSpPr>
          <p:cNvPr id="32" name="テキスト ボックス 359">
            <a:extLst>
              <a:ext uri="{FF2B5EF4-FFF2-40B4-BE49-F238E27FC236}">
                <a16:creationId xmlns:a16="http://schemas.microsoft.com/office/drawing/2014/main" id="{CC302218-4234-4C49-804A-964048513F02}"/>
              </a:ext>
            </a:extLst>
          </p:cNvPr>
          <p:cNvSpPr txBox="1"/>
          <p:nvPr/>
        </p:nvSpPr>
        <p:spPr>
          <a:xfrm>
            <a:off x="261652" y="1223173"/>
            <a:ext cx="13112677" cy="8433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第</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1</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主成分と、第</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k+1</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主成分を求める方法を明らかにする。</a:t>
            </a:r>
            <a:endParaRPr kumimoji="1" lang="ja-JP" altLang="en-US" sz="2400" dirty="0">
              <a:solidFill>
                <a:schemeClr val="accent2"/>
              </a:solidFill>
              <a:latin typeface="あずきフォント" panose="02000609000000000000" pitchFamily="1" charset="-128"/>
              <a:ea typeface="あずきフォント" panose="02000609000000000000" pitchFamily="1" charset="-128"/>
            </a:endParaRPr>
          </a:p>
        </p:txBody>
      </p:sp>
      <p:sp>
        <p:nvSpPr>
          <p:cNvPr id="33" name="四角形: 角を丸くする 32">
            <a:extLst>
              <a:ext uri="{FF2B5EF4-FFF2-40B4-BE49-F238E27FC236}">
                <a16:creationId xmlns:a16="http://schemas.microsoft.com/office/drawing/2014/main" id="{4B919D6E-A662-41E6-988D-618AB0A072B7}"/>
              </a:ext>
            </a:extLst>
          </p:cNvPr>
          <p:cNvSpPr/>
          <p:nvPr/>
        </p:nvSpPr>
        <p:spPr>
          <a:xfrm>
            <a:off x="301738" y="1246378"/>
            <a:ext cx="13112600" cy="1245805"/>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cxnSp>
        <p:nvCxnSpPr>
          <p:cNvPr id="62" name="直線コネクタ 61">
            <a:extLst>
              <a:ext uri="{FF2B5EF4-FFF2-40B4-BE49-F238E27FC236}">
                <a16:creationId xmlns:a16="http://schemas.microsoft.com/office/drawing/2014/main" id="{727CC6F6-324D-45DA-AECF-F52EBCF99387}"/>
              </a:ext>
            </a:extLst>
          </p:cNvPr>
          <p:cNvCxnSpPr>
            <a:cxnSpLocks/>
          </p:cNvCxnSpPr>
          <p:nvPr/>
        </p:nvCxnSpPr>
        <p:spPr>
          <a:xfrm>
            <a:off x="301661" y="2048617"/>
            <a:ext cx="160029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EEF23945-A2E1-42D3-8D13-B1B4162331F9}"/>
              </a:ext>
            </a:extLst>
          </p:cNvPr>
          <p:cNvSpPr txBox="1"/>
          <p:nvPr/>
        </p:nvSpPr>
        <p:spPr>
          <a:xfrm>
            <a:off x="404650" y="1993281"/>
            <a:ext cx="1307231" cy="461665"/>
          </a:xfrm>
          <a:prstGeom prst="rect">
            <a:avLst/>
          </a:prstGeom>
          <a:noFill/>
          <a:ln>
            <a:noFill/>
            <a:prstDash val="dash"/>
          </a:ln>
        </p:spPr>
        <p:txBody>
          <a:bodyPr wrap="square" rtlCol="0">
            <a:spAutoFit/>
          </a:bodyPr>
          <a:lstStyle/>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①</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p:txBody>
      </p:sp>
      <p:sp>
        <p:nvSpPr>
          <p:cNvPr id="67" name="テキスト ボックス 66">
            <a:extLst>
              <a:ext uri="{FF2B5EF4-FFF2-40B4-BE49-F238E27FC236}">
                <a16:creationId xmlns:a16="http://schemas.microsoft.com/office/drawing/2014/main" id="{6B6D31EB-4B7D-408E-BE0A-34819BD65EAE}"/>
              </a:ext>
            </a:extLst>
          </p:cNvPr>
          <p:cNvSpPr txBox="1"/>
          <p:nvPr/>
        </p:nvSpPr>
        <p:spPr>
          <a:xfrm>
            <a:off x="2999283" y="1993281"/>
            <a:ext cx="1307231" cy="461665"/>
          </a:xfrm>
          <a:prstGeom prst="rect">
            <a:avLst/>
          </a:prstGeom>
          <a:noFill/>
          <a:ln>
            <a:noFill/>
            <a:prstDash val="dash"/>
          </a:ln>
        </p:spPr>
        <p:txBody>
          <a:bodyPr wrap="square" rtlCol="0">
            <a:spAutoFit/>
          </a:bodyPr>
          <a:lstStyle/>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②</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p:txBody>
      </p:sp>
      <p:cxnSp>
        <p:nvCxnSpPr>
          <p:cNvPr id="63" name="直線コネクタ 62">
            <a:extLst>
              <a:ext uri="{FF2B5EF4-FFF2-40B4-BE49-F238E27FC236}">
                <a16:creationId xmlns:a16="http://schemas.microsoft.com/office/drawing/2014/main" id="{9B82BD20-267C-4386-9CEB-28AE86DD18E8}"/>
              </a:ext>
            </a:extLst>
          </p:cNvPr>
          <p:cNvCxnSpPr>
            <a:cxnSpLocks/>
          </p:cNvCxnSpPr>
          <p:nvPr/>
        </p:nvCxnSpPr>
        <p:spPr>
          <a:xfrm>
            <a:off x="2825405" y="2048617"/>
            <a:ext cx="181974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7D20DC09-5F7E-4C1D-BC79-C9B7CDBC6D71}"/>
                  </a:ext>
                </a:extLst>
              </p:cNvPr>
              <p:cNvSpPr txBox="1"/>
              <p:nvPr/>
            </p:nvSpPr>
            <p:spPr>
              <a:xfrm>
                <a:off x="226169" y="2532408"/>
                <a:ext cx="6088090" cy="1309397"/>
              </a:xfrm>
              <a:prstGeom prst="rect">
                <a:avLst/>
              </a:prstGeom>
              <a:solidFill>
                <a:schemeClr val="bg1"/>
              </a:solidFill>
              <a:ln>
                <a:noFill/>
                <a:prstDash val="dash"/>
              </a:ln>
            </p:spPr>
            <p:txBody>
              <a:bodyPr wrap="square" rtlCol="0">
                <a:spAutoFit/>
              </a:body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①第</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1</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主成分</a:t>
                </a:r>
                <a:br>
                  <a:rPr kumimoji="1" lang="en-US" altLang="ja-JP" sz="2800" b="1" dirty="0">
                    <a:solidFill>
                      <a:schemeClr val="accent2"/>
                    </a:solidFill>
                    <a:latin typeface="あずきフォント" panose="02000609000000000000" pitchFamily="1" charset="-128"/>
                    <a:ea typeface="あずきフォント" panose="02000609000000000000" pitchFamily="1" charset="-128"/>
                  </a:rPr>
                </a:br>
                <a:r>
                  <a:rPr kumimoji="1" lang="ja-JP" altLang="en-US" sz="2400" dirty="0">
                    <a:solidFill>
                      <a:schemeClr val="accent2"/>
                    </a:solidFill>
                    <a:latin typeface="あずきフォント" panose="02000609000000000000" pitchFamily="1" charset="-128"/>
                    <a:ea typeface="あずきフォント" panose="02000609000000000000" pitchFamily="1" charset="-128"/>
                  </a:rPr>
                  <a:t>直線に射影した時の分散を、直線を表す</a:t>
                </a:r>
                <a14:m>
                  <m:oMath xmlns:m="http://schemas.openxmlformats.org/officeDocument/2006/math">
                    <m:sSub>
                      <m:sSubPr>
                        <m:ctrlPr>
                          <a:rPr kumimoji="1" lang="en-US" altLang="ja-JP" sz="2400" i="1" smtClean="0">
                            <a:solidFill>
                              <a:schemeClr val="accent2"/>
                            </a:solidFill>
                            <a:latin typeface="Cambria Math" panose="02040503050406030204" pitchFamily="18" charset="0"/>
                          </a:rPr>
                        </m:ctrlPr>
                      </m:sSubPr>
                      <m:e>
                        <m:r>
                          <a:rPr kumimoji="1" lang="en-US" altLang="ja-JP" sz="2400" b="0" i="1">
                            <a:solidFill>
                              <a:schemeClr val="accent2"/>
                            </a:solidFill>
                            <a:latin typeface="Cambria Math" panose="02040503050406030204" pitchFamily="18" charset="0"/>
                          </a:rPr>
                          <m:t>𝑢</m:t>
                        </m:r>
                      </m:e>
                      <m:sub>
                        <m:r>
                          <a:rPr kumimoji="1" lang="en-US" altLang="ja-JP" sz="2400" b="0" i="0" smtClean="0">
                            <a:solidFill>
                              <a:schemeClr val="accent2"/>
                            </a:solidFill>
                            <a:latin typeface="Cambria Math" panose="02040503050406030204" pitchFamily="18" charset="0"/>
                          </a:rPr>
                          <m:t>1</m:t>
                        </m:r>
                      </m:sub>
                    </m:sSub>
                  </m:oMath>
                </a14:m>
                <a:r>
                  <a:rPr kumimoji="1" lang="ja-JP" altLang="en-US" sz="2400" dirty="0">
                    <a:solidFill>
                      <a:schemeClr val="accent2"/>
                    </a:solidFill>
                    <a:latin typeface="あずきフォント" panose="02000609000000000000" pitchFamily="1" charset="-128"/>
                    <a:ea typeface="あずきフォント" panose="02000609000000000000" pitchFamily="1" charset="-128"/>
                  </a:rPr>
                  <a:t>が</a:t>
                </a:r>
                <a14:m>
                  <m:oMath xmlns:m="http://schemas.openxmlformats.org/officeDocument/2006/math">
                    <m:d>
                      <m:dPr>
                        <m:begChr m:val="|"/>
                        <m:endChr m:val="|"/>
                        <m:ctrlPr>
                          <a:rPr kumimoji="1" lang="en-US" altLang="ja-JP" sz="2400" i="1">
                            <a:solidFill>
                              <a:schemeClr val="accent2"/>
                            </a:solidFill>
                            <a:latin typeface="Cambria Math" panose="02040503050406030204" pitchFamily="18" charset="0"/>
                          </a:rPr>
                        </m:ctrlPr>
                      </m:dPr>
                      <m:e>
                        <m:d>
                          <m:dPr>
                            <m:begChr m:val="|"/>
                            <m:endChr m:val="|"/>
                            <m:ctrlPr>
                              <a:rPr kumimoji="1" lang="en-US" altLang="ja-JP" sz="2400" i="1">
                                <a:solidFill>
                                  <a:schemeClr val="accent2"/>
                                </a:solidFill>
                                <a:latin typeface="Cambria Math" panose="02040503050406030204" pitchFamily="18" charset="0"/>
                              </a:rPr>
                            </m:ctrlPr>
                          </m:dPr>
                          <m:e>
                            <m:sSub>
                              <m:sSubPr>
                                <m:ctrlPr>
                                  <a:rPr kumimoji="1" lang="en-US" altLang="ja-JP" sz="2400" i="1" smtClean="0">
                                    <a:solidFill>
                                      <a:schemeClr val="accent2"/>
                                    </a:solidFill>
                                    <a:latin typeface="Cambria Math" panose="02040503050406030204" pitchFamily="18" charset="0"/>
                                  </a:rPr>
                                </m:ctrlPr>
                              </m:sSubPr>
                              <m:e>
                                <m:r>
                                  <a:rPr kumimoji="1" lang="en-US" altLang="ja-JP" sz="2400" b="0" i="1">
                                    <a:solidFill>
                                      <a:schemeClr val="accent2"/>
                                    </a:solidFill>
                                    <a:latin typeface="Cambria Math" panose="02040503050406030204" pitchFamily="18" charset="0"/>
                                  </a:rPr>
                                  <m:t>𝑢</m:t>
                                </m:r>
                              </m:e>
                              <m:sub>
                                <m:r>
                                  <a:rPr kumimoji="1" lang="en-US" altLang="ja-JP" sz="2400" b="0" i="0" smtClean="0">
                                    <a:solidFill>
                                      <a:schemeClr val="accent2"/>
                                    </a:solidFill>
                                    <a:latin typeface="Cambria Math" panose="02040503050406030204" pitchFamily="18" charset="0"/>
                                  </a:rPr>
                                  <m:t>1</m:t>
                                </m:r>
                              </m:sub>
                            </m:sSub>
                          </m:e>
                        </m:d>
                      </m:e>
                    </m:d>
                    <m:r>
                      <a:rPr kumimoji="1" lang="en-US" altLang="ja-JP" sz="2400" b="0">
                        <a:solidFill>
                          <a:schemeClr val="accent2"/>
                        </a:solidFill>
                        <a:latin typeface="Cambria Math" panose="02040503050406030204" pitchFamily="18" charset="0"/>
                      </a:rPr>
                      <m:t>=</m:t>
                    </m:r>
                    <m:r>
                      <a:rPr kumimoji="1" lang="en-US" altLang="ja-JP" sz="2400" b="0" i="1">
                        <a:solidFill>
                          <a:schemeClr val="accent2"/>
                        </a:solidFill>
                        <a:latin typeface="Cambria Math" panose="02040503050406030204" pitchFamily="18" charset="0"/>
                      </a:rPr>
                      <m:t>1</m:t>
                    </m:r>
                  </m:oMath>
                </a14:m>
                <a:r>
                  <a:rPr kumimoji="1" lang="ja-JP" altLang="en-US" sz="2400" dirty="0">
                    <a:solidFill>
                      <a:schemeClr val="accent2"/>
                    </a:solidFill>
                    <a:latin typeface="あずきフォント" panose="02000609000000000000" pitchFamily="1" charset="-128"/>
                    <a:ea typeface="あずきフォント" panose="02000609000000000000" pitchFamily="1" charset="-128"/>
                  </a:rPr>
                  <a:t>となる制約下で最大化する。</a:t>
                </a:r>
                <a:endParaRPr kumimoji="1" lang="en-US" altLang="ja-JP" sz="280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70" name="テキスト ボックス 69">
                <a:extLst>
                  <a:ext uri="{FF2B5EF4-FFF2-40B4-BE49-F238E27FC236}">
                    <a16:creationId xmlns:a16="http://schemas.microsoft.com/office/drawing/2014/main" id="{7D20DC09-5F7E-4C1D-BC79-C9B7CDBC6D71}"/>
                  </a:ext>
                </a:extLst>
              </p:cNvPr>
              <p:cNvSpPr txBox="1">
                <a:spLocks noRot="1" noChangeAspect="1" noMove="1" noResize="1" noEditPoints="1" noAdjustHandles="1" noChangeArrowheads="1" noChangeShapeType="1" noTextEdit="1"/>
              </p:cNvSpPr>
              <p:nvPr/>
            </p:nvSpPr>
            <p:spPr>
              <a:xfrm>
                <a:off x="226169" y="2532408"/>
                <a:ext cx="6088090" cy="1309397"/>
              </a:xfrm>
              <a:prstGeom prst="rect">
                <a:avLst/>
              </a:prstGeom>
              <a:blipFill>
                <a:blip r:embed="rId4"/>
                <a:stretch>
                  <a:fillRect l="-2002" t="-4651" b="-6047"/>
                </a:stretch>
              </a:blipFill>
              <a:ln>
                <a:noFill/>
                <a:prstDash val="dash"/>
              </a:ln>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6A3D4656-764D-4883-9FFD-009FE70511A8}"/>
              </a:ext>
            </a:extLst>
          </p:cNvPr>
          <p:cNvPicPr>
            <a:picLocks noChangeAspect="1"/>
          </p:cNvPicPr>
          <p:nvPr/>
        </p:nvPicPr>
        <p:blipFill>
          <a:blip r:embed="rId5"/>
          <a:stretch>
            <a:fillRect/>
          </a:stretch>
        </p:blipFill>
        <p:spPr>
          <a:xfrm>
            <a:off x="251190" y="4995497"/>
            <a:ext cx="2286000" cy="822960"/>
          </a:xfrm>
          <a:prstGeom prst="rect">
            <a:avLst/>
          </a:prstGeom>
        </p:spPr>
      </p:pic>
      <p:sp>
        <p:nvSpPr>
          <p:cNvPr id="71" name="テキスト ボックス 70">
            <a:extLst>
              <a:ext uri="{FF2B5EF4-FFF2-40B4-BE49-F238E27FC236}">
                <a16:creationId xmlns:a16="http://schemas.microsoft.com/office/drawing/2014/main" id="{A1530774-AC26-4207-AB41-B2CAB7CF6B76}"/>
              </a:ext>
            </a:extLst>
          </p:cNvPr>
          <p:cNvSpPr txBox="1"/>
          <p:nvPr/>
        </p:nvSpPr>
        <p:spPr>
          <a:xfrm>
            <a:off x="294957" y="4472277"/>
            <a:ext cx="2741263" cy="523220"/>
          </a:xfrm>
          <a:prstGeom prst="rect">
            <a:avLst/>
          </a:prstGeom>
          <a:noFill/>
          <a:ln>
            <a:noFill/>
            <a:prstDash val="dash"/>
          </a:ln>
        </p:spPr>
        <p:txBody>
          <a:bodyPr wrap="square" rtlCol="0">
            <a:spAutoFit/>
          </a:bodyPr>
          <a:lstStyle/>
          <a:p>
            <a:r>
              <a:rPr kumimoji="1" lang="ja-JP" altLang="en-US" sz="2800" dirty="0">
                <a:latin typeface="あずきフォント" panose="02000609000000000000" pitchFamily="1" charset="-128"/>
                <a:ea typeface="あずきフォント" panose="02000609000000000000" pitchFamily="1" charset="-128"/>
              </a:rPr>
              <a:t>目的関数</a:t>
            </a:r>
            <a:r>
              <a:rPr kumimoji="1" lang="en-US" altLang="ja-JP" sz="2800" dirty="0">
                <a:latin typeface="あずきフォント" panose="02000609000000000000" pitchFamily="1" charset="-128"/>
                <a:ea typeface="あずきフォント" panose="02000609000000000000" pitchFamily="1" charset="-128"/>
              </a:rPr>
              <a:t>(</a:t>
            </a:r>
            <a:r>
              <a:rPr kumimoji="1" lang="ja-JP" altLang="en-US" sz="2800" dirty="0">
                <a:latin typeface="あずきフォント" panose="02000609000000000000" pitchFamily="1" charset="-128"/>
                <a:ea typeface="あずきフォント" panose="02000609000000000000" pitchFamily="1" charset="-128"/>
              </a:rPr>
              <a:t>分散</a:t>
            </a:r>
            <a:r>
              <a:rPr kumimoji="1" lang="en-US" altLang="ja-JP" sz="2800" dirty="0">
                <a:latin typeface="あずきフォント" panose="02000609000000000000" pitchFamily="1" charset="-128"/>
                <a:ea typeface="あずきフォント" panose="02000609000000000000" pitchFamily="1" charset="-128"/>
              </a:rPr>
              <a:t>)</a:t>
            </a:r>
          </a:p>
        </p:txBody>
      </p:sp>
      <p:pic>
        <p:nvPicPr>
          <p:cNvPr id="8" name="図 7">
            <a:extLst>
              <a:ext uri="{FF2B5EF4-FFF2-40B4-BE49-F238E27FC236}">
                <a16:creationId xmlns:a16="http://schemas.microsoft.com/office/drawing/2014/main" id="{17AEFF2B-9A86-4DB1-8525-202B83341BD9}"/>
              </a:ext>
            </a:extLst>
          </p:cNvPr>
          <p:cNvPicPr>
            <a:picLocks noChangeAspect="1"/>
          </p:cNvPicPr>
          <p:nvPr/>
        </p:nvPicPr>
        <p:blipFill>
          <a:blip r:embed="rId6"/>
          <a:stretch>
            <a:fillRect/>
          </a:stretch>
        </p:blipFill>
        <p:spPr>
          <a:xfrm>
            <a:off x="1665588" y="5553412"/>
            <a:ext cx="3813721" cy="1224937"/>
          </a:xfrm>
          <a:prstGeom prst="rect">
            <a:avLst/>
          </a:prstGeom>
        </p:spPr>
      </p:pic>
      <p:sp>
        <p:nvSpPr>
          <p:cNvPr id="74" name="テキスト ボックス 446">
            <a:extLst>
              <a:ext uri="{FF2B5EF4-FFF2-40B4-BE49-F238E27FC236}">
                <a16:creationId xmlns:a16="http://schemas.microsoft.com/office/drawing/2014/main" id="{4404AF1C-E0EE-41B1-B2C1-32F340244F8F}"/>
              </a:ext>
            </a:extLst>
          </p:cNvPr>
          <p:cNvSpPr txBox="1"/>
          <p:nvPr/>
        </p:nvSpPr>
        <p:spPr>
          <a:xfrm>
            <a:off x="5227872" y="5069672"/>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(13.7)</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78" name="テキスト ボックス 446">
            <a:extLst>
              <a:ext uri="{FF2B5EF4-FFF2-40B4-BE49-F238E27FC236}">
                <a16:creationId xmlns:a16="http://schemas.microsoft.com/office/drawing/2014/main" id="{EDCC5C62-1AF1-4E52-B459-10D22735FC3D}"/>
              </a:ext>
            </a:extLst>
          </p:cNvPr>
          <p:cNvSpPr txBox="1"/>
          <p:nvPr/>
        </p:nvSpPr>
        <p:spPr>
          <a:xfrm>
            <a:off x="5227872" y="5877270"/>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(13.5)</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79" name="矢印: 下 78">
            <a:extLst>
              <a:ext uri="{FF2B5EF4-FFF2-40B4-BE49-F238E27FC236}">
                <a16:creationId xmlns:a16="http://schemas.microsoft.com/office/drawing/2014/main" id="{9CFF2510-C273-4065-B897-9DB2841345BE}"/>
              </a:ext>
            </a:extLst>
          </p:cNvPr>
          <p:cNvSpPr/>
          <p:nvPr/>
        </p:nvSpPr>
        <p:spPr>
          <a:xfrm>
            <a:off x="938385" y="6779363"/>
            <a:ext cx="531538" cy="62261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a:extLst>
              <a:ext uri="{FF2B5EF4-FFF2-40B4-BE49-F238E27FC236}">
                <a16:creationId xmlns:a16="http://schemas.microsoft.com/office/drawing/2014/main" id="{B75A8CC4-1646-4D27-92A1-244467CFA035}"/>
              </a:ext>
            </a:extLst>
          </p:cNvPr>
          <p:cNvSpPr txBox="1"/>
          <p:nvPr/>
        </p:nvSpPr>
        <p:spPr>
          <a:xfrm>
            <a:off x="1539697" y="6791122"/>
            <a:ext cx="5237226" cy="707886"/>
          </a:xfrm>
          <a:prstGeom prst="rect">
            <a:avLst/>
          </a:prstGeom>
          <a:solidFill>
            <a:schemeClr val="bg1"/>
          </a:solidFill>
          <a:ln>
            <a:noFill/>
            <a:prstDash val="dash"/>
          </a:ln>
        </p:spPr>
        <p:txBody>
          <a:bodyPr wrap="square" rtlCol="0">
            <a:spAutoFit/>
          </a:bodyPr>
          <a:lstStyle/>
          <a:p>
            <a:r>
              <a:rPr kumimoji="1" lang="ja-JP" altLang="en-US" sz="2000" dirty="0">
                <a:solidFill>
                  <a:schemeClr val="accent2"/>
                </a:solidFill>
                <a:latin typeface="あずきフォント" panose="02000609000000000000" pitchFamily="1" charset="-128"/>
                <a:ea typeface="あずきフォント" panose="02000609000000000000" pitchFamily="1" charset="-128"/>
              </a:rPr>
              <a:t>制約条件化での関数の最大化</a:t>
            </a:r>
            <a:br>
              <a:rPr kumimoji="1" lang="en-US" altLang="ja-JP" sz="2000" dirty="0">
                <a:solidFill>
                  <a:schemeClr val="accent2"/>
                </a:solidFill>
                <a:latin typeface="あずきフォント" panose="02000609000000000000" pitchFamily="1" charset="-128"/>
                <a:ea typeface="あずきフォント" panose="02000609000000000000" pitchFamily="1" charset="-128"/>
              </a:rPr>
            </a:br>
            <a:r>
              <a:rPr kumimoji="1" lang="en-US" altLang="ja-JP" sz="200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000" dirty="0">
                <a:solidFill>
                  <a:schemeClr val="accent2"/>
                </a:solidFill>
                <a:latin typeface="あずきフォント" panose="02000609000000000000" pitchFamily="1" charset="-128"/>
                <a:ea typeface="あずきフォント" panose="02000609000000000000" pitchFamily="1" charset="-128"/>
              </a:rPr>
              <a:t>ラグランジュの未定乗数法</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p:txBody>
      </p:sp>
      <p:pic>
        <p:nvPicPr>
          <p:cNvPr id="9" name="図 8">
            <a:extLst>
              <a:ext uri="{FF2B5EF4-FFF2-40B4-BE49-F238E27FC236}">
                <a16:creationId xmlns:a16="http://schemas.microsoft.com/office/drawing/2014/main" id="{E931730B-D6D2-4443-9E83-C5F759011A43}"/>
              </a:ext>
            </a:extLst>
          </p:cNvPr>
          <p:cNvPicPr>
            <a:picLocks noChangeAspect="1"/>
          </p:cNvPicPr>
          <p:nvPr/>
        </p:nvPicPr>
        <p:blipFill>
          <a:blip r:embed="rId7"/>
          <a:stretch>
            <a:fillRect/>
          </a:stretch>
        </p:blipFill>
        <p:spPr>
          <a:xfrm>
            <a:off x="218658" y="7505881"/>
            <a:ext cx="4637063" cy="822960"/>
          </a:xfrm>
          <a:prstGeom prst="rect">
            <a:avLst/>
          </a:prstGeom>
        </p:spPr>
      </p:pic>
      <p:sp>
        <p:nvSpPr>
          <p:cNvPr id="84" name="テキスト ボックス 446">
            <a:extLst>
              <a:ext uri="{FF2B5EF4-FFF2-40B4-BE49-F238E27FC236}">
                <a16:creationId xmlns:a16="http://schemas.microsoft.com/office/drawing/2014/main" id="{3E083377-A1BE-4A81-B647-700EB93AB681}"/>
              </a:ext>
            </a:extLst>
          </p:cNvPr>
          <p:cNvSpPr txBox="1"/>
          <p:nvPr/>
        </p:nvSpPr>
        <p:spPr>
          <a:xfrm>
            <a:off x="5227872" y="7677091"/>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(13.8)</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87" name="矢印: 下 86">
            <a:extLst>
              <a:ext uri="{FF2B5EF4-FFF2-40B4-BE49-F238E27FC236}">
                <a16:creationId xmlns:a16="http://schemas.microsoft.com/office/drawing/2014/main" id="{9ED7E77A-5C6F-4429-9EB3-1FACFCCBECEF}"/>
              </a:ext>
            </a:extLst>
          </p:cNvPr>
          <p:cNvSpPr/>
          <p:nvPr/>
        </p:nvSpPr>
        <p:spPr>
          <a:xfrm>
            <a:off x="938385" y="8239673"/>
            <a:ext cx="531538" cy="62261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352EBC65-E338-4DAD-893C-CDB62054AD23}"/>
                  </a:ext>
                </a:extLst>
              </p:cNvPr>
              <p:cNvSpPr txBox="1"/>
              <p:nvPr/>
            </p:nvSpPr>
            <p:spPr>
              <a:xfrm>
                <a:off x="1539698" y="8359404"/>
                <a:ext cx="5334438" cy="400110"/>
              </a:xfrm>
              <a:prstGeom prst="rect">
                <a:avLst/>
              </a:prstGeom>
              <a:solidFill>
                <a:schemeClr val="bg1"/>
              </a:solidFill>
              <a:ln>
                <a:noFill/>
                <a:prstDash val="dash"/>
              </a:ln>
            </p:spPr>
            <p:txBody>
              <a:bodyPr wrap="square" rtlCol="0">
                <a:spAutoFit/>
              </a:bodyPr>
              <a:lstStyle/>
              <a:p>
                <a:r>
                  <a:rPr kumimoji="1" lang="ja-JP" altLang="en-US" sz="2000" dirty="0">
                    <a:solidFill>
                      <a:schemeClr val="accent2"/>
                    </a:solidFill>
                  </a:rPr>
                  <a:t>求めたい</a:t>
                </a:r>
                <a14:m>
                  <m:oMath xmlns:m="http://schemas.openxmlformats.org/officeDocument/2006/math">
                    <m:r>
                      <a:rPr kumimoji="1" lang="en-US" altLang="ja-JP" sz="2000" b="0" i="1">
                        <a:solidFill>
                          <a:schemeClr val="accent2"/>
                        </a:solidFill>
                        <a:latin typeface="Cambria Math" panose="02040503050406030204" pitchFamily="18" charset="0"/>
                      </a:rPr>
                      <m:t>𝑢</m:t>
                    </m:r>
                  </m:oMath>
                </a14:m>
                <a:r>
                  <a:rPr kumimoji="1" lang="ja-JP" altLang="en-US" sz="2000" dirty="0" err="1">
                    <a:solidFill>
                      <a:schemeClr val="accent2"/>
                    </a:solidFill>
                    <a:latin typeface="あずきフォント" panose="02000609000000000000" pitchFamily="1" charset="-128"/>
                    <a:ea typeface="あずきフォント" panose="02000609000000000000" pitchFamily="1" charset="-128"/>
                  </a:rPr>
                  <a:t>で偏</a:t>
                </a:r>
                <a:r>
                  <a:rPr kumimoji="1" lang="ja-JP" altLang="en-US" sz="2000" dirty="0">
                    <a:solidFill>
                      <a:schemeClr val="accent2"/>
                    </a:solidFill>
                    <a:latin typeface="あずきフォント" panose="02000609000000000000" pitchFamily="1" charset="-128"/>
                    <a:ea typeface="あずきフォント" panose="02000609000000000000" pitchFamily="1" charset="-128"/>
                  </a:rPr>
                  <a:t>微分して</a:t>
                </a:r>
                <a:r>
                  <a:rPr kumimoji="1" lang="en-US" altLang="ja-JP" sz="2000" dirty="0">
                    <a:solidFill>
                      <a:schemeClr val="accent2"/>
                    </a:solidFill>
                    <a:latin typeface="あずきフォント" panose="02000609000000000000" pitchFamily="1" charset="-128"/>
                    <a:ea typeface="あずきフォント" panose="02000609000000000000" pitchFamily="1" charset="-128"/>
                  </a:rPr>
                  <a:t>0</a:t>
                </a:r>
                <a:r>
                  <a:rPr kumimoji="1" lang="ja-JP" altLang="en-US" sz="2000" dirty="0">
                    <a:solidFill>
                      <a:schemeClr val="accent2"/>
                    </a:solidFill>
                    <a:latin typeface="あずきフォント" panose="02000609000000000000" pitchFamily="1" charset="-128"/>
                    <a:ea typeface="あずきフォント" panose="02000609000000000000" pitchFamily="1" charset="-128"/>
                  </a:rPr>
                  <a:t>になる条件を求める</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89" name="テキスト ボックス 88">
                <a:extLst>
                  <a:ext uri="{FF2B5EF4-FFF2-40B4-BE49-F238E27FC236}">
                    <a16:creationId xmlns:a16="http://schemas.microsoft.com/office/drawing/2014/main" id="{352EBC65-E338-4DAD-893C-CDB62054AD23}"/>
                  </a:ext>
                </a:extLst>
              </p:cNvPr>
              <p:cNvSpPr txBox="1">
                <a:spLocks noRot="1" noChangeAspect="1" noMove="1" noResize="1" noEditPoints="1" noAdjustHandles="1" noChangeArrowheads="1" noChangeShapeType="1" noTextEdit="1"/>
              </p:cNvSpPr>
              <p:nvPr/>
            </p:nvSpPr>
            <p:spPr>
              <a:xfrm>
                <a:off x="1539698" y="8359404"/>
                <a:ext cx="5334438" cy="400110"/>
              </a:xfrm>
              <a:prstGeom prst="rect">
                <a:avLst/>
              </a:prstGeom>
              <a:blipFill>
                <a:blip r:embed="rId8"/>
                <a:stretch>
                  <a:fillRect l="-1257" t="-13636" r="-571" b="-27273"/>
                </a:stretch>
              </a:blipFill>
              <a:ln>
                <a:noFill/>
                <a:prstDash val="dash"/>
              </a:ln>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42903640-E6AD-4CBC-8296-FF60BE255B4F}"/>
              </a:ext>
            </a:extLst>
          </p:cNvPr>
          <p:cNvPicPr>
            <a:picLocks noChangeAspect="1"/>
          </p:cNvPicPr>
          <p:nvPr/>
        </p:nvPicPr>
        <p:blipFill>
          <a:blip r:embed="rId9"/>
          <a:stretch>
            <a:fillRect/>
          </a:stretch>
        </p:blipFill>
        <p:spPr>
          <a:xfrm>
            <a:off x="294956" y="8929856"/>
            <a:ext cx="2800197" cy="977047"/>
          </a:xfrm>
          <a:prstGeom prst="rect">
            <a:avLst/>
          </a:prstGeom>
        </p:spPr>
      </p:pic>
      <p:sp>
        <p:nvSpPr>
          <p:cNvPr id="90" name="テキスト ボックス 446">
            <a:extLst>
              <a:ext uri="{FF2B5EF4-FFF2-40B4-BE49-F238E27FC236}">
                <a16:creationId xmlns:a16="http://schemas.microsoft.com/office/drawing/2014/main" id="{2A520504-487F-414F-A377-1BE6302C705D}"/>
              </a:ext>
            </a:extLst>
          </p:cNvPr>
          <p:cNvSpPr txBox="1"/>
          <p:nvPr/>
        </p:nvSpPr>
        <p:spPr>
          <a:xfrm>
            <a:off x="5227872" y="9097526"/>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(13.9)</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8F7A0170-0B6C-4CB0-9DE7-83208594C86B}"/>
                  </a:ext>
                </a:extLst>
              </p:cNvPr>
              <p:cNvSpPr txBox="1"/>
              <p:nvPr/>
            </p:nvSpPr>
            <p:spPr>
              <a:xfrm>
                <a:off x="1539698" y="10012759"/>
                <a:ext cx="4868920" cy="1017458"/>
              </a:xfrm>
              <a:prstGeom prst="rect">
                <a:avLst/>
              </a:prstGeom>
              <a:solidFill>
                <a:schemeClr val="bg1"/>
              </a:solidFill>
              <a:ln>
                <a:noFill/>
                <a:prstDash val="dash"/>
              </a:ln>
            </p:spPr>
            <p:txBody>
              <a:bodyPr wrap="square" rtlCol="0">
                <a:spAutoFit/>
              </a:bodyPr>
              <a:lstStyle/>
              <a:p>
                <a14:m>
                  <m:oMath xmlns:m="http://schemas.openxmlformats.org/officeDocument/2006/math">
                    <m:r>
                      <a:rPr kumimoji="1" lang="en-US" altLang="ja-JP" sz="2000" b="0" i="1" smtClean="0">
                        <a:solidFill>
                          <a:schemeClr val="accent2"/>
                        </a:solidFill>
                        <a:latin typeface="Cambria Math" panose="02040503050406030204" pitchFamily="18" charset="0"/>
                      </a:rPr>
                      <m:t>𝑆</m:t>
                    </m:r>
                  </m:oMath>
                </a14:m>
                <a:r>
                  <a:rPr kumimoji="1" lang="ja-JP" altLang="en-US" sz="2000" dirty="0">
                    <a:solidFill>
                      <a:schemeClr val="accent2"/>
                    </a:solidFill>
                    <a:latin typeface="あずきフォント" panose="02000609000000000000" pitchFamily="1" charset="-128"/>
                    <a:ea typeface="あずきフォント" panose="02000609000000000000" pitchFamily="1" charset="-128"/>
                  </a:rPr>
                  <a:t>の固有値問題に帰着。</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a:p>
                <a:r>
                  <a:rPr kumimoji="1" lang="en-US" altLang="ja-JP" sz="2000" dirty="0">
                    <a:solidFill>
                      <a:schemeClr val="accent2"/>
                    </a:solidFill>
                  </a:rPr>
                  <a:t> </a:t>
                </a:r>
                <a14:m>
                  <m:oMath xmlns:m="http://schemas.openxmlformats.org/officeDocument/2006/math">
                    <m:sSubSup>
                      <m:sSubSupPr>
                        <m:ctrlPr>
                          <a:rPr kumimoji="1" lang="en-US" altLang="ja-JP" sz="2000" b="0" i="1" smtClean="0">
                            <a:solidFill>
                              <a:schemeClr val="accent2"/>
                            </a:solidFill>
                            <a:latin typeface="Cambria Math" panose="02040503050406030204" pitchFamily="18" charset="0"/>
                          </a:rPr>
                        </m:ctrlPr>
                      </m:sSubSupPr>
                      <m:e>
                        <m:r>
                          <a:rPr kumimoji="1" lang="en-US" altLang="ja-JP" sz="2000" b="0" i="1" smtClean="0">
                            <a:solidFill>
                              <a:schemeClr val="accent2"/>
                            </a:solidFill>
                            <a:latin typeface="Cambria Math" panose="02040503050406030204" pitchFamily="18" charset="0"/>
                          </a:rPr>
                          <m:t>𝑢</m:t>
                        </m:r>
                      </m:e>
                      <m:sub>
                        <m:r>
                          <a:rPr kumimoji="1" lang="en-US" altLang="ja-JP" sz="2000" b="0" i="1" smtClean="0">
                            <a:solidFill>
                              <a:schemeClr val="accent2"/>
                            </a:solidFill>
                            <a:latin typeface="Cambria Math" panose="02040503050406030204" pitchFamily="18" charset="0"/>
                          </a:rPr>
                          <m:t>1</m:t>
                        </m:r>
                      </m:sub>
                      <m:sup>
                        <m:r>
                          <a:rPr kumimoji="1" lang="en-US" altLang="ja-JP" sz="2000" b="0" i="1" smtClean="0">
                            <a:solidFill>
                              <a:schemeClr val="accent2"/>
                            </a:solidFill>
                            <a:latin typeface="Cambria Math" panose="02040503050406030204" pitchFamily="18" charset="0"/>
                            <a:ea typeface="Cambria Math" panose="02040503050406030204" pitchFamily="18" charset="0"/>
                          </a:rPr>
                          <m:t>⊺</m:t>
                        </m:r>
                      </m:sup>
                    </m:sSubSup>
                    <m:sSub>
                      <m:sSubPr>
                        <m:ctrlPr>
                          <a:rPr kumimoji="1" lang="en-US" altLang="ja-JP" sz="2000" b="0" i="1" smtClean="0">
                            <a:solidFill>
                              <a:schemeClr val="accent2"/>
                            </a:solidFill>
                            <a:latin typeface="Cambria Math" panose="02040503050406030204" pitchFamily="18" charset="0"/>
                          </a:rPr>
                        </m:ctrlPr>
                      </m:sSubPr>
                      <m:e>
                        <m:r>
                          <a:rPr kumimoji="1" lang="en-US" altLang="ja-JP" sz="2000" b="0" i="1" smtClean="0">
                            <a:solidFill>
                              <a:schemeClr val="accent2"/>
                            </a:solidFill>
                            <a:latin typeface="Cambria Math" panose="02040503050406030204" pitchFamily="18" charset="0"/>
                          </a:rPr>
                          <m:t>𝜆</m:t>
                        </m:r>
                      </m:e>
                      <m:sub>
                        <m:r>
                          <a:rPr kumimoji="1" lang="en-US" altLang="ja-JP" sz="2000" b="0" i="1" smtClean="0">
                            <a:solidFill>
                              <a:schemeClr val="accent2"/>
                            </a:solidFill>
                            <a:latin typeface="Cambria Math" panose="02040503050406030204" pitchFamily="18" charset="0"/>
                          </a:rPr>
                          <m:t>𝑖</m:t>
                        </m:r>
                      </m:sub>
                    </m:sSub>
                    <m:sSub>
                      <m:sSubPr>
                        <m:ctrlPr>
                          <a:rPr kumimoji="1" lang="en-US" altLang="ja-JP" sz="2000" b="0" i="1" smtClean="0">
                            <a:solidFill>
                              <a:schemeClr val="accent2"/>
                            </a:solidFill>
                            <a:latin typeface="Cambria Math" panose="02040503050406030204" pitchFamily="18" charset="0"/>
                          </a:rPr>
                        </m:ctrlPr>
                      </m:sSubPr>
                      <m:e>
                        <m:r>
                          <a:rPr kumimoji="1" lang="en-US" altLang="ja-JP" sz="2000" b="0" i="1" smtClean="0">
                            <a:solidFill>
                              <a:schemeClr val="accent2"/>
                            </a:solidFill>
                            <a:latin typeface="Cambria Math" panose="02040503050406030204" pitchFamily="18" charset="0"/>
                          </a:rPr>
                          <m:t>𝑢</m:t>
                        </m:r>
                      </m:e>
                      <m:sub>
                        <m:r>
                          <a:rPr kumimoji="1" lang="en-US" altLang="ja-JP" sz="2000" b="0" i="1" smtClean="0">
                            <a:solidFill>
                              <a:schemeClr val="accent2"/>
                            </a:solidFill>
                            <a:latin typeface="Cambria Math" panose="02040503050406030204" pitchFamily="18" charset="0"/>
                          </a:rPr>
                          <m:t>1</m:t>
                        </m:r>
                      </m:sub>
                    </m:sSub>
                    <m:r>
                      <a:rPr kumimoji="1" lang="en-US" altLang="ja-JP" sz="2000" b="0" i="1" smtClean="0">
                        <a:solidFill>
                          <a:schemeClr val="accent2"/>
                        </a:solidFill>
                        <a:latin typeface="Cambria Math" panose="02040503050406030204" pitchFamily="18" charset="0"/>
                      </a:rPr>
                      <m:t>=</m:t>
                    </m:r>
                    <m:sSub>
                      <m:sSubPr>
                        <m:ctrlPr>
                          <a:rPr kumimoji="1" lang="en-US" altLang="ja-JP" sz="2000" i="1">
                            <a:solidFill>
                              <a:schemeClr val="accent2"/>
                            </a:solidFill>
                            <a:latin typeface="Cambria Math" panose="02040503050406030204" pitchFamily="18" charset="0"/>
                          </a:rPr>
                        </m:ctrlPr>
                      </m:sSubPr>
                      <m:e>
                        <m:r>
                          <a:rPr kumimoji="1" lang="en-US" altLang="ja-JP" sz="2000" i="1">
                            <a:solidFill>
                              <a:schemeClr val="accent2"/>
                            </a:solidFill>
                            <a:latin typeface="Cambria Math" panose="02040503050406030204" pitchFamily="18" charset="0"/>
                          </a:rPr>
                          <m:t>𝜆</m:t>
                        </m:r>
                      </m:e>
                      <m:sub>
                        <m:r>
                          <a:rPr kumimoji="1" lang="en-US" altLang="ja-JP" sz="2000" i="1">
                            <a:solidFill>
                              <a:schemeClr val="accent2"/>
                            </a:solidFill>
                            <a:latin typeface="Cambria Math" panose="02040503050406030204" pitchFamily="18" charset="0"/>
                          </a:rPr>
                          <m:t>𝑖</m:t>
                        </m:r>
                      </m:sub>
                    </m:sSub>
                    <m:sSubSup>
                      <m:sSubSupPr>
                        <m:ctrlPr>
                          <a:rPr kumimoji="1" lang="en-US" altLang="ja-JP" sz="2000" i="1">
                            <a:solidFill>
                              <a:schemeClr val="accent2"/>
                            </a:solidFill>
                            <a:latin typeface="Cambria Math" panose="02040503050406030204" pitchFamily="18" charset="0"/>
                          </a:rPr>
                        </m:ctrlPr>
                      </m:sSubSupPr>
                      <m:e>
                        <m:r>
                          <a:rPr kumimoji="1" lang="en-US" altLang="ja-JP" sz="2000" i="1">
                            <a:solidFill>
                              <a:schemeClr val="accent2"/>
                            </a:solidFill>
                            <a:latin typeface="Cambria Math" panose="02040503050406030204" pitchFamily="18" charset="0"/>
                          </a:rPr>
                          <m:t>𝑢</m:t>
                        </m:r>
                      </m:e>
                      <m:sub>
                        <m:r>
                          <a:rPr kumimoji="1" lang="en-US" altLang="ja-JP" sz="2000" i="1">
                            <a:solidFill>
                              <a:schemeClr val="accent2"/>
                            </a:solidFill>
                            <a:latin typeface="Cambria Math" panose="02040503050406030204" pitchFamily="18" charset="0"/>
                          </a:rPr>
                          <m:t>1</m:t>
                        </m:r>
                      </m:sub>
                      <m:sup>
                        <m:r>
                          <a:rPr kumimoji="1" lang="en-US" altLang="ja-JP" sz="2000" i="1">
                            <a:solidFill>
                              <a:schemeClr val="accent2"/>
                            </a:solidFill>
                            <a:latin typeface="Cambria Math" panose="02040503050406030204" pitchFamily="18" charset="0"/>
                            <a:ea typeface="Cambria Math" panose="02040503050406030204" pitchFamily="18" charset="0"/>
                          </a:rPr>
                          <m:t>⊺</m:t>
                        </m:r>
                      </m:sup>
                    </m:sSubSup>
                    <m:sSub>
                      <m:sSubPr>
                        <m:ctrlPr>
                          <a:rPr kumimoji="1" lang="en-US" altLang="ja-JP" sz="2000" i="1">
                            <a:solidFill>
                              <a:schemeClr val="accent2"/>
                            </a:solidFill>
                            <a:latin typeface="Cambria Math" panose="02040503050406030204" pitchFamily="18" charset="0"/>
                          </a:rPr>
                        </m:ctrlPr>
                      </m:sSubPr>
                      <m:e>
                        <m:r>
                          <a:rPr kumimoji="1" lang="en-US" altLang="ja-JP" sz="2000" i="1">
                            <a:solidFill>
                              <a:schemeClr val="accent2"/>
                            </a:solidFill>
                            <a:latin typeface="Cambria Math" panose="02040503050406030204" pitchFamily="18" charset="0"/>
                          </a:rPr>
                          <m:t>𝑢</m:t>
                        </m:r>
                      </m:e>
                      <m:sub>
                        <m:r>
                          <a:rPr kumimoji="1" lang="en-US" altLang="ja-JP" sz="2000" i="1">
                            <a:solidFill>
                              <a:schemeClr val="accent2"/>
                            </a:solidFill>
                            <a:latin typeface="Cambria Math" panose="02040503050406030204" pitchFamily="18" charset="0"/>
                          </a:rPr>
                          <m:t>1</m:t>
                        </m:r>
                      </m:sub>
                    </m:sSub>
                    <m:r>
                      <a:rPr kumimoji="1" lang="en-US" altLang="ja-JP" sz="2000" b="0" i="1" smtClean="0">
                        <a:solidFill>
                          <a:schemeClr val="accent2"/>
                        </a:solidFill>
                        <a:latin typeface="Cambria Math" panose="02040503050406030204" pitchFamily="18" charset="0"/>
                      </a:rPr>
                      <m:t>=</m:t>
                    </m:r>
                    <m:sSub>
                      <m:sSubPr>
                        <m:ctrlPr>
                          <a:rPr kumimoji="1" lang="en-US" altLang="ja-JP" sz="2000" b="0" i="1" smtClean="0">
                            <a:solidFill>
                              <a:schemeClr val="accent2"/>
                            </a:solidFill>
                            <a:latin typeface="Cambria Math" panose="02040503050406030204" pitchFamily="18" charset="0"/>
                          </a:rPr>
                        </m:ctrlPr>
                      </m:sSubPr>
                      <m:e>
                        <m:r>
                          <a:rPr kumimoji="1" lang="en-US" altLang="ja-JP" sz="2000" b="0" i="1" smtClean="0">
                            <a:solidFill>
                              <a:schemeClr val="accent2"/>
                            </a:solidFill>
                            <a:latin typeface="Cambria Math" panose="02040503050406030204" pitchFamily="18" charset="0"/>
                          </a:rPr>
                          <m:t>𝜆</m:t>
                        </m:r>
                      </m:e>
                      <m:sub>
                        <m:r>
                          <a:rPr kumimoji="1" lang="en-US" altLang="ja-JP" sz="2000" b="0" i="1" smtClean="0">
                            <a:solidFill>
                              <a:schemeClr val="accent2"/>
                            </a:solidFill>
                            <a:latin typeface="Cambria Math" panose="02040503050406030204" pitchFamily="18" charset="0"/>
                          </a:rPr>
                          <m:t>1</m:t>
                        </m:r>
                      </m:sub>
                    </m:sSub>
                  </m:oMath>
                </a14:m>
                <a:r>
                  <a:rPr kumimoji="1" lang="ja-JP" altLang="en-US" sz="2000" dirty="0">
                    <a:solidFill>
                      <a:schemeClr val="accent2"/>
                    </a:solidFill>
                    <a:latin typeface="あずきフォント" panose="02000609000000000000" pitchFamily="1" charset="-128"/>
                    <a:ea typeface="あずきフォント" panose="02000609000000000000" pitchFamily="1" charset="-128"/>
                  </a:rPr>
                  <a:t>より目的関数の値は固有値に。</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92" name="テキスト ボックス 91">
                <a:extLst>
                  <a:ext uri="{FF2B5EF4-FFF2-40B4-BE49-F238E27FC236}">
                    <a16:creationId xmlns:a16="http://schemas.microsoft.com/office/drawing/2014/main" id="{8F7A0170-0B6C-4CB0-9DE7-83208594C86B}"/>
                  </a:ext>
                </a:extLst>
              </p:cNvPr>
              <p:cNvSpPr txBox="1">
                <a:spLocks noRot="1" noChangeAspect="1" noMove="1" noResize="1" noEditPoints="1" noAdjustHandles="1" noChangeArrowheads="1" noChangeShapeType="1" noTextEdit="1"/>
              </p:cNvSpPr>
              <p:nvPr/>
            </p:nvSpPr>
            <p:spPr>
              <a:xfrm>
                <a:off x="1539698" y="10012759"/>
                <a:ext cx="4868920" cy="1017458"/>
              </a:xfrm>
              <a:prstGeom prst="rect">
                <a:avLst/>
              </a:prstGeom>
              <a:blipFill>
                <a:blip r:embed="rId10"/>
                <a:stretch>
                  <a:fillRect l="-1378" t="-4819" b="-10241"/>
                </a:stretch>
              </a:blipFill>
              <a:ln>
                <a:noFill/>
                <a:prstDash val="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DB4D9A64-5DCE-4B36-9648-F06055B90C34}"/>
                  </a:ext>
                </a:extLst>
              </p:cNvPr>
              <p:cNvSpPr txBox="1"/>
              <p:nvPr/>
            </p:nvSpPr>
            <p:spPr>
              <a:xfrm>
                <a:off x="7144991" y="2532408"/>
                <a:ext cx="6065360" cy="1871346"/>
              </a:xfrm>
              <a:prstGeom prst="rect">
                <a:avLst/>
              </a:prstGeom>
              <a:noFill/>
              <a:ln>
                <a:noFill/>
                <a:prstDash val="dash"/>
              </a:ln>
            </p:spPr>
            <p:txBody>
              <a:bodyPr wrap="square" rtlCol="0">
                <a:spAutoFit/>
              </a:body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①第</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k+1</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主成分</a:t>
                </a:r>
                <a:br>
                  <a:rPr kumimoji="1" lang="en-US" altLang="ja-JP" sz="2800" b="1" dirty="0">
                    <a:solidFill>
                      <a:schemeClr val="accent2"/>
                    </a:solidFill>
                    <a:latin typeface="あずきフォント" panose="02000609000000000000" pitchFamily="1" charset="-128"/>
                    <a:ea typeface="あずきフォント" panose="02000609000000000000" pitchFamily="1" charset="-128"/>
                  </a:rPr>
                </a:br>
                <a14:m>
                  <m:oMath xmlns:m="http://schemas.openxmlformats.org/officeDocument/2006/math">
                    <m:sSub>
                      <m:sSubPr>
                        <m:ctrlPr>
                          <a:rPr kumimoji="1" lang="en-US" altLang="ja-JP" sz="2800" i="1">
                            <a:solidFill>
                              <a:schemeClr val="accent2"/>
                            </a:solidFill>
                            <a:latin typeface="Cambria Math" panose="02040503050406030204" pitchFamily="18" charset="0"/>
                          </a:rPr>
                        </m:ctrlPr>
                      </m:sSubPr>
                      <m:e>
                        <m:r>
                          <a:rPr kumimoji="1" lang="en-US" altLang="ja-JP" sz="2800" b="0" i="1">
                            <a:solidFill>
                              <a:schemeClr val="accent2"/>
                            </a:solidFill>
                            <a:latin typeface="Cambria Math" panose="02040503050406030204" pitchFamily="18" charset="0"/>
                          </a:rPr>
                          <m:t>𝑢</m:t>
                        </m:r>
                      </m:e>
                      <m:sub>
                        <m:r>
                          <m:rPr>
                            <m:sty m:val="p"/>
                          </m:rPr>
                          <a:rPr kumimoji="1" lang="en-US" altLang="ja-JP" sz="2800" b="0" i="1">
                            <a:solidFill>
                              <a:schemeClr val="accent2"/>
                            </a:solidFill>
                            <a:latin typeface="Cambria Math" panose="02040503050406030204" pitchFamily="18" charset="0"/>
                          </a:rPr>
                          <m:t>k</m:t>
                        </m:r>
                        <m:r>
                          <a:rPr kumimoji="1" lang="en-US" altLang="ja-JP" sz="2800" b="0">
                            <a:solidFill>
                              <a:schemeClr val="accent2"/>
                            </a:solidFill>
                            <a:latin typeface="Cambria Math" panose="02040503050406030204" pitchFamily="18" charset="0"/>
                          </a:rPr>
                          <m:t>+</m:t>
                        </m:r>
                        <m:r>
                          <a:rPr kumimoji="1" lang="en-US" altLang="ja-JP" sz="2800" b="0" i="1">
                            <a:solidFill>
                              <a:schemeClr val="accent2"/>
                            </a:solidFill>
                            <a:latin typeface="Cambria Math" panose="02040503050406030204" pitchFamily="18" charset="0"/>
                          </a:rPr>
                          <m:t>1</m:t>
                        </m:r>
                      </m:sub>
                    </m:sSub>
                  </m:oMath>
                </a14:m>
                <a:r>
                  <a:rPr kumimoji="1" lang="ja-JP" altLang="en-US" sz="2800" dirty="0">
                    <a:solidFill>
                      <a:schemeClr val="accent2"/>
                    </a:solidFill>
                    <a:latin typeface="あずきフォント" panose="02000609000000000000" pitchFamily="1" charset="-128"/>
                    <a:ea typeface="あずきフォント" panose="02000609000000000000" pitchFamily="1" charset="-128"/>
                  </a:rPr>
                  <a:t>に射影した時の分散を</a:t>
                </a:r>
                <a14:m>
                  <m:oMath xmlns:m="http://schemas.openxmlformats.org/officeDocument/2006/math">
                    <m:d>
                      <m:dPr>
                        <m:begChr m:val="|"/>
                        <m:endChr m:val="|"/>
                        <m:ctrlPr>
                          <a:rPr kumimoji="1" lang="en-US" altLang="ja-JP" sz="2800" i="1">
                            <a:solidFill>
                              <a:schemeClr val="accent2"/>
                            </a:solidFill>
                            <a:latin typeface="Cambria Math" panose="02040503050406030204" pitchFamily="18" charset="0"/>
                          </a:rPr>
                        </m:ctrlPr>
                      </m:dPr>
                      <m:e>
                        <m:d>
                          <m:dPr>
                            <m:begChr m:val="|"/>
                            <m:endChr m:val="|"/>
                            <m:ctrlPr>
                              <a:rPr kumimoji="1" lang="en-US" altLang="ja-JP" sz="2800" i="1">
                                <a:solidFill>
                                  <a:schemeClr val="accent2"/>
                                </a:solidFill>
                                <a:latin typeface="Cambria Math" panose="02040503050406030204" pitchFamily="18" charset="0"/>
                              </a:rPr>
                            </m:ctrlPr>
                          </m:dPr>
                          <m:e>
                            <m:sSub>
                              <m:sSubPr>
                                <m:ctrlPr>
                                  <a:rPr kumimoji="1" lang="en-US" altLang="ja-JP" sz="2800" i="1" smtClean="0">
                                    <a:solidFill>
                                      <a:schemeClr val="accent2"/>
                                    </a:solidFill>
                                    <a:latin typeface="Cambria Math" panose="02040503050406030204" pitchFamily="18" charset="0"/>
                                  </a:rPr>
                                </m:ctrlPr>
                              </m:sSubPr>
                              <m:e>
                                <m:r>
                                  <a:rPr kumimoji="1" lang="en-US" altLang="ja-JP" sz="2800" b="0" i="1" smtClean="0">
                                    <a:solidFill>
                                      <a:schemeClr val="accent2"/>
                                    </a:solidFill>
                                    <a:latin typeface="Cambria Math" panose="02040503050406030204" pitchFamily="18" charset="0"/>
                                  </a:rPr>
                                  <m:t>𝑢</m:t>
                                </m:r>
                              </m:e>
                              <m:sub>
                                <m:r>
                                  <a:rPr kumimoji="1" lang="en-US" altLang="ja-JP" sz="2800" b="0" i="1" smtClean="0">
                                    <a:solidFill>
                                      <a:schemeClr val="accent2"/>
                                    </a:solidFill>
                                    <a:latin typeface="Cambria Math" panose="02040503050406030204" pitchFamily="18" charset="0"/>
                                  </a:rPr>
                                  <m:t>𝑘</m:t>
                                </m:r>
                                <m:r>
                                  <a:rPr kumimoji="1" lang="en-US" altLang="ja-JP" sz="2800" b="0" i="1" smtClean="0">
                                    <a:solidFill>
                                      <a:schemeClr val="accent2"/>
                                    </a:solidFill>
                                    <a:latin typeface="Cambria Math" panose="02040503050406030204" pitchFamily="18" charset="0"/>
                                  </a:rPr>
                                  <m:t>+</m:t>
                                </m:r>
                                <m:r>
                                  <a:rPr kumimoji="1" lang="en-US" altLang="ja-JP" sz="2800" b="0" i="1" smtClean="0">
                                    <a:solidFill>
                                      <a:schemeClr val="accent2"/>
                                    </a:solidFill>
                                    <a:latin typeface="Cambria Math" panose="02040503050406030204" pitchFamily="18" charset="0"/>
                                  </a:rPr>
                                  <m:t>1</m:t>
                                </m:r>
                              </m:sub>
                            </m:sSub>
                          </m:e>
                        </m:d>
                      </m:e>
                    </m:d>
                    <m:r>
                      <a:rPr kumimoji="1" lang="en-US" altLang="ja-JP" sz="2800" b="0" i="0" smtClean="0">
                        <a:solidFill>
                          <a:schemeClr val="accent2"/>
                        </a:solidFill>
                        <a:latin typeface="Cambria Math" panose="02040503050406030204" pitchFamily="18" charset="0"/>
                      </a:rPr>
                      <m:t>=</m:t>
                    </m:r>
                    <m:r>
                      <a:rPr kumimoji="1" lang="en-US" altLang="ja-JP" sz="2800" b="0" i="1">
                        <a:solidFill>
                          <a:schemeClr val="accent2"/>
                        </a:solidFill>
                        <a:latin typeface="Cambria Math" panose="02040503050406030204" pitchFamily="18" charset="0"/>
                      </a:rPr>
                      <m:t>1</m:t>
                    </m:r>
                  </m:oMath>
                </a14:m>
                <a:r>
                  <a:rPr kumimoji="1" lang="ja-JP" altLang="en-US" sz="2800" dirty="0">
                    <a:solidFill>
                      <a:schemeClr val="accent2"/>
                    </a:solidFill>
                    <a:latin typeface="あずきフォント" panose="02000609000000000000" pitchFamily="1" charset="-128"/>
                    <a:ea typeface="あずきフォント" panose="02000609000000000000" pitchFamily="1" charset="-128"/>
                  </a:rPr>
                  <a:t>かつ</a:t>
                </a:r>
                <a14:m>
                  <m:oMath xmlns:m="http://schemas.openxmlformats.org/officeDocument/2006/math">
                    <m:sSub>
                      <m:sSubPr>
                        <m:ctrlPr>
                          <a:rPr kumimoji="1" lang="en-US" altLang="ja-JP" sz="2800" i="1">
                            <a:solidFill>
                              <a:schemeClr val="accent2"/>
                            </a:solidFill>
                            <a:latin typeface="Cambria Math" panose="02040503050406030204" pitchFamily="18" charset="0"/>
                          </a:rPr>
                        </m:ctrlPr>
                      </m:sSubPr>
                      <m:e>
                        <m:sSub>
                          <m:sSubPr>
                            <m:ctrlPr>
                              <a:rPr kumimoji="1" lang="en-US" altLang="ja-JP" sz="2800" i="1">
                                <a:solidFill>
                                  <a:schemeClr val="accent2"/>
                                </a:solidFill>
                                <a:latin typeface="Cambria Math" panose="02040503050406030204" pitchFamily="18" charset="0"/>
                              </a:rPr>
                            </m:ctrlPr>
                          </m:sSubPr>
                          <m:e>
                            <m:r>
                              <a:rPr kumimoji="1" lang="en-US" altLang="ja-JP" sz="2800" b="0" i="1">
                                <a:solidFill>
                                  <a:schemeClr val="accent2"/>
                                </a:solidFill>
                                <a:latin typeface="Cambria Math" panose="02040503050406030204" pitchFamily="18" charset="0"/>
                              </a:rPr>
                              <m:t>𝑢</m:t>
                            </m:r>
                          </m:e>
                          <m:sub>
                            <m:r>
                              <a:rPr kumimoji="1" lang="en-US" altLang="ja-JP" sz="2800" b="0" i="1">
                                <a:solidFill>
                                  <a:schemeClr val="accent2"/>
                                </a:solidFill>
                                <a:latin typeface="Cambria Math" panose="02040503050406030204" pitchFamily="18" charset="0"/>
                              </a:rPr>
                              <m:t>1</m:t>
                            </m:r>
                          </m:sub>
                        </m:sSub>
                        <m:r>
                          <a:rPr kumimoji="1" lang="en-US" altLang="ja-JP" sz="2800" b="0" i="1" smtClean="0">
                            <a:solidFill>
                              <a:schemeClr val="accent2"/>
                            </a:solidFill>
                            <a:latin typeface="Cambria Math" panose="02040503050406030204" pitchFamily="18" charset="0"/>
                          </a:rPr>
                          <m:t>,…,</m:t>
                        </m:r>
                        <m:r>
                          <a:rPr kumimoji="1" lang="en-US" altLang="ja-JP" sz="2800" b="0" i="1">
                            <a:solidFill>
                              <a:schemeClr val="accent2"/>
                            </a:solidFill>
                            <a:latin typeface="Cambria Math" panose="02040503050406030204" pitchFamily="18" charset="0"/>
                          </a:rPr>
                          <m:t>𝑢</m:t>
                        </m:r>
                      </m:e>
                      <m:sub>
                        <m:r>
                          <a:rPr kumimoji="1" lang="en-US" altLang="ja-JP" sz="2800" b="0" i="1" smtClean="0">
                            <a:solidFill>
                              <a:schemeClr val="accent2"/>
                            </a:solidFill>
                            <a:latin typeface="Cambria Math" panose="02040503050406030204" pitchFamily="18" charset="0"/>
                          </a:rPr>
                          <m:t>𝑘</m:t>
                        </m:r>
                      </m:sub>
                    </m:sSub>
                  </m:oMath>
                </a14:m>
                <a:r>
                  <a:rPr kumimoji="1" lang="ja-JP" altLang="en-US" sz="2800" dirty="0">
                    <a:solidFill>
                      <a:schemeClr val="accent2"/>
                    </a:solidFill>
                    <a:latin typeface="あずきフォント" panose="02000609000000000000" pitchFamily="1" charset="-128"/>
                    <a:ea typeface="あずきフォント" panose="02000609000000000000" pitchFamily="1" charset="-128"/>
                  </a:rPr>
                  <a:t>と直交する制約下で最大化する。</a:t>
                </a:r>
                <a:endParaRPr kumimoji="1" lang="en-US" altLang="ja-JP" sz="280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96" name="テキスト ボックス 95">
                <a:extLst>
                  <a:ext uri="{FF2B5EF4-FFF2-40B4-BE49-F238E27FC236}">
                    <a16:creationId xmlns:a16="http://schemas.microsoft.com/office/drawing/2014/main" id="{DB4D9A64-5DCE-4B36-9648-F06055B90C34}"/>
                  </a:ext>
                </a:extLst>
              </p:cNvPr>
              <p:cNvSpPr txBox="1">
                <a:spLocks noRot="1" noChangeAspect="1" noMove="1" noResize="1" noEditPoints="1" noAdjustHandles="1" noChangeArrowheads="1" noChangeShapeType="1" noTextEdit="1"/>
              </p:cNvSpPr>
              <p:nvPr/>
            </p:nvSpPr>
            <p:spPr>
              <a:xfrm>
                <a:off x="7144991" y="2532408"/>
                <a:ext cx="6065360" cy="1871346"/>
              </a:xfrm>
              <a:prstGeom prst="rect">
                <a:avLst/>
              </a:prstGeom>
              <a:blipFill>
                <a:blip r:embed="rId11"/>
                <a:stretch>
                  <a:fillRect l="-2010" t="-3257" r="-704" b="-8143"/>
                </a:stretch>
              </a:blipFill>
              <a:ln>
                <a:noFill/>
                <a:prstDash val="dash"/>
              </a:ln>
            </p:spPr>
            <p:txBody>
              <a:bodyPr/>
              <a:lstStyle/>
              <a:p>
                <a:r>
                  <a:rPr lang="ja-JP" altLang="en-US">
                    <a:noFill/>
                  </a:rPr>
                  <a:t> </a:t>
                </a:r>
              </a:p>
            </p:txBody>
          </p:sp>
        </mc:Fallback>
      </mc:AlternateContent>
      <p:sp>
        <p:nvSpPr>
          <p:cNvPr id="103" name="テキスト ボックス 102">
            <a:extLst>
              <a:ext uri="{FF2B5EF4-FFF2-40B4-BE49-F238E27FC236}">
                <a16:creationId xmlns:a16="http://schemas.microsoft.com/office/drawing/2014/main" id="{E4184BD4-2C40-458B-988D-A137AA87A560}"/>
              </a:ext>
            </a:extLst>
          </p:cNvPr>
          <p:cNvSpPr txBox="1"/>
          <p:nvPr/>
        </p:nvSpPr>
        <p:spPr>
          <a:xfrm>
            <a:off x="6821239" y="4472277"/>
            <a:ext cx="2741263" cy="523220"/>
          </a:xfrm>
          <a:prstGeom prst="rect">
            <a:avLst/>
          </a:prstGeom>
          <a:noFill/>
          <a:ln>
            <a:noFill/>
            <a:prstDash val="dash"/>
          </a:ln>
        </p:spPr>
        <p:txBody>
          <a:bodyPr wrap="square" rtlCol="0">
            <a:spAutoFit/>
          </a:bodyPr>
          <a:lstStyle/>
          <a:p>
            <a:r>
              <a:rPr kumimoji="1" lang="ja-JP" altLang="en-US" sz="2800" dirty="0">
                <a:latin typeface="あずきフォント" panose="02000609000000000000" pitchFamily="1" charset="-128"/>
                <a:ea typeface="あずきフォント" panose="02000609000000000000" pitchFamily="1" charset="-128"/>
              </a:rPr>
              <a:t>目的関数</a:t>
            </a:r>
            <a:r>
              <a:rPr kumimoji="1" lang="en-US" altLang="ja-JP" sz="2800" dirty="0">
                <a:latin typeface="あずきフォント" panose="02000609000000000000" pitchFamily="1" charset="-128"/>
                <a:ea typeface="あずきフォント" panose="02000609000000000000" pitchFamily="1" charset="-128"/>
              </a:rPr>
              <a:t>(</a:t>
            </a:r>
            <a:r>
              <a:rPr kumimoji="1" lang="ja-JP" altLang="en-US" sz="2800" dirty="0">
                <a:latin typeface="あずきフォント" panose="02000609000000000000" pitchFamily="1" charset="-128"/>
                <a:ea typeface="あずきフォント" panose="02000609000000000000" pitchFamily="1" charset="-128"/>
              </a:rPr>
              <a:t>分散</a:t>
            </a:r>
            <a:r>
              <a:rPr kumimoji="1" lang="en-US" altLang="ja-JP" sz="2800" dirty="0">
                <a:latin typeface="あずきフォント" panose="02000609000000000000" pitchFamily="1" charset="-128"/>
                <a:ea typeface="あずきフォント" panose="02000609000000000000" pitchFamily="1" charset="-128"/>
              </a:rPr>
              <a:t>)</a:t>
            </a:r>
          </a:p>
        </p:txBody>
      </p:sp>
      <p:sp>
        <p:nvSpPr>
          <p:cNvPr id="109" name="テキスト ボックス 446">
            <a:extLst>
              <a:ext uri="{FF2B5EF4-FFF2-40B4-BE49-F238E27FC236}">
                <a16:creationId xmlns:a16="http://schemas.microsoft.com/office/drawing/2014/main" id="{635DAFA7-E5CD-4BB0-9FEA-948698FE2CF2}"/>
              </a:ext>
            </a:extLst>
          </p:cNvPr>
          <p:cNvSpPr txBox="1"/>
          <p:nvPr/>
        </p:nvSpPr>
        <p:spPr>
          <a:xfrm>
            <a:off x="12230308" y="5069672"/>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(13.14)</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116" name="テキスト ボックス 446">
            <a:extLst>
              <a:ext uri="{FF2B5EF4-FFF2-40B4-BE49-F238E27FC236}">
                <a16:creationId xmlns:a16="http://schemas.microsoft.com/office/drawing/2014/main" id="{ADA6168D-C3FB-4CAD-ADAF-D4257FA2E3DC}"/>
              </a:ext>
            </a:extLst>
          </p:cNvPr>
          <p:cNvSpPr txBox="1"/>
          <p:nvPr/>
        </p:nvSpPr>
        <p:spPr>
          <a:xfrm>
            <a:off x="12230308" y="8122957"/>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(13.8)</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16" name="図 15">
            <a:extLst>
              <a:ext uri="{FF2B5EF4-FFF2-40B4-BE49-F238E27FC236}">
                <a16:creationId xmlns:a16="http://schemas.microsoft.com/office/drawing/2014/main" id="{ED35A03A-8919-4E1F-BC13-1CB13FB72D14}"/>
              </a:ext>
            </a:extLst>
          </p:cNvPr>
          <p:cNvPicPr>
            <a:picLocks noChangeAspect="1"/>
          </p:cNvPicPr>
          <p:nvPr/>
        </p:nvPicPr>
        <p:blipFill>
          <a:blip r:embed="rId12"/>
          <a:stretch>
            <a:fillRect/>
          </a:stretch>
        </p:blipFill>
        <p:spPr>
          <a:xfrm>
            <a:off x="6921959" y="9226837"/>
            <a:ext cx="5044063" cy="816763"/>
          </a:xfrm>
          <a:prstGeom prst="rect">
            <a:avLst/>
          </a:prstGeom>
        </p:spPr>
      </p:pic>
      <p:sp>
        <p:nvSpPr>
          <p:cNvPr id="123" name="テキスト ボックス 446">
            <a:extLst>
              <a:ext uri="{FF2B5EF4-FFF2-40B4-BE49-F238E27FC236}">
                <a16:creationId xmlns:a16="http://schemas.microsoft.com/office/drawing/2014/main" id="{365833D1-E7AF-4471-BC37-D8DB490A282C}"/>
              </a:ext>
            </a:extLst>
          </p:cNvPr>
          <p:cNvSpPr txBox="1"/>
          <p:nvPr/>
        </p:nvSpPr>
        <p:spPr>
          <a:xfrm>
            <a:off x="12230308" y="9295609"/>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(13.16)</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19" name="図 18">
            <a:extLst>
              <a:ext uri="{FF2B5EF4-FFF2-40B4-BE49-F238E27FC236}">
                <a16:creationId xmlns:a16="http://schemas.microsoft.com/office/drawing/2014/main" id="{4B57DD08-C7EC-4724-A4FE-A810AFC0D676}"/>
              </a:ext>
            </a:extLst>
          </p:cNvPr>
          <p:cNvPicPr>
            <a:picLocks noChangeAspect="1"/>
          </p:cNvPicPr>
          <p:nvPr/>
        </p:nvPicPr>
        <p:blipFill>
          <a:blip r:embed="rId13"/>
          <a:stretch>
            <a:fillRect/>
          </a:stretch>
        </p:blipFill>
        <p:spPr>
          <a:xfrm>
            <a:off x="6777472" y="10036858"/>
            <a:ext cx="2740886" cy="490905"/>
          </a:xfrm>
          <a:prstGeom prst="rect">
            <a:avLst/>
          </a:prstGeom>
        </p:spPr>
      </p:pic>
      <p:sp>
        <p:nvSpPr>
          <p:cNvPr id="117" name="矢印: 下 116">
            <a:extLst>
              <a:ext uri="{FF2B5EF4-FFF2-40B4-BE49-F238E27FC236}">
                <a16:creationId xmlns:a16="http://schemas.microsoft.com/office/drawing/2014/main" id="{CC50D913-F150-429D-9D31-3FFD7B56F7EA}"/>
              </a:ext>
            </a:extLst>
          </p:cNvPr>
          <p:cNvSpPr/>
          <p:nvPr/>
        </p:nvSpPr>
        <p:spPr>
          <a:xfrm>
            <a:off x="7464667" y="8370295"/>
            <a:ext cx="531538" cy="62261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446">
            <a:extLst>
              <a:ext uri="{FF2B5EF4-FFF2-40B4-BE49-F238E27FC236}">
                <a16:creationId xmlns:a16="http://schemas.microsoft.com/office/drawing/2014/main" id="{5EE88789-718F-4B90-BD1A-2E853B0D6C33}"/>
              </a:ext>
            </a:extLst>
          </p:cNvPr>
          <p:cNvSpPr txBox="1"/>
          <p:nvPr/>
        </p:nvSpPr>
        <p:spPr>
          <a:xfrm>
            <a:off x="12230308" y="10023693"/>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(13.18)</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125" name="直線コネクタ 124">
            <a:extLst>
              <a:ext uri="{FF2B5EF4-FFF2-40B4-BE49-F238E27FC236}">
                <a16:creationId xmlns:a16="http://schemas.microsoft.com/office/drawing/2014/main" id="{2F267069-A1B0-418D-95CD-E135DC77C66D}"/>
              </a:ext>
            </a:extLst>
          </p:cNvPr>
          <p:cNvCxnSpPr>
            <a:cxnSpLocks/>
          </p:cNvCxnSpPr>
          <p:nvPr/>
        </p:nvCxnSpPr>
        <p:spPr>
          <a:xfrm>
            <a:off x="6929960" y="10527763"/>
            <a:ext cx="2280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4A6BF141-A1FA-430B-8BDA-5B98E12DC5E4}"/>
                  </a:ext>
                </a:extLst>
              </p:cNvPr>
              <p:cNvSpPr txBox="1"/>
              <p:nvPr/>
            </p:nvSpPr>
            <p:spPr>
              <a:xfrm>
                <a:off x="8065979" y="8345533"/>
                <a:ext cx="3900043" cy="707886"/>
              </a:xfrm>
              <a:prstGeom prst="rect">
                <a:avLst/>
              </a:prstGeom>
              <a:noFill/>
              <a:ln>
                <a:noFill/>
                <a:prstDash val="dash"/>
              </a:ln>
            </p:spPr>
            <p:txBody>
              <a:bodyPr wrap="square" rtlCol="0">
                <a:spAutoFit/>
              </a:bodyPr>
              <a:lstStyle/>
              <a:p>
                <a:r>
                  <a:rPr kumimoji="1" lang="ja-JP" altLang="en-US" sz="2000" dirty="0">
                    <a:solidFill>
                      <a:schemeClr val="accent2"/>
                    </a:solidFill>
                  </a:rPr>
                  <a:t>求めたい</a:t>
                </a:r>
                <a14:m>
                  <m:oMath xmlns:m="http://schemas.openxmlformats.org/officeDocument/2006/math">
                    <m:sSub>
                      <m:sSubPr>
                        <m:ctrlPr>
                          <a:rPr kumimoji="1" lang="en-US" altLang="ja-JP" sz="2000" b="0" i="1" smtClean="0">
                            <a:solidFill>
                              <a:schemeClr val="accent2"/>
                            </a:solidFill>
                            <a:latin typeface="Cambria Math" panose="02040503050406030204" pitchFamily="18" charset="0"/>
                          </a:rPr>
                        </m:ctrlPr>
                      </m:sSubPr>
                      <m:e>
                        <m:r>
                          <a:rPr kumimoji="1" lang="en-US" altLang="ja-JP" sz="2000" b="0" i="1">
                            <a:solidFill>
                              <a:schemeClr val="accent2"/>
                            </a:solidFill>
                            <a:latin typeface="Cambria Math" panose="02040503050406030204" pitchFamily="18" charset="0"/>
                          </a:rPr>
                          <m:t>𝑢</m:t>
                        </m:r>
                      </m:e>
                      <m:sub>
                        <m:r>
                          <a:rPr kumimoji="1" lang="en-US" altLang="ja-JP" sz="2000" b="0" i="1" smtClean="0">
                            <a:solidFill>
                              <a:schemeClr val="accent2"/>
                            </a:solidFill>
                            <a:latin typeface="Cambria Math" panose="02040503050406030204" pitchFamily="18" charset="0"/>
                          </a:rPr>
                          <m:t>𝑘</m:t>
                        </m:r>
                        <m:r>
                          <a:rPr kumimoji="1" lang="en-US" altLang="ja-JP" sz="2000" b="0" i="1" smtClean="0">
                            <a:solidFill>
                              <a:schemeClr val="accent2"/>
                            </a:solidFill>
                            <a:latin typeface="Cambria Math" panose="02040503050406030204" pitchFamily="18" charset="0"/>
                          </a:rPr>
                          <m:t>+</m:t>
                        </m:r>
                        <m:r>
                          <a:rPr kumimoji="1" lang="en-US" altLang="ja-JP" sz="2000" b="0" i="1" smtClean="0">
                            <a:solidFill>
                              <a:schemeClr val="accent2"/>
                            </a:solidFill>
                            <a:latin typeface="Cambria Math" panose="02040503050406030204" pitchFamily="18" charset="0"/>
                          </a:rPr>
                          <m:t>1</m:t>
                        </m:r>
                      </m:sub>
                    </m:sSub>
                  </m:oMath>
                </a14:m>
                <a:r>
                  <a:rPr kumimoji="1" lang="ja-JP" altLang="en-US" sz="2000" dirty="0" err="1">
                    <a:solidFill>
                      <a:schemeClr val="accent2"/>
                    </a:solidFill>
                    <a:latin typeface="あずきフォント" panose="02000609000000000000" pitchFamily="1" charset="-128"/>
                    <a:ea typeface="あずきフォント" panose="02000609000000000000" pitchFamily="1" charset="-128"/>
                  </a:rPr>
                  <a:t>で偏</a:t>
                </a:r>
                <a:r>
                  <a:rPr kumimoji="1" lang="ja-JP" altLang="en-US" sz="2000" dirty="0">
                    <a:solidFill>
                      <a:schemeClr val="accent2"/>
                    </a:solidFill>
                    <a:latin typeface="あずきフォント" panose="02000609000000000000" pitchFamily="1" charset="-128"/>
                    <a:ea typeface="あずきフォント" panose="02000609000000000000" pitchFamily="1" charset="-128"/>
                  </a:rPr>
                  <a:t>微分して</a:t>
                </a:r>
                <a:r>
                  <a:rPr kumimoji="1" lang="en-US" altLang="ja-JP" sz="2000" dirty="0">
                    <a:solidFill>
                      <a:schemeClr val="accent2"/>
                    </a:solidFill>
                    <a:latin typeface="あずきフォント" panose="02000609000000000000" pitchFamily="1" charset="-128"/>
                    <a:ea typeface="あずきフォント" panose="02000609000000000000" pitchFamily="1" charset="-128"/>
                  </a:rPr>
                  <a:t>0</a:t>
                </a:r>
                <a:r>
                  <a:rPr kumimoji="1" lang="ja-JP" altLang="en-US" sz="2000" dirty="0">
                    <a:solidFill>
                      <a:schemeClr val="accent2"/>
                    </a:solidFill>
                    <a:latin typeface="あずきフォント" panose="02000609000000000000" pitchFamily="1" charset="-128"/>
                    <a:ea typeface="あずきフォント" panose="02000609000000000000" pitchFamily="1" charset="-128"/>
                  </a:rPr>
                  <a:t>になる条件を求める</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127" name="テキスト ボックス 126">
                <a:extLst>
                  <a:ext uri="{FF2B5EF4-FFF2-40B4-BE49-F238E27FC236}">
                    <a16:creationId xmlns:a16="http://schemas.microsoft.com/office/drawing/2014/main" id="{4A6BF141-A1FA-430B-8BDA-5B98E12DC5E4}"/>
                  </a:ext>
                </a:extLst>
              </p:cNvPr>
              <p:cNvSpPr txBox="1">
                <a:spLocks noRot="1" noChangeAspect="1" noMove="1" noResize="1" noEditPoints="1" noAdjustHandles="1" noChangeArrowheads="1" noChangeShapeType="1" noTextEdit="1"/>
              </p:cNvSpPr>
              <p:nvPr/>
            </p:nvSpPr>
            <p:spPr>
              <a:xfrm>
                <a:off x="8065979" y="8345533"/>
                <a:ext cx="3900043" cy="707886"/>
              </a:xfrm>
              <a:prstGeom prst="rect">
                <a:avLst/>
              </a:prstGeom>
              <a:blipFill>
                <a:blip r:embed="rId14"/>
                <a:stretch>
                  <a:fillRect l="-1563" t="-7759" r="-1563" b="-14655"/>
                </a:stretch>
              </a:blipFill>
              <a:ln>
                <a:noFill/>
                <a:prstDash val="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B1D2A10D-3413-48DC-A1DF-C55186F2FA70}"/>
                  </a:ext>
                </a:extLst>
              </p:cNvPr>
              <p:cNvSpPr txBox="1"/>
              <p:nvPr/>
            </p:nvSpPr>
            <p:spPr>
              <a:xfrm>
                <a:off x="211659" y="11513754"/>
                <a:ext cx="9700437" cy="1384995"/>
              </a:xfrm>
              <a:prstGeom prst="rect">
                <a:avLst/>
              </a:prstGeom>
              <a:noFill/>
              <a:ln>
                <a:noFill/>
                <a:prstDash val="dash"/>
              </a:ln>
            </p:spPr>
            <p:txBody>
              <a:bodyPr wrap="square" rtlCol="0">
                <a:spAutoFit/>
              </a:body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データ</a:t>
                </a:r>
                <a14:m>
                  <m:oMath xmlns:m="http://schemas.openxmlformats.org/officeDocument/2006/math">
                    <m:r>
                      <a:rPr kumimoji="1" lang="en-US" altLang="ja-JP" sz="2800" b="1" i="1" smtClean="0">
                        <a:solidFill>
                          <a:schemeClr val="accent2"/>
                        </a:solidFill>
                        <a:latin typeface="Cambria Math" panose="02040503050406030204" pitchFamily="18" charset="0"/>
                      </a:rPr>
                      <m:t>𝑿</m:t>
                    </m:r>
                  </m:oMath>
                </a14:m>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の分散共分散行列</a:t>
                </a:r>
                <a14:m>
                  <m:oMath xmlns:m="http://schemas.openxmlformats.org/officeDocument/2006/math">
                    <m:r>
                      <a:rPr kumimoji="1" lang="en-US" altLang="ja-JP" sz="2800" b="1" i="1" smtClean="0">
                        <a:solidFill>
                          <a:schemeClr val="accent2"/>
                        </a:solidFill>
                        <a:latin typeface="Cambria Math" panose="02040503050406030204" pitchFamily="18" charset="0"/>
                      </a:rPr>
                      <m:t>𝑺</m:t>
                    </m:r>
                  </m:oMath>
                </a14:m>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の固有値が大きい順に対応する固有ベクトルを並べると、並び順に沿い第</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N</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主成分となる。</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長さ</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1</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かつ互いに直交するよう調整する。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128" name="テキスト ボックス 127">
                <a:extLst>
                  <a:ext uri="{FF2B5EF4-FFF2-40B4-BE49-F238E27FC236}">
                    <a16:creationId xmlns:a16="http://schemas.microsoft.com/office/drawing/2014/main" id="{B1D2A10D-3413-48DC-A1DF-C55186F2FA70}"/>
                  </a:ext>
                </a:extLst>
              </p:cNvPr>
              <p:cNvSpPr txBox="1">
                <a:spLocks noRot="1" noChangeAspect="1" noMove="1" noResize="1" noEditPoints="1" noAdjustHandles="1" noChangeArrowheads="1" noChangeShapeType="1" noTextEdit="1"/>
              </p:cNvSpPr>
              <p:nvPr/>
            </p:nvSpPr>
            <p:spPr>
              <a:xfrm>
                <a:off x="211659" y="11513754"/>
                <a:ext cx="9700437" cy="1384995"/>
              </a:xfrm>
              <a:prstGeom prst="rect">
                <a:avLst/>
              </a:prstGeom>
              <a:blipFill>
                <a:blip r:embed="rId15"/>
                <a:stretch>
                  <a:fillRect l="-1320" t="-5727" r="-314" b="-11454"/>
                </a:stretch>
              </a:blipFill>
              <a:ln>
                <a:noFill/>
                <a:prstDash val="dash"/>
              </a:ln>
            </p:spPr>
            <p:txBody>
              <a:bodyPr/>
              <a:lstStyle/>
              <a:p>
                <a:r>
                  <a:rPr lang="ja-JP" altLang="en-US">
                    <a:noFill/>
                  </a:rPr>
                  <a:t> </a:t>
                </a:r>
              </a:p>
            </p:txBody>
          </p:sp>
        </mc:Fallback>
      </mc:AlternateContent>
      <p:cxnSp>
        <p:nvCxnSpPr>
          <p:cNvPr id="23" name="コネクタ: カギ線 22">
            <a:extLst>
              <a:ext uri="{FF2B5EF4-FFF2-40B4-BE49-F238E27FC236}">
                <a16:creationId xmlns:a16="http://schemas.microsoft.com/office/drawing/2014/main" id="{3424A2E2-20AA-4FD6-B83C-CC58BEB8FF63}"/>
              </a:ext>
            </a:extLst>
          </p:cNvPr>
          <p:cNvCxnSpPr>
            <a:cxnSpLocks/>
            <a:stCxn id="8" idx="1"/>
            <a:endCxn id="7" idx="2"/>
          </p:cNvCxnSpPr>
          <p:nvPr/>
        </p:nvCxnSpPr>
        <p:spPr>
          <a:xfrm rot="10800000">
            <a:off x="1394190" y="5818457"/>
            <a:ext cx="271398" cy="347424"/>
          </a:xfrm>
          <a:prstGeom prst="bentConnector2">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8EE87891-B84F-4810-9849-88871B0DD0A0}"/>
              </a:ext>
            </a:extLst>
          </p:cNvPr>
          <p:cNvCxnSpPr>
            <a:cxnSpLocks/>
          </p:cNvCxnSpPr>
          <p:nvPr/>
        </p:nvCxnSpPr>
        <p:spPr>
          <a:xfrm>
            <a:off x="1260404" y="10012759"/>
            <a:ext cx="156714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0" name="正方形/長方形 129">
            <a:extLst>
              <a:ext uri="{FF2B5EF4-FFF2-40B4-BE49-F238E27FC236}">
                <a16:creationId xmlns:a16="http://schemas.microsoft.com/office/drawing/2014/main" id="{D07BD5D0-2476-43B5-8D76-293F399FBAEA}"/>
              </a:ext>
            </a:extLst>
          </p:cNvPr>
          <p:cNvSpPr/>
          <p:nvPr/>
        </p:nvSpPr>
        <p:spPr>
          <a:xfrm>
            <a:off x="218658" y="2621492"/>
            <a:ext cx="6526054" cy="1782262"/>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sp>
        <p:nvSpPr>
          <p:cNvPr id="131" name="正方形/長方形 130">
            <a:extLst>
              <a:ext uri="{FF2B5EF4-FFF2-40B4-BE49-F238E27FC236}">
                <a16:creationId xmlns:a16="http://schemas.microsoft.com/office/drawing/2014/main" id="{D5EC2D0A-E8F9-4459-B160-812A45F192A8}"/>
              </a:ext>
            </a:extLst>
          </p:cNvPr>
          <p:cNvSpPr/>
          <p:nvPr/>
        </p:nvSpPr>
        <p:spPr>
          <a:xfrm>
            <a:off x="6858000" y="2621492"/>
            <a:ext cx="6639342" cy="1782262"/>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ltLang="ja-JP" sz="2400" b="1" dirty="0">
              <a:solidFill>
                <a:schemeClr val="accent2"/>
              </a:solidFill>
              <a:effectLst/>
              <a:latin typeface="あずきフォント" panose="02000609000000000000" pitchFamily="1" charset="-128"/>
              <a:ea typeface="あずきフォント" panose="02000609000000000000" pitchFamily="1" charset="-128"/>
            </a:endParaRPr>
          </a:p>
        </p:txBody>
      </p:sp>
      <p:sp>
        <p:nvSpPr>
          <p:cNvPr id="132" name="矢印: 下 131">
            <a:extLst>
              <a:ext uri="{FF2B5EF4-FFF2-40B4-BE49-F238E27FC236}">
                <a16:creationId xmlns:a16="http://schemas.microsoft.com/office/drawing/2014/main" id="{58A1D3A4-F0E2-402A-8C9E-374143F6FF68}"/>
              </a:ext>
            </a:extLst>
          </p:cNvPr>
          <p:cNvSpPr/>
          <p:nvPr/>
        </p:nvSpPr>
        <p:spPr>
          <a:xfrm>
            <a:off x="7464667" y="6779363"/>
            <a:ext cx="531538" cy="62261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テキスト ボックス 132">
            <a:extLst>
              <a:ext uri="{FF2B5EF4-FFF2-40B4-BE49-F238E27FC236}">
                <a16:creationId xmlns:a16="http://schemas.microsoft.com/office/drawing/2014/main" id="{917DDC3F-5E68-49E7-97E4-06D16FD3444E}"/>
              </a:ext>
            </a:extLst>
          </p:cNvPr>
          <p:cNvSpPr txBox="1"/>
          <p:nvPr/>
        </p:nvSpPr>
        <p:spPr>
          <a:xfrm>
            <a:off x="8065979" y="6791122"/>
            <a:ext cx="5237226" cy="707886"/>
          </a:xfrm>
          <a:prstGeom prst="rect">
            <a:avLst/>
          </a:prstGeom>
          <a:solidFill>
            <a:schemeClr val="bg1"/>
          </a:solidFill>
          <a:ln>
            <a:noFill/>
            <a:prstDash val="dash"/>
          </a:ln>
        </p:spPr>
        <p:txBody>
          <a:bodyPr wrap="square" rtlCol="0">
            <a:spAutoFit/>
          </a:bodyPr>
          <a:lstStyle/>
          <a:p>
            <a:r>
              <a:rPr kumimoji="1" lang="ja-JP" altLang="en-US" sz="2000" dirty="0">
                <a:solidFill>
                  <a:schemeClr val="accent2"/>
                </a:solidFill>
                <a:latin typeface="あずきフォント" panose="02000609000000000000" pitchFamily="1" charset="-128"/>
                <a:ea typeface="あずきフォント" panose="02000609000000000000" pitchFamily="1" charset="-128"/>
              </a:rPr>
              <a:t>制約条件化での関数の最大化</a:t>
            </a:r>
            <a:br>
              <a:rPr kumimoji="1" lang="en-US" altLang="ja-JP" sz="2000" dirty="0">
                <a:solidFill>
                  <a:schemeClr val="accent2"/>
                </a:solidFill>
                <a:latin typeface="あずきフォント" panose="02000609000000000000" pitchFamily="1" charset="-128"/>
                <a:ea typeface="あずきフォント" panose="02000609000000000000" pitchFamily="1" charset="-128"/>
              </a:rPr>
            </a:br>
            <a:r>
              <a:rPr kumimoji="1" lang="en-US" altLang="ja-JP" sz="200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000" dirty="0">
                <a:solidFill>
                  <a:schemeClr val="accent2"/>
                </a:solidFill>
                <a:latin typeface="あずきフォント" panose="02000609000000000000" pitchFamily="1" charset="-128"/>
                <a:ea typeface="あずきフォント" panose="02000609000000000000" pitchFamily="1" charset="-128"/>
              </a:rPr>
              <a:t>ラグランジュの未定乗数法</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p:txBody>
      </p:sp>
      <p:pic>
        <p:nvPicPr>
          <p:cNvPr id="134" name="図 133">
            <a:extLst>
              <a:ext uri="{FF2B5EF4-FFF2-40B4-BE49-F238E27FC236}">
                <a16:creationId xmlns:a16="http://schemas.microsoft.com/office/drawing/2014/main" id="{2D31CC14-A69E-4D31-ACD2-29BD4629F79C}"/>
              </a:ext>
            </a:extLst>
          </p:cNvPr>
          <p:cNvPicPr>
            <a:picLocks noChangeAspect="1"/>
          </p:cNvPicPr>
          <p:nvPr/>
        </p:nvPicPr>
        <p:blipFill>
          <a:blip r:embed="rId6"/>
          <a:stretch>
            <a:fillRect/>
          </a:stretch>
        </p:blipFill>
        <p:spPr>
          <a:xfrm>
            <a:off x="8508089" y="5553412"/>
            <a:ext cx="3813721" cy="1224937"/>
          </a:xfrm>
          <a:prstGeom prst="rect">
            <a:avLst/>
          </a:prstGeom>
        </p:spPr>
      </p:pic>
      <p:sp>
        <p:nvSpPr>
          <p:cNvPr id="135" name="テキスト ボックス 446">
            <a:extLst>
              <a:ext uri="{FF2B5EF4-FFF2-40B4-BE49-F238E27FC236}">
                <a16:creationId xmlns:a16="http://schemas.microsoft.com/office/drawing/2014/main" id="{8AEFAB3B-775A-4DA4-BACB-B8517AE267D3}"/>
              </a:ext>
            </a:extLst>
          </p:cNvPr>
          <p:cNvSpPr txBox="1"/>
          <p:nvPr/>
        </p:nvSpPr>
        <p:spPr>
          <a:xfrm>
            <a:off x="12230308" y="5877270"/>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(13.5)</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cxnSp>
        <p:nvCxnSpPr>
          <p:cNvPr id="136" name="コネクタ: カギ線 135">
            <a:extLst>
              <a:ext uri="{FF2B5EF4-FFF2-40B4-BE49-F238E27FC236}">
                <a16:creationId xmlns:a16="http://schemas.microsoft.com/office/drawing/2014/main" id="{3963F107-16BB-47E8-A0BC-132712DE378E}"/>
              </a:ext>
            </a:extLst>
          </p:cNvPr>
          <p:cNvCxnSpPr>
            <a:cxnSpLocks/>
            <a:stCxn id="134" idx="1"/>
          </p:cNvCxnSpPr>
          <p:nvPr/>
        </p:nvCxnSpPr>
        <p:spPr>
          <a:xfrm rot="10800000">
            <a:off x="8236691" y="5818457"/>
            <a:ext cx="271398" cy="347424"/>
          </a:xfrm>
          <a:prstGeom prst="bentConnector2">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テキスト ボックス 137">
                <a:extLst>
                  <a:ext uri="{FF2B5EF4-FFF2-40B4-BE49-F238E27FC236}">
                    <a16:creationId xmlns:a16="http://schemas.microsoft.com/office/drawing/2014/main" id="{218F8120-554C-4B4A-9923-D186C4375192}"/>
                  </a:ext>
                </a:extLst>
              </p:cNvPr>
              <p:cNvSpPr txBox="1"/>
              <p:nvPr/>
            </p:nvSpPr>
            <p:spPr>
              <a:xfrm>
                <a:off x="9517142" y="10102652"/>
                <a:ext cx="3693209" cy="707886"/>
              </a:xfrm>
              <a:prstGeom prst="rect">
                <a:avLst/>
              </a:prstGeom>
              <a:noFill/>
              <a:ln>
                <a:noFill/>
                <a:prstDash val="dash"/>
              </a:ln>
            </p:spPr>
            <p:txBody>
              <a:bodyPr wrap="square" rtlCol="0">
                <a:spAutoFit/>
              </a:bodyPr>
              <a:lstStyle/>
              <a:p>
                <a14:m>
                  <m:oMath xmlns:m="http://schemas.openxmlformats.org/officeDocument/2006/math">
                    <m:r>
                      <a:rPr kumimoji="1" lang="en-US" altLang="ja-JP" sz="2000" b="0" i="1" smtClean="0">
                        <a:solidFill>
                          <a:schemeClr val="accent2"/>
                        </a:solidFill>
                        <a:latin typeface="Cambria Math" panose="02040503050406030204" pitchFamily="18" charset="0"/>
                      </a:rPr>
                      <m:t>𝑆</m:t>
                    </m:r>
                  </m:oMath>
                </a14:m>
                <a:r>
                  <a:rPr kumimoji="1" lang="ja-JP" altLang="en-US" sz="2000" dirty="0">
                    <a:solidFill>
                      <a:schemeClr val="accent2"/>
                    </a:solidFill>
                    <a:latin typeface="あずきフォント" panose="02000609000000000000" pitchFamily="1" charset="-128"/>
                    <a:ea typeface="あずきフォント" panose="02000609000000000000" pitchFamily="1" charset="-128"/>
                  </a:rPr>
                  <a:t>の固有値問題に帰着。</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000" dirty="0">
                    <a:solidFill>
                      <a:schemeClr val="accent2"/>
                    </a:solidFill>
                    <a:latin typeface="あずきフォント" panose="02000609000000000000" pitchFamily="1" charset="-128"/>
                    <a:ea typeface="あずきフォント" panose="02000609000000000000" pitchFamily="1" charset="-128"/>
                  </a:rPr>
                  <a:t>目的関数の値は固有値に。</a:t>
                </a:r>
                <a:endParaRPr kumimoji="1" lang="en-US" altLang="ja-JP" sz="200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138" name="テキスト ボックス 137">
                <a:extLst>
                  <a:ext uri="{FF2B5EF4-FFF2-40B4-BE49-F238E27FC236}">
                    <a16:creationId xmlns:a16="http://schemas.microsoft.com/office/drawing/2014/main" id="{218F8120-554C-4B4A-9923-D186C4375192}"/>
                  </a:ext>
                </a:extLst>
              </p:cNvPr>
              <p:cNvSpPr txBox="1">
                <a:spLocks noRot="1" noChangeAspect="1" noMove="1" noResize="1" noEditPoints="1" noAdjustHandles="1" noChangeArrowheads="1" noChangeShapeType="1" noTextEdit="1"/>
              </p:cNvSpPr>
              <p:nvPr/>
            </p:nvSpPr>
            <p:spPr>
              <a:xfrm>
                <a:off x="9517142" y="10102652"/>
                <a:ext cx="3693209" cy="707886"/>
              </a:xfrm>
              <a:prstGeom prst="rect">
                <a:avLst/>
              </a:prstGeom>
              <a:blipFill>
                <a:blip r:embed="rId16"/>
                <a:stretch>
                  <a:fillRect l="-1650" t="-6034" b="-14655"/>
                </a:stretch>
              </a:blipFill>
              <a:ln>
                <a:noFill/>
                <a:prstDash val="dash"/>
              </a:ln>
            </p:spPr>
            <p:txBody>
              <a:bodyPr/>
              <a:lstStyle/>
              <a:p>
                <a:r>
                  <a:rPr lang="ja-JP" altLang="en-US">
                    <a:noFill/>
                  </a:rPr>
                  <a:t> </a:t>
                </a:r>
              </a:p>
            </p:txBody>
          </p:sp>
        </mc:Fallback>
      </mc:AlternateContent>
      <p:pic>
        <p:nvPicPr>
          <p:cNvPr id="1026" name="Picture 2" descr="きおつけ、前ならえ">
            <a:extLst>
              <a:ext uri="{FF2B5EF4-FFF2-40B4-BE49-F238E27FC236}">
                <a16:creationId xmlns:a16="http://schemas.microsoft.com/office/drawing/2014/main" id="{3DC7A577-5BE4-405D-9B92-D08AE412A6E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562502" y="10922064"/>
            <a:ext cx="4040292" cy="269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996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261652" y="386806"/>
            <a:ext cx="13112677" cy="5576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固有ベクトルに射影することで分散が最大になると保証するには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9416866" y="-2115"/>
            <a:ext cx="4164492" cy="369332"/>
          </a:xfrm>
          <a:prstGeom prst="rect">
            <a:avLst/>
          </a:prstGeom>
          <a:noFill/>
        </p:spPr>
        <p:txBody>
          <a:bodyPr wrap="square" rtlCol="0">
            <a:spAutoFit/>
          </a:bodyPr>
          <a:lstStyle/>
          <a:p>
            <a:pPr algn="r"/>
            <a:r>
              <a:rPr kumimoji="1" lang="ja-JP" altLang="en-US" dirty="0">
                <a:latin typeface="あずきフォント" panose="02000609000000000000" pitchFamily="1" charset="-128"/>
                <a:ea typeface="あずきフォント" panose="02000609000000000000" pitchFamily="1" charset="-128"/>
              </a:rPr>
              <a:t>機械学習帳 </a:t>
            </a:r>
            <a:r>
              <a:rPr kumimoji="1" lang="en-US" altLang="ja-JP" dirty="0">
                <a:latin typeface="あずきフォント" panose="02000609000000000000" pitchFamily="1" charset="-128"/>
                <a:ea typeface="あずきフォント" panose="02000609000000000000" pitchFamily="1" charset="-128"/>
              </a:rPr>
              <a:t>13.3</a:t>
            </a:r>
            <a:endParaRPr kumimoji="1" lang="ja-JP" altLang="en-US" dirty="0">
              <a:latin typeface="あずきフォント" panose="02000609000000000000" pitchFamily="1" charset="-128"/>
              <a:ea typeface="あずきフォント" panose="02000609000000000000" pitchFamily="1" charset="-128"/>
            </a:endParaRPr>
          </a:p>
        </p:txBody>
      </p:sp>
      <p:sp>
        <p:nvSpPr>
          <p:cNvPr id="32" name="テキスト ボックス 359">
            <a:extLst>
              <a:ext uri="{FF2B5EF4-FFF2-40B4-BE49-F238E27FC236}">
                <a16:creationId xmlns:a16="http://schemas.microsoft.com/office/drawing/2014/main" id="{CC302218-4234-4C49-804A-964048513F02}"/>
              </a:ext>
            </a:extLst>
          </p:cNvPr>
          <p:cNvSpPr txBox="1"/>
          <p:nvPr/>
        </p:nvSpPr>
        <p:spPr>
          <a:xfrm>
            <a:off x="353092" y="1223173"/>
            <a:ext cx="13112677" cy="8433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スペクトル分解から主成分分析を導出する。</a:t>
            </a:r>
            <a:endParaRPr kumimoji="1" lang="ja-JP" altLang="en-US" sz="2400" dirty="0">
              <a:solidFill>
                <a:schemeClr val="accent2"/>
              </a:solidFill>
              <a:latin typeface="あずきフォント" panose="02000609000000000000" pitchFamily="1" charset="-128"/>
              <a:ea typeface="あずきフォント" panose="02000609000000000000" pitchFamily="1" charset="-128"/>
            </a:endParaRPr>
          </a:p>
        </p:txBody>
      </p:sp>
      <p:sp>
        <p:nvSpPr>
          <p:cNvPr id="33" name="四角形: 角を丸くする 32">
            <a:extLst>
              <a:ext uri="{FF2B5EF4-FFF2-40B4-BE49-F238E27FC236}">
                <a16:creationId xmlns:a16="http://schemas.microsoft.com/office/drawing/2014/main" id="{4B919D6E-A662-41E6-988D-618AB0A072B7}"/>
              </a:ext>
            </a:extLst>
          </p:cNvPr>
          <p:cNvSpPr/>
          <p:nvPr/>
        </p:nvSpPr>
        <p:spPr>
          <a:xfrm>
            <a:off x="301738" y="1246379"/>
            <a:ext cx="13112600" cy="1222502"/>
          </a:xfrm>
          <a:prstGeom prst="roundRect">
            <a:avLst>
              <a:gd name="adj" fmla="val 5401"/>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cxnSp>
        <p:nvCxnSpPr>
          <p:cNvPr id="52" name="直線コネクタ 51">
            <a:extLst>
              <a:ext uri="{FF2B5EF4-FFF2-40B4-BE49-F238E27FC236}">
                <a16:creationId xmlns:a16="http://schemas.microsoft.com/office/drawing/2014/main" id="{888F5152-8C9A-4625-827D-E4BB8ACA1141}"/>
              </a:ext>
            </a:extLst>
          </p:cNvPr>
          <p:cNvCxnSpPr>
            <a:cxnSpLocks/>
          </p:cNvCxnSpPr>
          <p:nvPr/>
        </p:nvCxnSpPr>
        <p:spPr>
          <a:xfrm>
            <a:off x="393101" y="2048617"/>
            <a:ext cx="273455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59EDE783-1191-4408-B7F3-9BB9A6F3A6E0}"/>
              </a:ext>
            </a:extLst>
          </p:cNvPr>
          <p:cNvSpPr txBox="1"/>
          <p:nvPr/>
        </p:nvSpPr>
        <p:spPr>
          <a:xfrm>
            <a:off x="1103412" y="1993281"/>
            <a:ext cx="1307231" cy="461665"/>
          </a:xfrm>
          <a:prstGeom prst="rect">
            <a:avLst/>
          </a:prstGeom>
          <a:noFill/>
          <a:ln>
            <a:noFill/>
            <a:prstDash val="dash"/>
          </a:ln>
        </p:spPr>
        <p:txBody>
          <a:bodyPr wrap="square" rtlCol="0">
            <a:spAutoFit/>
          </a:bodyPr>
          <a:lstStyle/>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①</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7A0A704D-B4E4-4139-9431-4C545B0EA5D0}"/>
                  </a:ext>
                </a:extLst>
              </p:cNvPr>
              <p:cNvSpPr txBox="1"/>
              <p:nvPr/>
            </p:nvSpPr>
            <p:spPr>
              <a:xfrm>
                <a:off x="294957" y="2630377"/>
                <a:ext cx="13119381" cy="961802"/>
              </a:xfrm>
              <a:prstGeom prst="rect">
                <a:avLst/>
              </a:prstGeom>
              <a:noFill/>
              <a:ln>
                <a:noFill/>
                <a:prstDash val="dash"/>
              </a:ln>
            </p:spPr>
            <p:txBody>
              <a:bodyPr wrap="square" rtlCol="0">
                <a:spAutoFit/>
              </a:bodyPr>
              <a:lstStyle/>
              <a:p>
                <a:r>
                  <a:rPr kumimoji="1" lang="ja-JP" altLang="en-US" sz="2800" dirty="0">
                    <a:latin typeface="あずきフォント" panose="02000609000000000000" pitchFamily="1" charset="-128"/>
                    <a:ea typeface="あずきフォント" panose="02000609000000000000" pitchFamily="1" charset="-128"/>
                  </a:rPr>
                  <a:t>実対象行列</a:t>
                </a:r>
                <a14:m>
                  <m:oMath xmlns:m="http://schemas.openxmlformats.org/officeDocument/2006/math">
                    <m:r>
                      <a:rPr kumimoji="1" lang="en-US" altLang="ja-JP" sz="2800" b="0" i="1" smtClean="0">
                        <a:latin typeface="Cambria Math" panose="02040503050406030204" pitchFamily="18" charset="0"/>
                        <a:ea typeface="あずきフォント" panose="02000609000000000000" pitchFamily="1" charset="-128"/>
                      </a:rPr>
                      <m:t>𝑆</m:t>
                    </m:r>
                    <m:r>
                      <a:rPr kumimoji="1" lang="en-US" altLang="ja-JP" sz="2800" b="0" i="1" smtClean="0">
                        <a:latin typeface="Cambria Math" panose="02040503050406030204" pitchFamily="18" charset="0"/>
                        <a:ea typeface="あずきフォント" panose="02000609000000000000" pitchFamily="1" charset="-128"/>
                      </a:rPr>
                      <m:t>∈ </m:t>
                    </m:r>
                    <m:sSup>
                      <m:sSupPr>
                        <m:ctrlPr>
                          <a:rPr kumimoji="1" lang="en-US" altLang="ja-JP" sz="2800" b="0" i="1" smtClean="0">
                            <a:latin typeface="Cambria Math" panose="02040503050406030204" pitchFamily="18" charset="0"/>
                            <a:ea typeface="Cambria Math" panose="02040503050406030204" pitchFamily="18" charset="0"/>
                          </a:rPr>
                        </m:ctrlPr>
                      </m:sSupPr>
                      <m:e>
                        <m:r>
                          <a:rPr kumimoji="1" lang="en-US" altLang="ja-JP" sz="2800" b="0" i="1" smtClean="0">
                            <a:latin typeface="Cambria Math" panose="02040503050406030204" pitchFamily="18" charset="0"/>
                            <a:ea typeface="Cambria Math" panose="02040503050406030204" pitchFamily="18" charset="0"/>
                          </a:rPr>
                          <m:t>ℝ</m:t>
                        </m:r>
                      </m:e>
                      <m:sup>
                        <m:r>
                          <a:rPr kumimoji="1" lang="en-US" altLang="ja-JP" sz="2800" b="0" i="1" smtClean="0">
                            <a:latin typeface="Cambria Math" panose="02040503050406030204" pitchFamily="18" charset="0"/>
                            <a:ea typeface="Cambria Math" panose="02040503050406030204" pitchFamily="18" charset="0"/>
                          </a:rPr>
                          <m:t>𝑑𝑥𝑑</m:t>
                        </m:r>
                      </m:sup>
                    </m:sSup>
                  </m:oMath>
                </a14:m>
                <a:r>
                  <a:rPr kumimoji="1" lang="ja-JP" altLang="en-US" sz="2800" dirty="0">
                    <a:latin typeface="あずきフォント" panose="02000609000000000000" pitchFamily="1" charset="-128"/>
                    <a:ea typeface="あずきフォント" panose="02000609000000000000" pitchFamily="1" charset="-128"/>
                  </a:rPr>
                  <a:t>を、直交行列</a:t>
                </a:r>
                <a14:m>
                  <m:oMath xmlns:m="http://schemas.openxmlformats.org/officeDocument/2006/math">
                    <m:r>
                      <a:rPr kumimoji="1" lang="en-US" altLang="ja-JP" sz="2800" b="0" i="1" smtClean="0">
                        <a:latin typeface="Cambria Math" panose="02040503050406030204" pitchFamily="18" charset="0"/>
                        <a:ea typeface="あずきフォント" panose="02000609000000000000" pitchFamily="1" charset="-128"/>
                      </a:rPr>
                      <m:t>𝑄</m:t>
                    </m:r>
                    <m:r>
                      <a:rPr kumimoji="1" lang="en-US" altLang="ja-JP" sz="2800" i="1">
                        <a:latin typeface="Cambria Math" panose="02040503050406030204" pitchFamily="18" charset="0"/>
                        <a:ea typeface="あずきフォント" panose="02000609000000000000" pitchFamily="1" charset="-128"/>
                      </a:rPr>
                      <m:t>∈ </m:t>
                    </m:r>
                    <m:sSup>
                      <m:sSupPr>
                        <m:ctrlPr>
                          <a:rPr kumimoji="1" lang="en-US" altLang="ja-JP" sz="2800" i="1">
                            <a:latin typeface="Cambria Math" panose="02040503050406030204" pitchFamily="18" charset="0"/>
                            <a:ea typeface="Cambria Math" panose="02040503050406030204" pitchFamily="18" charset="0"/>
                          </a:rPr>
                        </m:ctrlPr>
                      </m:sSupPr>
                      <m:e>
                        <m:r>
                          <a:rPr kumimoji="1" lang="en-US" altLang="ja-JP" sz="2800" i="1">
                            <a:latin typeface="Cambria Math" panose="02040503050406030204" pitchFamily="18" charset="0"/>
                            <a:ea typeface="Cambria Math" panose="02040503050406030204" pitchFamily="18" charset="0"/>
                          </a:rPr>
                          <m:t>ℝ</m:t>
                        </m:r>
                      </m:e>
                      <m:sup>
                        <m:r>
                          <a:rPr kumimoji="1" lang="en-US" altLang="ja-JP" sz="2800" i="1">
                            <a:latin typeface="Cambria Math" panose="02040503050406030204" pitchFamily="18" charset="0"/>
                            <a:ea typeface="Cambria Math" panose="02040503050406030204" pitchFamily="18" charset="0"/>
                          </a:rPr>
                          <m:t>𝑑𝑥𝑑</m:t>
                        </m:r>
                      </m:sup>
                    </m:sSup>
                  </m:oMath>
                </a14:m>
                <a:r>
                  <a:rPr kumimoji="1" lang="ja-JP" altLang="en-US" sz="2800" dirty="0" err="1">
                    <a:latin typeface="あずきフォント" panose="02000609000000000000" pitchFamily="1" charset="-128"/>
                    <a:ea typeface="あずきフォント" panose="02000609000000000000" pitchFamily="1" charset="-128"/>
                  </a:rPr>
                  <a:t>、</a:t>
                </a:r>
                <a:r>
                  <a:rPr kumimoji="1" lang="ja-JP" altLang="en-US" sz="2800" dirty="0">
                    <a:latin typeface="あずきフォント" panose="02000609000000000000" pitchFamily="1" charset="-128"/>
                    <a:ea typeface="あずきフォント" panose="02000609000000000000" pitchFamily="1" charset="-128"/>
                  </a:rPr>
                  <a:t>対角行列</a:t>
                </a:r>
                <a14:m>
                  <m:oMath xmlns:m="http://schemas.openxmlformats.org/officeDocument/2006/math">
                    <m:r>
                      <m:rPr>
                        <m:sty m:val="p"/>
                      </m:rPr>
                      <a:rPr kumimoji="1" lang="en-US" altLang="ja-JP" sz="2800" b="0" i="0" smtClean="0">
                        <a:latin typeface="Cambria Math" panose="02040503050406030204" pitchFamily="18" charset="0"/>
                        <a:ea typeface="あずきフォント" panose="02000609000000000000" pitchFamily="1" charset="-128"/>
                      </a:rPr>
                      <m:t>A</m:t>
                    </m:r>
                    <m:r>
                      <a:rPr kumimoji="1" lang="en-US" altLang="ja-JP" sz="2800" i="1">
                        <a:latin typeface="Cambria Math" panose="02040503050406030204" pitchFamily="18" charset="0"/>
                        <a:ea typeface="あずきフォント" panose="02000609000000000000" pitchFamily="1" charset="-128"/>
                      </a:rPr>
                      <m:t>∈ </m:t>
                    </m:r>
                    <m:sSup>
                      <m:sSupPr>
                        <m:ctrlPr>
                          <a:rPr kumimoji="1" lang="en-US" altLang="ja-JP" sz="2800" i="1">
                            <a:latin typeface="Cambria Math" panose="02040503050406030204" pitchFamily="18" charset="0"/>
                            <a:ea typeface="Cambria Math" panose="02040503050406030204" pitchFamily="18" charset="0"/>
                          </a:rPr>
                        </m:ctrlPr>
                      </m:sSupPr>
                      <m:e>
                        <m:r>
                          <a:rPr kumimoji="1" lang="en-US" altLang="ja-JP" sz="2800" i="1">
                            <a:latin typeface="Cambria Math" panose="02040503050406030204" pitchFamily="18" charset="0"/>
                            <a:ea typeface="Cambria Math" panose="02040503050406030204" pitchFamily="18" charset="0"/>
                          </a:rPr>
                          <m:t>ℝ</m:t>
                        </m:r>
                      </m:e>
                      <m:sup>
                        <m:r>
                          <a:rPr kumimoji="1" lang="en-US" altLang="ja-JP" sz="2800" i="1">
                            <a:latin typeface="Cambria Math" panose="02040503050406030204" pitchFamily="18" charset="0"/>
                            <a:ea typeface="Cambria Math" panose="02040503050406030204" pitchFamily="18" charset="0"/>
                          </a:rPr>
                          <m:t>𝑑𝑥𝑑</m:t>
                        </m:r>
                      </m:sup>
                    </m:sSup>
                  </m:oMath>
                </a14:m>
                <a:r>
                  <a:rPr kumimoji="1" lang="ja-JP" altLang="en-US" sz="2800" dirty="0">
                    <a:latin typeface="あずきフォント" panose="02000609000000000000" pitchFamily="1" charset="-128"/>
                    <a:ea typeface="あずきフォント" panose="02000609000000000000" pitchFamily="1" charset="-128"/>
                  </a:rPr>
                  <a:t>、直交行列</a:t>
                </a:r>
                <a14:m>
                  <m:oMath xmlns:m="http://schemas.openxmlformats.org/officeDocument/2006/math">
                    <m:sSup>
                      <m:sSupPr>
                        <m:ctrlPr>
                          <a:rPr kumimoji="1" lang="en-US" altLang="ja-JP" sz="2800" b="0" i="1" smtClean="0">
                            <a:latin typeface="Cambria Math" panose="02040503050406030204" pitchFamily="18" charset="0"/>
                            <a:ea typeface="あずきフォント" panose="02000609000000000000" pitchFamily="1" charset="-128"/>
                          </a:rPr>
                        </m:ctrlPr>
                      </m:sSupPr>
                      <m:e>
                        <m:r>
                          <a:rPr kumimoji="1" lang="en-US" altLang="ja-JP" sz="2800" b="0" i="1" smtClean="0">
                            <a:latin typeface="Cambria Math" panose="02040503050406030204" pitchFamily="18" charset="0"/>
                            <a:ea typeface="あずきフォント" panose="02000609000000000000" pitchFamily="1" charset="-128"/>
                          </a:rPr>
                          <m:t>𝑄</m:t>
                        </m:r>
                      </m:e>
                      <m:sup>
                        <m:r>
                          <a:rPr kumimoji="1" lang="en-US" altLang="ja-JP" sz="2800" b="0" i="1" smtClean="0">
                            <a:latin typeface="Cambria Math" panose="02040503050406030204" pitchFamily="18" charset="0"/>
                            <a:ea typeface="Cambria Math" panose="02040503050406030204" pitchFamily="18" charset="0"/>
                          </a:rPr>
                          <m:t>⊺</m:t>
                        </m:r>
                      </m:sup>
                    </m:sSup>
                  </m:oMath>
                </a14:m>
                <a:r>
                  <a:rPr kumimoji="1" lang="ja-JP" altLang="en-US" sz="2800" dirty="0">
                    <a:latin typeface="あずきフォント" panose="02000609000000000000" pitchFamily="1" charset="-128"/>
                    <a:ea typeface="あずきフォント" panose="02000609000000000000" pitchFamily="1" charset="-128"/>
                  </a:rPr>
                  <a:t>に分解すること。</a:t>
                </a:r>
                <a:endParaRPr kumimoji="1" lang="en-US" altLang="ja-JP" sz="2800" dirty="0">
                  <a:latin typeface="あずきフォント" panose="02000609000000000000" pitchFamily="1" charset="-128"/>
                  <a:ea typeface="あずきフォント" panose="02000609000000000000" pitchFamily="1" charset="-128"/>
                </a:endParaRPr>
              </a:p>
            </p:txBody>
          </p:sp>
        </mc:Choice>
        <mc:Fallback xmlns="">
          <p:sp>
            <p:nvSpPr>
              <p:cNvPr id="55" name="テキスト ボックス 54">
                <a:extLst>
                  <a:ext uri="{FF2B5EF4-FFF2-40B4-BE49-F238E27FC236}">
                    <a16:creationId xmlns:a16="http://schemas.microsoft.com/office/drawing/2014/main" id="{7A0A704D-B4E4-4139-9431-4C545B0EA5D0}"/>
                  </a:ext>
                </a:extLst>
              </p:cNvPr>
              <p:cNvSpPr txBox="1">
                <a:spLocks noRot="1" noChangeAspect="1" noMove="1" noResize="1" noEditPoints="1" noAdjustHandles="1" noChangeArrowheads="1" noChangeShapeType="1" noTextEdit="1"/>
              </p:cNvSpPr>
              <p:nvPr/>
            </p:nvSpPr>
            <p:spPr>
              <a:xfrm>
                <a:off x="294957" y="2630377"/>
                <a:ext cx="13119381" cy="961802"/>
              </a:xfrm>
              <a:prstGeom prst="rect">
                <a:avLst/>
              </a:prstGeom>
              <a:blipFill>
                <a:blip r:embed="rId2"/>
                <a:stretch>
                  <a:fillRect l="-929" t="-6962" b="-16456"/>
                </a:stretch>
              </a:blipFill>
              <a:ln>
                <a:noFill/>
                <a:prstDash val="dash"/>
              </a:ln>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287AF804-6E0D-48CB-B266-359780A0AAA4}"/>
              </a:ext>
            </a:extLst>
          </p:cNvPr>
          <p:cNvPicPr>
            <a:picLocks noChangeAspect="1"/>
          </p:cNvPicPr>
          <p:nvPr/>
        </p:nvPicPr>
        <p:blipFill>
          <a:blip r:embed="rId3"/>
          <a:stretch>
            <a:fillRect/>
          </a:stretch>
        </p:blipFill>
        <p:spPr>
          <a:xfrm>
            <a:off x="301661" y="3794001"/>
            <a:ext cx="8349399" cy="3851037"/>
          </a:xfrm>
          <a:prstGeom prst="rect">
            <a:avLst/>
          </a:prstGeom>
        </p:spPr>
      </p:pic>
      <p:sp>
        <p:nvSpPr>
          <p:cNvPr id="57" name="テキスト ボックス 446">
            <a:extLst>
              <a:ext uri="{FF2B5EF4-FFF2-40B4-BE49-F238E27FC236}">
                <a16:creationId xmlns:a16="http://schemas.microsoft.com/office/drawing/2014/main" id="{0CDA528D-8317-4A21-9EA5-4D3ECDAC080C}"/>
              </a:ext>
            </a:extLst>
          </p:cNvPr>
          <p:cNvSpPr txBox="1"/>
          <p:nvPr/>
        </p:nvSpPr>
        <p:spPr>
          <a:xfrm>
            <a:off x="2262306" y="3681219"/>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(13.28)</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4" name="四角形: 角を丸くする 3">
            <a:extLst>
              <a:ext uri="{FF2B5EF4-FFF2-40B4-BE49-F238E27FC236}">
                <a16:creationId xmlns:a16="http://schemas.microsoft.com/office/drawing/2014/main" id="{1838A75D-64FC-4E61-991E-81BEB146968C}"/>
              </a:ext>
            </a:extLst>
          </p:cNvPr>
          <p:cNvSpPr/>
          <p:nvPr/>
        </p:nvSpPr>
        <p:spPr>
          <a:xfrm>
            <a:off x="1042828" y="4346258"/>
            <a:ext cx="1791812" cy="108465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四角形: 角を丸くする 58">
            <a:extLst>
              <a:ext uri="{FF2B5EF4-FFF2-40B4-BE49-F238E27FC236}">
                <a16:creationId xmlns:a16="http://schemas.microsoft.com/office/drawing/2014/main" id="{F3E1A5BA-A3AC-47E6-8EA7-BFFBA313792B}"/>
              </a:ext>
            </a:extLst>
          </p:cNvPr>
          <p:cNvSpPr/>
          <p:nvPr/>
        </p:nvSpPr>
        <p:spPr>
          <a:xfrm>
            <a:off x="5596540" y="4213478"/>
            <a:ext cx="1261460" cy="1547896"/>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四角形: 角を丸くする 60">
            <a:extLst>
              <a:ext uri="{FF2B5EF4-FFF2-40B4-BE49-F238E27FC236}">
                <a16:creationId xmlns:a16="http://schemas.microsoft.com/office/drawing/2014/main" id="{6F4A7993-1728-40CC-B461-3BB992EDC3EB}"/>
              </a:ext>
            </a:extLst>
          </p:cNvPr>
          <p:cNvSpPr/>
          <p:nvPr/>
        </p:nvSpPr>
        <p:spPr>
          <a:xfrm rot="18678639">
            <a:off x="3969326" y="3822350"/>
            <a:ext cx="606033" cy="240900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折線 4">
            <a:extLst>
              <a:ext uri="{FF2B5EF4-FFF2-40B4-BE49-F238E27FC236}">
                <a16:creationId xmlns:a16="http://schemas.microsoft.com/office/drawing/2014/main" id="{85A5224F-AFC5-4120-84AB-132E616A5341}"/>
              </a:ext>
            </a:extLst>
          </p:cNvPr>
          <p:cNvSpPr/>
          <p:nvPr/>
        </p:nvSpPr>
        <p:spPr>
          <a:xfrm>
            <a:off x="7443216" y="4004101"/>
            <a:ext cx="3105226" cy="577222"/>
          </a:xfrm>
          <a:prstGeom prst="borderCallout2">
            <a:avLst>
              <a:gd name="adj1" fmla="val 18750"/>
              <a:gd name="adj2" fmla="val -8333"/>
              <a:gd name="adj3" fmla="val 18750"/>
              <a:gd name="adj4" fmla="val -102064"/>
              <a:gd name="adj5" fmla="val 87154"/>
              <a:gd name="adj6" fmla="val -15856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吹き出し: 折線 63">
            <a:extLst>
              <a:ext uri="{FF2B5EF4-FFF2-40B4-BE49-F238E27FC236}">
                <a16:creationId xmlns:a16="http://schemas.microsoft.com/office/drawing/2014/main" id="{6DB39933-96C5-47F9-83B1-8EF9D01194FB}"/>
              </a:ext>
            </a:extLst>
          </p:cNvPr>
          <p:cNvSpPr/>
          <p:nvPr/>
        </p:nvSpPr>
        <p:spPr>
          <a:xfrm>
            <a:off x="7443216" y="4004101"/>
            <a:ext cx="3105226" cy="577222"/>
          </a:xfrm>
          <a:prstGeom prst="borderCallout2">
            <a:avLst>
              <a:gd name="adj1" fmla="val 18750"/>
              <a:gd name="adj2" fmla="val -8333"/>
              <a:gd name="adj3" fmla="val 15582"/>
              <a:gd name="adj4" fmla="val -24913"/>
              <a:gd name="adj5" fmla="val 93491"/>
              <a:gd name="adj6" fmla="val -449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あずきフォント" panose="02000609000000000000" pitchFamily="1" charset="-128"/>
                <a:ea typeface="あずきフォント" panose="02000609000000000000" pitchFamily="1" charset="-128"/>
              </a:rPr>
              <a:t>固有ベクトル</a:t>
            </a:r>
          </a:p>
        </p:txBody>
      </p:sp>
      <p:sp>
        <p:nvSpPr>
          <p:cNvPr id="17" name="吹き出し: 折線 16">
            <a:extLst>
              <a:ext uri="{FF2B5EF4-FFF2-40B4-BE49-F238E27FC236}">
                <a16:creationId xmlns:a16="http://schemas.microsoft.com/office/drawing/2014/main" id="{B5CADE4A-E468-4FB0-A0C0-A25115743AE1}"/>
              </a:ext>
            </a:extLst>
          </p:cNvPr>
          <p:cNvSpPr/>
          <p:nvPr/>
        </p:nvSpPr>
        <p:spPr>
          <a:xfrm>
            <a:off x="7431365" y="4698815"/>
            <a:ext cx="3105226" cy="577222"/>
          </a:xfrm>
          <a:prstGeom prst="borderCallout2">
            <a:avLst>
              <a:gd name="adj1" fmla="val 18750"/>
              <a:gd name="adj2" fmla="val -8333"/>
              <a:gd name="adj3" fmla="val 21919"/>
              <a:gd name="adj4" fmla="val -65550"/>
              <a:gd name="adj5" fmla="val 90323"/>
              <a:gd name="adj6" fmla="val -9142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あずきフォント" panose="02000609000000000000" pitchFamily="1" charset="-128"/>
                <a:ea typeface="あずきフォント" panose="02000609000000000000" pitchFamily="1" charset="-128"/>
              </a:rPr>
              <a:t>固有値</a:t>
            </a:r>
          </a:p>
        </p:txBody>
      </p:sp>
      <p:sp>
        <p:nvSpPr>
          <p:cNvPr id="18" name="テキスト ボックス 446">
            <a:extLst>
              <a:ext uri="{FF2B5EF4-FFF2-40B4-BE49-F238E27FC236}">
                <a16:creationId xmlns:a16="http://schemas.microsoft.com/office/drawing/2014/main" id="{8CD563CF-D874-4C49-9F01-665B5AF535A9}"/>
              </a:ext>
            </a:extLst>
          </p:cNvPr>
          <p:cNvSpPr txBox="1"/>
          <p:nvPr/>
        </p:nvSpPr>
        <p:spPr>
          <a:xfrm>
            <a:off x="10717149" y="3753675"/>
            <a:ext cx="2697189" cy="9618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rPr>
              <a:t>固有ベクトルは正規直交系をなす</a:t>
            </a:r>
          </a:p>
        </p:txBody>
      </p:sp>
      <p:sp>
        <p:nvSpPr>
          <p:cNvPr id="19" name="テキスト ボックス 18">
            <a:extLst>
              <a:ext uri="{FF2B5EF4-FFF2-40B4-BE49-F238E27FC236}">
                <a16:creationId xmlns:a16="http://schemas.microsoft.com/office/drawing/2014/main" id="{82B93CF3-A686-4CC3-881B-562ABE2B6CB1}"/>
              </a:ext>
            </a:extLst>
          </p:cNvPr>
          <p:cNvSpPr txBox="1"/>
          <p:nvPr/>
        </p:nvSpPr>
        <p:spPr>
          <a:xfrm>
            <a:off x="301661" y="7782394"/>
            <a:ext cx="13072668" cy="954107"/>
          </a:xfrm>
          <a:prstGeom prst="rect">
            <a:avLst/>
          </a:prstGeom>
          <a:solidFill>
            <a:schemeClr val="bg1"/>
          </a:solidFill>
          <a:ln>
            <a:noFill/>
            <a:prstDash val="dash"/>
          </a:ln>
        </p:spPr>
        <p:txBody>
          <a:bodyPr wrap="square" rtlCol="0">
            <a:spAutoFit/>
          </a:bodyPr>
          <a:lstStyle/>
          <a:p>
            <a:r>
              <a:rPr kumimoji="1" lang="ja-JP" altLang="en-US" sz="2800" b="1" dirty="0">
                <a:solidFill>
                  <a:schemeClr val="accent1"/>
                </a:solidFill>
                <a:latin typeface="あずきフォント" panose="02000609000000000000" pitchFamily="1" charset="-128"/>
                <a:ea typeface="あずきフォント" panose="02000609000000000000" pitchFamily="1" charset="-128"/>
              </a:rPr>
              <a:t>スペクトル分解で得られる固有ベクトルを、主成分とみなせるか</a:t>
            </a:r>
            <a:r>
              <a:rPr kumimoji="1" lang="en-US" altLang="ja-JP" sz="2800" b="1" dirty="0">
                <a:solidFill>
                  <a:schemeClr val="accent1"/>
                </a:solidFill>
                <a:latin typeface="あずきフォント" panose="02000609000000000000" pitchFamily="1" charset="-128"/>
                <a:ea typeface="あずきフォント" panose="02000609000000000000" pitchFamily="1" charset="-128"/>
              </a:rPr>
              <a:t>?</a:t>
            </a:r>
          </a:p>
          <a:p>
            <a:r>
              <a:rPr kumimoji="1" lang="en-US" altLang="ja-JP" sz="2800" b="1"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1"/>
                </a:solidFill>
                <a:latin typeface="あずきフォント" panose="02000609000000000000" pitchFamily="1" charset="-128"/>
                <a:ea typeface="あずきフォント" panose="02000609000000000000" pitchFamily="1" charset="-128"/>
              </a:rPr>
              <a:t>主成分とみなせる</a:t>
            </a:r>
            <a:r>
              <a:rPr kumimoji="1" lang="en-US" altLang="ja-JP" sz="2800" b="1" dirty="0">
                <a:solidFill>
                  <a:schemeClr val="accent1"/>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1"/>
                </a:solidFill>
                <a:latin typeface="あずきフォント" panose="02000609000000000000" pitchFamily="1" charset="-128"/>
                <a:ea typeface="あずきフォント" panose="02000609000000000000" pitchFamily="1" charset="-128"/>
              </a:rPr>
              <a:t>データを射影した時の分散が最大になる。</a:t>
            </a:r>
            <a:endParaRPr kumimoji="1" lang="en-US" altLang="ja-JP" sz="2800" b="1" dirty="0">
              <a:solidFill>
                <a:schemeClr val="accent1"/>
              </a:solidFill>
              <a:latin typeface="あずきフォント" panose="02000609000000000000" pitchFamily="1" charset="-128"/>
              <a:ea typeface="あずきフォント" panose="02000609000000000000" pitchFamily="1" charset="-128"/>
            </a:endParaRPr>
          </a:p>
        </p:txBody>
      </p:sp>
      <p:sp>
        <p:nvSpPr>
          <p:cNvPr id="20" name="四角形: 角を丸くする 19">
            <a:extLst>
              <a:ext uri="{FF2B5EF4-FFF2-40B4-BE49-F238E27FC236}">
                <a16:creationId xmlns:a16="http://schemas.microsoft.com/office/drawing/2014/main" id="{32A1EB49-D7DA-4C15-8EE3-EB67F074BA77}"/>
              </a:ext>
            </a:extLst>
          </p:cNvPr>
          <p:cNvSpPr/>
          <p:nvPr/>
        </p:nvSpPr>
        <p:spPr>
          <a:xfrm>
            <a:off x="301738" y="7618978"/>
            <a:ext cx="13112600" cy="1222502"/>
          </a:xfrm>
          <a:prstGeom prst="roundRect">
            <a:avLst>
              <a:gd name="adj" fmla="val 5401"/>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pic>
        <p:nvPicPr>
          <p:cNvPr id="2" name="図 1">
            <a:extLst>
              <a:ext uri="{FF2B5EF4-FFF2-40B4-BE49-F238E27FC236}">
                <a16:creationId xmlns:a16="http://schemas.microsoft.com/office/drawing/2014/main" id="{DD9C5A95-0106-41A8-BE45-13287412C950}"/>
              </a:ext>
            </a:extLst>
          </p:cNvPr>
          <p:cNvPicPr>
            <a:picLocks noChangeAspect="1"/>
          </p:cNvPicPr>
          <p:nvPr/>
        </p:nvPicPr>
        <p:blipFill>
          <a:blip r:embed="rId4"/>
          <a:stretch>
            <a:fillRect/>
          </a:stretch>
        </p:blipFill>
        <p:spPr>
          <a:xfrm>
            <a:off x="393101" y="9257896"/>
            <a:ext cx="6845120" cy="4458104"/>
          </a:xfrm>
          <a:prstGeom prst="rect">
            <a:avLst/>
          </a:prstGeom>
        </p:spPr>
      </p:pic>
      <p:sp>
        <p:nvSpPr>
          <p:cNvPr id="22" name="テキスト ボックス 446">
            <a:extLst>
              <a:ext uri="{FF2B5EF4-FFF2-40B4-BE49-F238E27FC236}">
                <a16:creationId xmlns:a16="http://schemas.microsoft.com/office/drawing/2014/main" id="{0C59B2BA-0DA1-4B23-AEB2-C5C8BF7F39B4}"/>
              </a:ext>
            </a:extLst>
          </p:cNvPr>
          <p:cNvSpPr txBox="1"/>
          <p:nvPr/>
        </p:nvSpPr>
        <p:spPr>
          <a:xfrm>
            <a:off x="2262306" y="9369519"/>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(13.38)</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23" name="テキスト ボックス 22">
            <a:extLst>
              <a:ext uri="{FF2B5EF4-FFF2-40B4-BE49-F238E27FC236}">
                <a16:creationId xmlns:a16="http://schemas.microsoft.com/office/drawing/2014/main" id="{901E741D-38C1-47C0-9355-38C2CDAC82BB}"/>
              </a:ext>
            </a:extLst>
          </p:cNvPr>
          <p:cNvSpPr txBox="1"/>
          <p:nvPr/>
        </p:nvSpPr>
        <p:spPr>
          <a:xfrm>
            <a:off x="274534" y="8846288"/>
            <a:ext cx="2741263" cy="461665"/>
          </a:xfrm>
          <a:prstGeom prst="rect">
            <a:avLst/>
          </a:prstGeom>
          <a:noFill/>
          <a:ln>
            <a:noFill/>
            <a:prstDash val="dash"/>
          </a:ln>
        </p:spPr>
        <p:txBody>
          <a:bodyPr wrap="square" rtlCol="0">
            <a:spAutoFit/>
          </a:bodyPr>
          <a:lstStyle/>
          <a:p>
            <a:r>
              <a:rPr kumimoji="1" lang="ja-JP" altLang="en-US" sz="2400" dirty="0">
                <a:latin typeface="あずきフォント" panose="02000609000000000000" pitchFamily="1" charset="-128"/>
                <a:ea typeface="あずきフォント" panose="02000609000000000000" pitchFamily="1" charset="-128"/>
              </a:rPr>
              <a:t>目的関数</a:t>
            </a:r>
            <a:r>
              <a:rPr kumimoji="1" lang="en-US" altLang="ja-JP" sz="2400" dirty="0">
                <a:latin typeface="あずきフォント" panose="02000609000000000000" pitchFamily="1" charset="-128"/>
                <a:ea typeface="あずきフォント" panose="02000609000000000000" pitchFamily="1" charset="-128"/>
              </a:rPr>
              <a:t>(</a:t>
            </a:r>
            <a:r>
              <a:rPr kumimoji="1" lang="ja-JP" altLang="en-US" sz="2400" dirty="0">
                <a:latin typeface="あずきフォント" panose="02000609000000000000" pitchFamily="1" charset="-128"/>
                <a:ea typeface="あずきフォント" panose="02000609000000000000" pitchFamily="1" charset="-128"/>
              </a:rPr>
              <a:t>分散</a:t>
            </a:r>
            <a:r>
              <a:rPr kumimoji="1" lang="en-US" altLang="ja-JP" sz="2400" dirty="0">
                <a:latin typeface="あずきフォント" panose="02000609000000000000" pitchFamily="1" charset="-128"/>
                <a:ea typeface="あずきフォント" panose="02000609000000000000" pitchFamily="1" charset="-128"/>
              </a:rPr>
              <a:t>)</a:t>
            </a:r>
          </a:p>
        </p:txBody>
      </p:sp>
      <p:pic>
        <p:nvPicPr>
          <p:cNvPr id="6" name="図 5">
            <a:extLst>
              <a:ext uri="{FF2B5EF4-FFF2-40B4-BE49-F238E27FC236}">
                <a16:creationId xmlns:a16="http://schemas.microsoft.com/office/drawing/2014/main" id="{07627E2E-2B9B-4C52-8E25-675B2617CDE9}"/>
              </a:ext>
            </a:extLst>
          </p:cNvPr>
          <p:cNvPicPr>
            <a:picLocks noChangeAspect="1"/>
          </p:cNvPicPr>
          <p:nvPr/>
        </p:nvPicPr>
        <p:blipFill>
          <a:blip r:embed="rId5"/>
          <a:stretch>
            <a:fillRect/>
          </a:stretch>
        </p:blipFill>
        <p:spPr>
          <a:xfrm>
            <a:off x="7443216" y="9257896"/>
            <a:ext cx="3574430" cy="965096"/>
          </a:xfrm>
          <a:prstGeom prst="rect">
            <a:avLst/>
          </a:prstGeom>
        </p:spPr>
      </p:pic>
      <p:sp>
        <p:nvSpPr>
          <p:cNvPr id="7" name="楕円 6">
            <a:extLst>
              <a:ext uri="{FF2B5EF4-FFF2-40B4-BE49-F238E27FC236}">
                <a16:creationId xmlns:a16="http://schemas.microsoft.com/office/drawing/2014/main" id="{9C9A0A02-4031-462B-B58A-2B4D280E2D39}"/>
              </a:ext>
            </a:extLst>
          </p:cNvPr>
          <p:cNvSpPr/>
          <p:nvPr/>
        </p:nvSpPr>
        <p:spPr>
          <a:xfrm>
            <a:off x="1665588" y="12947904"/>
            <a:ext cx="467848" cy="467848"/>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B5B6B358-40E3-43BE-93E5-C95088A7DAF7}"/>
              </a:ext>
            </a:extLst>
          </p:cNvPr>
          <p:cNvCxnSpPr>
            <a:stCxn id="7" idx="6"/>
          </p:cNvCxnSpPr>
          <p:nvPr/>
        </p:nvCxnSpPr>
        <p:spPr>
          <a:xfrm flipV="1">
            <a:off x="2133436" y="9582912"/>
            <a:ext cx="2767748" cy="3598916"/>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F5F9081-AE46-4C0A-A0D4-1046424B46E5}"/>
              </a:ext>
            </a:extLst>
          </p:cNvPr>
          <p:cNvCxnSpPr>
            <a:cxnSpLocks/>
          </p:cNvCxnSpPr>
          <p:nvPr/>
        </p:nvCxnSpPr>
        <p:spPr>
          <a:xfrm>
            <a:off x="4977309" y="9582912"/>
            <a:ext cx="238978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BA33AC24-8D72-4535-8D4D-AE36FADFA13B}"/>
              </a:ext>
            </a:extLst>
          </p:cNvPr>
          <p:cNvSpPr txBox="1"/>
          <p:nvPr/>
        </p:nvSpPr>
        <p:spPr>
          <a:xfrm>
            <a:off x="7422793" y="8846288"/>
            <a:ext cx="2741263" cy="461665"/>
          </a:xfrm>
          <a:prstGeom prst="rect">
            <a:avLst/>
          </a:prstGeom>
          <a:noFill/>
          <a:ln>
            <a:noFill/>
            <a:prstDash val="dash"/>
          </a:ln>
        </p:spPr>
        <p:txBody>
          <a:bodyPr wrap="square" rtlCol="0">
            <a:spAutoFit/>
          </a:bodyPr>
          <a:lstStyle/>
          <a:p>
            <a:r>
              <a:rPr kumimoji="1" lang="ja-JP" altLang="en-US" sz="2400" dirty="0">
                <a:latin typeface="あずきフォント" panose="02000609000000000000" pitchFamily="1" charset="-128"/>
                <a:ea typeface="あずきフォント" panose="02000609000000000000" pitchFamily="1" charset="-128"/>
              </a:rPr>
              <a:t>ベッセルの不等式</a:t>
            </a:r>
            <a:endParaRPr kumimoji="1" lang="en-US" altLang="ja-JP" sz="2400" dirty="0">
              <a:latin typeface="あずきフォント" panose="02000609000000000000" pitchFamily="1" charset="-128"/>
              <a:ea typeface="あずきフォント" panose="02000609000000000000" pitchFamily="1" charset="-128"/>
            </a:endParaRPr>
          </a:p>
        </p:txBody>
      </p:sp>
      <p:sp>
        <p:nvSpPr>
          <p:cNvPr id="35" name="テキスト ボックス 446">
            <a:extLst>
              <a:ext uri="{FF2B5EF4-FFF2-40B4-BE49-F238E27FC236}">
                <a16:creationId xmlns:a16="http://schemas.microsoft.com/office/drawing/2014/main" id="{2C4F540E-8A40-4E7D-A01E-0EF3F5E46511}"/>
              </a:ext>
            </a:extLst>
          </p:cNvPr>
          <p:cNvSpPr txBox="1"/>
          <p:nvPr/>
        </p:nvSpPr>
        <p:spPr>
          <a:xfrm>
            <a:off x="11093771" y="9369519"/>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(13.39)</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p:pic>
        <p:nvPicPr>
          <p:cNvPr id="13" name="図 12">
            <a:extLst>
              <a:ext uri="{FF2B5EF4-FFF2-40B4-BE49-F238E27FC236}">
                <a16:creationId xmlns:a16="http://schemas.microsoft.com/office/drawing/2014/main" id="{14FF19C8-1AAE-4C25-AD57-7484DDA274FA}"/>
              </a:ext>
            </a:extLst>
          </p:cNvPr>
          <p:cNvPicPr>
            <a:picLocks noChangeAspect="1"/>
          </p:cNvPicPr>
          <p:nvPr/>
        </p:nvPicPr>
        <p:blipFill>
          <a:blip r:embed="rId6"/>
          <a:stretch>
            <a:fillRect/>
          </a:stretch>
        </p:blipFill>
        <p:spPr>
          <a:xfrm>
            <a:off x="7447478" y="10143504"/>
            <a:ext cx="959261" cy="882079"/>
          </a:xfrm>
          <a:prstGeom prst="rect">
            <a:avLst/>
          </a:prstGeom>
        </p:spPr>
      </p:pic>
      <p:pic>
        <p:nvPicPr>
          <p:cNvPr id="14" name="図 13">
            <a:extLst>
              <a:ext uri="{FF2B5EF4-FFF2-40B4-BE49-F238E27FC236}">
                <a16:creationId xmlns:a16="http://schemas.microsoft.com/office/drawing/2014/main" id="{C874E137-6D8A-4CD8-9683-6204704BF3E2}"/>
              </a:ext>
            </a:extLst>
          </p:cNvPr>
          <p:cNvPicPr>
            <a:picLocks noChangeAspect="1"/>
          </p:cNvPicPr>
          <p:nvPr/>
        </p:nvPicPr>
        <p:blipFill>
          <a:blip r:embed="rId7"/>
          <a:stretch>
            <a:fillRect/>
          </a:stretch>
        </p:blipFill>
        <p:spPr>
          <a:xfrm>
            <a:off x="8415874" y="10222992"/>
            <a:ext cx="470371" cy="580124"/>
          </a:xfrm>
          <a:prstGeom prst="rect">
            <a:avLst/>
          </a:prstGeom>
        </p:spPr>
      </p:pic>
      <p:sp>
        <p:nvSpPr>
          <p:cNvPr id="37" name="テキスト ボックス 446">
            <a:extLst>
              <a:ext uri="{FF2B5EF4-FFF2-40B4-BE49-F238E27FC236}">
                <a16:creationId xmlns:a16="http://schemas.microsoft.com/office/drawing/2014/main" id="{41D5E4BC-584C-4FFD-B9A6-8F0EA98CD408}"/>
              </a:ext>
            </a:extLst>
          </p:cNvPr>
          <p:cNvSpPr txBox="1"/>
          <p:nvPr/>
        </p:nvSpPr>
        <p:spPr>
          <a:xfrm>
            <a:off x="11093771" y="10143504"/>
            <a:ext cx="1313501" cy="57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b="0" u="none" dirty="0">
                <a:solidFill>
                  <a:sysClr val="windowText" lastClr="000000"/>
                </a:solidFill>
                <a:latin typeface="あずきフォント" panose="02000609000000000000" pitchFamily="1" charset="-128"/>
                <a:ea typeface="あずきフォント" panose="02000609000000000000" pitchFamily="1" charset="-128"/>
              </a:rPr>
              <a:t>(13.40)</a:t>
            </a:r>
            <a:endParaRPr kumimoji="1" lang="ja-JP" altLang="en-US" sz="2000" b="0" u="none" dirty="0">
              <a:solidFill>
                <a:sysClr val="windowText" lastClr="000000"/>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1E97AB97-E7D8-40AF-BF53-35DBEC4EFBC9}"/>
                  </a:ext>
                </a:extLst>
              </p:cNvPr>
              <p:cNvSpPr txBox="1"/>
              <p:nvPr/>
            </p:nvSpPr>
            <p:spPr>
              <a:xfrm>
                <a:off x="7422794" y="11263106"/>
                <a:ext cx="6158564" cy="2004523"/>
              </a:xfrm>
              <a:prstGeom prst="rect">
                <a:avLst/>
              </a:prstGeom>
              <a:noFill/>
              <a:ln>
                <a:noFill/>
                <a:prstDash val="dash"/>
              </a:ln>
            </p:spPr>
            <p:txBody>
              <a:bodyPr wrap="square" rtlCol="0">
                <a:spAutoFit/>
              </a:bodyPr>
              <a:lstStyle/>
              <a:p>
                <a:r>
                  <a:rPr kumimoji="1" lang="ja-JP" altLang="en-US" sz="2400" dirty="0">
                    <a:latin typeface="あずきフォント" panose="02000609000000000000" pitchFamily="1" charset="-128"/>
                    <a:ea typeface="あずきフォント" panose="02000609000000000000" pitchFamily="1" charset="-128"/>
                  </a:rPr>
                  <a:t>固有値</a:t>
                </a:r>
                <a14:m>
                  <m:oMath xmlns:m="http://schemas.openxmlformats.org/officeDocument/2006/math">
                    <m:r>
                      <a:rPr kumimoji="1" lang="en-US" altLang="ja-JP" sz="2400" b="0" i="1" smtClean="0">
                        <a:latin typeface="Cambria Math" panose="02040503050406030204" pitchFamily="18" charset="0"/>
                        <a:ea typeface="あずきフォント" panose="02000609000000000000" pitchFamily="1" charset="-128"/>
                      </a:rPr>
                      <m:t>𝜆</m:t>
                    </m:r>
                  </m:oMath>
                </a14:m>
                <a:r>
                  <a:rPr kumimoji="1" lang="ja-JP" altLang="en-US" sz="2400" dirty="0">
                    <a:latin typeface="あずきフォント" panose="02000609000000000000" pitchFamily="1" charset="-128"/>
                    <a:ea typeface="あずきフォント" panose="02000609000000000000" pitchFamily="1" charset="-128"/>
                  </a:rPr>
                  <a:t>を大きい順に並べるとき、</a:t>
                </a:r>
                <a:endParaRPr kumimoji="1" lang="en-US" altLang="ja-JP" sz="2400" dirty="0">
                  <a:latin typeface="あずきフォント" panose="02000609000000000000" pitchFamily="1" charset="-128"/>
                  <a:ea typeface="あずきフォント" panose="02000609000000000000" pitchFamily="1" charset="-128"/>
                </a:endParaRPr>
              </a:p>
              <a:p>
                <a:r>
                  <a:rPr kumimoji="1" lang="ja-JP" altLang="en-US" sz="2400" dirty="0">
                    <a:latin typeface="あずきフォント" panose="02000609000000000000" pitchFamily="1" charset="-128"/>
                    <a:ea typeface="あずきフォント" panose="02000609000000000000" pitchFamily="1" charset="-128"/>
                  </a:rPr>
                  <a:t>目的関数を最大にする</a:t>
                </a:r>
                <a:r>
                  <a:rPr kumimoji="1" lang="en-US" altLang="ja-JP" sz="2400" dirty="0">
                    <a:ea typeface="あずきフォント" panose="02000609000000000000" pitchFamily="1" charset="-128"/>
                  </a:rPr>
                  <a:t> </a:t>
                </a:r>
                <a14:m>
                  <m:oMath xmlns:m="http://schemas.openxmlformats.org/officeDocument/2006/math">
                    <m:sSub>
                      <m:sSubPr>
                        <m:ctrlPr>
                          <a:rPr kumimoji="1" lang="en-US" altLang="ja-JP" sz="2400" b="0" i="1" smtClean="0">
                            <a:latin typeface="Cambria Math" panose="02040503050406030204" pitchFamily="18" charset="0"/>
                            <a:ea typeface="あずきフォント" panose="02000609000000000000" pitchFamily="1" charset="-128"/>
                          </a:rPr>
                        </m:ctrlPr>
                      </m:sSubPr>
                      <m:e>
                        <m:r>
                          <m:rPr>
                            <m:sty m:val="p"/>
                          </m:rPr>
                          <a:rPr kumimoji="1" lang="en-US" altLang="ja-JP" sz="2400" b="0" i="0" smtClean="0">
                            <a:latin typeface="Cambria Math" panose="02040503050406030204" pitchFamily="18" charset="0"/>
                            <a:ea typeface="あずきフォント" panose="02000609000000000000" pitchFamily="1" charset="-128"/>
                          </a:rPr>
                          <m:t>z</m:t>
                        </m:r>
                      </m:e>
                      <m:sub>
                        <m:r>
                          <a:rPr kumimoji="1" lang="en-US" altLang="ja-JP" sz="2400" b="0" i="1" smtClean="0">
                            <a:latin typeface="Cambria Math" panose="02040503050406030204" pitchFamily="18" charset="0"/>
                            <a:ea typeface="あずきフォント" panose="02000609000000000000" pitchFamily="1" charset="-128"/>
                          </a:rPr>
                          <m:t>𝑗</m:t>
                        </m:r>
                      </m:sub>
                    </m:sSub>
                  </m:oMath>
                </a14:m>
                <a:r>
                  <a:rPr kumimoji="1" lang="ja-JP" altLang="en-US" sz="2400" dirty="0">
                    <a:latin typeface="あずきフォント" panose="02000609000000000000" pitchFamily="1" charset="-128"/>
                    <a:ea typeface="あずきフォント" panose="02000609000000000000" pitchFamily="1" charset="-128"/>
                  </a:rPr>
                  <a:t>は</a:t>
                </a:r>
                <a14:m>
                  <m:oMath xmlns:m="http://schemas.openxmlformats.org/officeDocument/2006/math">
                    <m:r>
                      <m:rPr>
                        <m:sty m:val="p"/>
                      </m:rPr>
                      <a:rPr kumimoji="1" lang="en-US" altLang="ja-JP" sz="2400" b="0" i="0" smtClean="0">
                        <a:latin typeface="Cambria Math" panose="02040503050406030204" pitchFamily="18" charset="0"/>
                        <a:ea typeface="あずきフォント" panose="02000609000000000000" pitchFamily="1" charset="-128"/>
                      </a:rPr>
                      <m:t>j</m:t>
                    </m:r>
                    <m:r>
                      <a:rPr kumimoji="1" lang="en-US" altLang="ja-JP" sz="2400" b="0" i="0" smtClean="0">
                        <a:latin typeface="Cambria Math" panose="02040503050406030204" pitchFamily="18" charset="0"/>
                        <a:ea typeface="あずきフォント" panose="02000609000000000000" pitchFamily="1" charset="-128"/>
                      </a:rPr>
                      <m:t>=</m:t>
                    </m:r>
                    <m:r>
                      <m:rPr>
                        <m:sty m:val="p"/>
                      </m:rPr>
                      <a:rPr kumimoji="1" lang="en-US" altLang="ja-JP" sz="2400" b="0" i="0" smtClean="0">
                        <a:latin typeface="Cambria Math" panose="02040503050406030204" pitchFamily="18" charset="0"/>
                        <a:ea typeface="あずきフォント" panose="02000609000000000000" pitchFamily="1" charset="-128"/>
                      </a:rPr>
                      <m:t>k</m:t>
                    </m:r>
                  </m:oMath>
                </a14:m>
                <a:r>
                  <a:rPr kumimoji="1" lang="ja-JP" altLang="en-US" sz="2400" dirty="0">
                    <a:latin typeface="あずきフォント" panose="02000609000000000000" pitchFamily="1" charset="-128"/>
                    <a:ea typeface="あずきフォント" panose="02000609000000000000" pitchFamily="1" charset="-128"/>
                  </a:rPr>
                  <a:t>まで</a:t>
                </a:r>
                <a:r>
                  <a:rPr kumimoji="1" lang="en-US" altLang="ja-JP" sz="2400" dirty="0">
                    <a:latin typeface="あずきフォント" panose="02000609000000000000" pitchFamily="1" charset="-128"/>
                    <a:ea typeface="あずきフォント" panose="02000609000000000000" pitchFamily="1" charset="-128"/>
                  </a:rPr>
                  <a:t>1</a:t>
                </a:r>
                <a:r>
                  <a:rPr kumimoji="1" lang="ja-JP" altLang="en-US" sz="2400" dirty="0">
                    <a:latin typeface="あずきフォント" panose="02000609000000000000" pitchFamily="1" charset="-128"/>
                    <a:ea typeface="あずきフォント" panose="02000609000000000000" pitchFamily="1" charset="-128"/>
                  </a:rPr>
                  <a:t>で残りは</a:t>
                </a:r>
                <a:r>
                  <a:rPr kumimoji="1" lang="en-US" altLang="ja-JP" sz="2400" dirty="0">
                    <a:latin typeface="あずきフォント" panose="02000609000000000000" pitchFamily="1" charset="-128"/>
                    <a:ea typeface="あずきフォント" panose="02000609000000000000" pitchFamily="1" charset="-128"/>
                  </a:rPr>
                  <a:t>0</a:t>
                </a:r>
                <a:r>
                  <a:rPr kumimoji="1" lang="ja-JP" altLang="en-US" sz="2400" dirty="0" err="1">
                    <a:latin typeface="あずきフォント" panose="02000609000000000000" pitchFamily="1" charset="-128"/>
                    <a:ea typeface="あずきフォント" panose="02000609000000000000" pitchFamily="1" charset="-128"/>
                  </a:rPr>
                  <a:t>。</a:t>
                </a:r>
                <a:r>
                  <a:rPr kumimoji="1" lang="ja-JP" altLang="en-US" sz="2400" dirty="0">
                    <a:latin typeface="あずきフォント" panose="02000609000000000000" pitchFamily="1" charset="-128"/>
                    <a:ea typeface="あずきフォント" panose="02000609000000000000" pitchFamily="1" charset="-128"/>
                  </a:rPr>
                  <a:t>つまり</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固有ベクトル</a:t>
                </a:r>
                <a14:m>
                  <m:oMath xmlns:m="http://schemas.openxmlformats.org/officeDocument/2006/math">
                    <m:sSub>
                      <m:sSubPr>
                        <m:ctrlPr>
                          <a:rPr kumimoji="1" lang="en-US" altLang="ja-JP" sz="2400" b="1" i="1" smtClean="0">
                            <a:solidFill>
                              <a:schemeClr val="accent2"/>
                            </a:solidFill>
                            <a:latin typeface="Cambria Math" panose="02040503050406030204" pitchFamily="18" charset="0"/>
                            <a:ea typeface="あずきフォント" panose="02000609000000000000" pitchFamily="1" charset="-128"/>
                          </a:rPr>
                        </m:ctrlPr>
                      </m:sSubPr>
                      <m:e>
                        <m:r>
                          <a:rPr kumimoji="1" lang="en-US" altLang="ja-JP" sz="2400" b="1" i="0" smtClean="0">
                            <a:solidFill>
                              <a:schemeClr val="accent2"/>
                            </a:solidFill>
                            <a:latin typeface="Cambria Math" panose="02040503050406030204" pitchFamily="18" charset="0"/>
                            <a:ea typeface="あずきフォント" panose="02000609000000000000" pitchFamily="1" charset="-128"/>
                          </a:rPr>
                          <m:t>𝐪</m:t>
                        </m:r>
                      </m:e>
                      <m:sub>
                        <m:r>
                          <a:rPr kumimoji="1" lang="en-US" altLang="ja-JP" sz="2400" b="1" i="0" smtClean="0">
                            <a:solidFill>
                              <a:schemeClr val="accent2"/>
                            </a:solidFill>
                            <a:latin typeface="Cambria Math" panose="02040503050406030204" pitchFamily="18" charset="0"/>
                            <a:ea typeface="あずきフォント" panose="02000609000000000000" pitchFamily="1" charset="-128"/>
                          </a:rPr>
                          <m:t>𝐢</m:t>
                        </m:r>
                      </m:sub>
                    </m:sSub>
                    <m:r>
                      <a:rPr kumimoji="1" lang="en-US" altLang="ja-JP" sz="2400" b="1" i="0" smtClean="0">
                        <a:solidFill>
                          <a:schemeClr val="accent2"/>
                        </a:solidFill>
                        <a:latin typeface="Cambria Math" panose="02040503050406030204" pitchFamily="18" charset="0"/>
                        <a:ea typeface="あずきフォント" panose="02000609000000000000" pitchFamily="1" charset="-128"/>
                      </a:rPr>
                      <m:t>,…</m:t>
                    </m:r>
                    <m:sSub>
                      <m:sSubPr>
                        <m:ctrlPr>
                          <a:rPr kumimoji="1" lang="en-US" altLang="ja-JP" sz="2400" b="1" i="1" smtClean="0">
                            <a:solidFill>
                              <a:schemeClr val="accent2"/>
                            </a:solidFill>
                            <a:latin typeface="Cambria Math" panose="02040503050406030204" pitchFamily="18" charset="0"/>
                            <a:ea typeface="あずきフォント" panose="02000609000000000000" pitchFamily="1" charset="-128"/>
                          </a:rPr>
                        </m:ctrlPr>
                      </m:sSubPr>
                      <m:e>
                        <m:r>
                          <a:rPr kumimoji="1" lang="en-US" altLang="ja-JP" sz="2400" b="1" i="0" smtClean="0">
                            <a:solidFill>
                              <a:schemeClr val="accent2"/>
                            </a:solidFill>
                            <a:latin typeface="Cambria Math" panose="02040503050406030204" pitchFamily="18" charset="0"/>
                            <a:ea typeface="あずきフォント" panose="02000609000000000000" pitchFamily="1" charset="-128"/>
                          </a:rPr>
                          <m:t>𝐪</m:t>
                        </m:r>
                      </m:e>
                      <m:sub>
                        <m:r>
                          <a:rPr kumimoji="1" lang="en-US" altLang="ja-JP" sz="2400" b="1" i="0" smtClean="0">
                            <a:solidFill>
                              <a:schemeClr val="accent2"/>
                            </a:solidFill>
                            <a:latin typeface="Cambria Math" panose="02040503050406030204" pitchFamily="18" charset="0"/>
                            <a:ea typeface="あずきフォント" panose="02000609000000000000" pitchFamily="1" charset="-128"/>
                          </a:rPr>
                          <m:t>𝐤</m:t>
                        </m:r>
                      </m:sub>
                    </m:sSub>
                  </m:oMath>
                </a14:m>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主成分</a:t>
                </a:r>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に射影した時目的関数が最大となる。</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その時の</a:t>
                </a:r>
                <a:r>
                  <a:rPr kumimoji="1" lang="ja-JP" altLang="en-US" sz="2400" b="1">
                    <a:solidFill>
                      <a:schemeClr val="accent2"/>
                    </a:solidFill>
                    <a:latin typeface="あずきフォント" panose="02000609000000000000" pitchFamily="1" charset="-128"/>
                    <a:ea typeface="あずきフォント" panose="02000609000000000000" pitchFamily="1" charset="-128"/>
                  </a:rPr>
                  <a:t>分散の和は</a:t>
                </a:r>
                <a14:m>
                  <m:oMath xmlns:m="http://schemas.openxmlformats.org/officeDocument/2006/math">
                    <m:sSub>
                      <m:sSubPr>
                        <m:ctrlPr>
                          <a:rPr kumimoji="1" lang="en-US" altLang="ja-JP" sz="2400" b="1" i="1">
                            <a:solidFill>
                              <a:schemeClr val="accent2"/>
                            </a:solidFill>
                            <a:latin typeface="Cambria Math" panose="02040503050406030204" pitchFamily="18" charset="0"/>
                            <a:ea typeface="あずきフォント" panose="02000609000000000000" pitchFamily="1" charset="-128"/>
                          </a:rPr>
                        </m:ctrlPr>
                      </m:sSubPr>
                      <m:e>
                        <m:r>
                          <a:rPr kumimoji="1" lang="en-US" altLang="ja-JP" sz="2400" b="1" i="1">
                            <a:solidFill>
                              <a:schemeClr val="accent2"/>
                            </a:solidFill>
                            <a:latin typeface="Cambria Math" panose="02040503050406030204" pitchFamily="18" charset="0"/>
                            <a:ea typeface="あずきフォント" panose="02000609000000000000" pitchFamily="1" charset="-128"/>
                          </a:rPr>
                          <m:t>𝝀</m:t>
                        </m:r>
                      </m:e>
                      <m:sub>
                        <m:r>
                          <a:rPr kumimoji="1" lang="en-US" altLang="ja-JP" sz="2400" b="1" i="1">
                            <a:solidFill>
                              <a:schemeClr val="accent2"/>
                            </a:solidFill>
                            <a:latin typeface="Cambria Math" panose="02040503050406030204" pitchFamily="18" charset="0"/>
                            <a:ea typeface="あずきフォント" panose="02000609000000000000" pitchFamily="1" charset="-128"/>
                          </a:rPr>
                          <m:t>𝟏</m:t>
                        </m:r>
                      </m:sub>
                    </m:sSub>
                    <m:r>
                      <a:rPr kumimoji="1" lang="en-US" altLang="ja-JP" sz="2400" b="1" i="1">
                        <a:solidFill>
                          <a:schemeClr val="accent2"/>
                        </a:solidFill>
                        <a:latin typeface="Cambria Math" panose="02040503050406030204" pitchFamily="18" charset="0"/>
                        <a:ea typeface="あずきフォント" panose="02000609000000000000" pitchFamily="1" charset="-128"/>
                      </a:rPr>
                      <m:t>+</m:t>
                    </m:r>
                    <m:sSub>
                      <m:sSubPr>
                        <m:ctrlPr>
                          <a:rPr kumimoji="1" lang="en-US" altLang="ja-JP" sz="2400" b="1" i="1">
                            <a:solidFill>
                              <a:schemeClr val="accent2"/>
                            </a:solidFill>
                            <a:latin typeface="Cambria Math" panose="02040503050406030204" pitchFamily="18" charset="0"/>
                            <a:ea typeface="あずきフォント" panose="02000609000000000000" pitchFamily="1" charset="-128"/>
                          </a:rPr>
                        </m:ctrlPr>
                      </m:sSubPr>
                      <m:e>
                        <m:r>
                          <a:rPr kumimoji="1" lang="en-US" altLang="ja-JP" sz="2400" b="1" i="1">
                            <a:solidFill>
                              <a:schemeClr val="accent2"/>
                            </a:solidFill>
                            <a:latin typeface="Cambria Math" panose="02040503050406030204" pitchFamily="18" charset="0"/>
                            <a:ea typeface="あずきフォント" panose="02000609000000000000" pitchFamily="1" charset="-128"/>
                          </a:rPr>
                          <m:t>𝝀</m:t>
                        </m:r>
                      </m:e>
                      <m:sub>
                        <m:r>
                          <a:rPr kumimoji="1" lang="en-US" altLang="ja-JP" sz="2400" b="1" i="1">
                            <a:solidFill>
                              <a:schemeClr val="accent2"/>
                            </a:solidFill>
                            <a:latin typeface="Cambria Math" panose="02040503050406030204" pitchFamily="18" charset="0"/>
                            <a:ea typeface="あずきフォント" panose="02000609000000000000" pitchFamily="1" charset="-128"/>
                          </a:rPr>
                          <m:t>𝟐</m:t>
                        </m:r>
                      </m:sub>
                    </m:sSub>
                    <m:r>
                      <a:rPr kumimoji="1" lang="en-US" altLang="ja-JP" sz="2400" b="1" i="1">
                        <a:solidFill>
                          <a:schemeClr val="accent2"/>
                        </a:solidFill>
                        <a:latin typeface="Cambria Math" panose="02040503050406030204" pitchFamily="18" charset="0"/>
                        <a:ea typeface="あずきフォント" panose="02000609000000000000" pitchFamily="1" charset="-128"/>
                      </a:rPr>
                      <m:t>+</m:t>
                    </m:r>
                    <m:r>
                      <a:rPr kumimoji="1" lang="en-US" altLang="ja-JP" sz="2400" b="1" i="1">
                        <a:solidFill>
                          <a:schemeClr val="accent2"/>
                        </a:solidFill>
                        <a:latin typeface="Cambria Math" panose="02040503050406030204" pitchFamily="18" charset="0"/>
                        <a:ea typeface="Cambria Math" panose="02040503050406030204" pitchFamily="18" charset="0"/>
                      </a:rPr>
                      <m:t>⋯</m:t>
                    </m:r>
                    <m:sSub>
                      <m:sSubPr>
                        <m:ctrlPr>
                          <a:rPr kumimoji="1" lang="en-US" altLang="ja-JP" sz="2400" b="1" i="1">
                            <a:solidFill>
                              <a:schemeClr val="accent2"/>
                            </a:solidFill>
                            <a:latin typeface="Cambria Math" panose="02040503050406030204" pitchFamily="18" charset="0"/>
                            <a:ea typeface="Cambria Math" panose="02040503050406030204" pitchFamily="18" charset="0"/>
                          </a:rPr>
                        </m:ctrlPr>
                      </m:sSubPr>
                      <m:e>
                        <m:r>
                          <a:rPr kumimoji="1" lang="en-US" altLang="ja-JP" sz="2400" b="1" i="1">
                            <a:solidFill>
                              <a:schemeClr val="accent2"/>
                            </a:solidFill>
                            <a:latin typeface="Cambria Math" panose="02040503050406030204" pitchFamily="18" charset="0"/>
                            <a:ea typeface="Cambria Math" panose="02040503050406030204" pitchFamily="18" charset="0"/>
                          </a:rPr>
                          <m:t>𝝀</m:t>
                        </m:r>
                      </m:e>
                      <m:sub>
                        <m:r>
                          <a:rPr kumimoji="1" lang="en-US" altLang="ja-JP" sz="2400" b="1" i="1">
                            <a:solidFill>
                              <a:schemeClr val="accent2"/>
                            </a:solidFill>
                            <a:latin typeface="Cambria Math" panose="02040503050406030204" pitchFamily="18" charset="0"/>
                            <a:ea typeface="Cambria Math" panose="02040503050406030204" pitchFamily="18" charset="0"/>
                          </a:rPr>
                          <m:t>𝒌</m:t>
                        </m:r>
                      </m:sub>
                    </m:sSub>
                  </m:oMath>
                </a14:m>
                <a:r>
                  <a:rPr kumimoji="1" lang="en-US" altLang="ja-JP" sz="2400" b="1" dirty="0">
                    <a:latin typeface="あずきフォント" panose="02000609000000000000" pitchFamily="1" charset="-128"/>
                    <a:ea typeface="あずきフォント" panose="02000609000000000000" pitchFamily="1" charset="-128"/>
                  </a:rPr>
                  <a:t> </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38" name="テキスト ボックス 37">
                <a:extLst>
                  <a:ext uri="{FF2B5EF4-FFF2-40B4-BE49-F238E27FC236}">
                    <a16:creationId xmlns:a16="http://schemas.microsoft.com/office/drawing/2014/main" id="{1E97AB97-E7D8-40AF-BF53-35DBEC4EFBC9}"/>
                  </a:ext>
                </a:extLst>
              </p:cNvPr>
              <p:cNvSpPr txBox="1">
                <a:spLocks noRot="1" noChangeAspect="1" noMove="1" noResize="1" noEditPoints="1" noAdjustHandles="1" noChangeArrowheads="1" noChangeShapeType="1" noTextEdit="1"/>
              </p:cNvSpPr>
              <p:nvPr/>
            </p:nvSpPr>
            <p:spPr>
              <a:xfrm>
                <a:off x="7422794" y="11263106"/>
                <a:ext cx="6158564" cy="2004523"/>
              </a:xfrm>
              <a:prstGeom prst="rect">
                <a:avLst/>
              </a:prstGeom>
              <a:blipFill>
                <a:blip r:embed="rId8"/>
                <a:stretch>
                  <a:fillRect l="-1584" t="-3354" r="-1485" b="-3659"/>
                </a:stretch>
              </a:blipFill>
              <a:ln>
                <a:noFill/>
                <a:prstDash val="dash"/>
              </a:ln>
            </p:spPr>
            <p:txBody>
              <a:bodyPr/>
              <a:lstStyle/>
              <a:p>
                <a:r>
                  <a:rPr lang="ja-JP" altLang="en-US">
                    <a:noFill/>
                  </a:rPr>
                  <a:t> </a:t>
                </a:r>
              </a:p>
            </p:txBody>
          </p:sp>
        </mc:Fallback>
      </mc:AlternateContent>
      <p:pic>
        <p:nvPicPr>
          <p:cNvPr id="1026" name="Picture 2" descr="研究のイラスト">
            <a:extLst>
              <a:ext uri="{FF2B5EF4-FFF2-40B4-BE49-F238E27FC236}">
                <a16:creationId xmlns:a16="http://schemas.microsoft.com/office/drawing/2014/main" id="{238E2B1D-3A62-46B5-82F4-1CAE7DA107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0155" y="4585003"/>
            <a:ext cx="2840732" cy="257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452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2BE64B-35F9-44B0-B071-F229537710B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788C567-9791-468F-8057-74A23AB42F78}"/>
              </a:ext>
            </a:extLst>
          </p:cNvPr>
          <p:cNvSpPr>
            <a:spLocks noGrp="1"/>
          </p:cNvSpPr>
          <p:nvPr>
            <p:ph idx="1"/>
          </p:nvPr>
        </p:nvSpPr>
        <p:spPr/>
        <p:txBody>
          <a:bodyPr>
            <a:normAutofit/>
          </a:bodyPr>
          <a:lstStyle/>
          <a:p>
            <a:r>
              <a:rPr lang="ja-JP" altLang="en-US" sz="2666" dirty="0">
                <a:hlinkClick r:id="rId2"/>
              </a:rPr>
              <a:t>今更聞けない！ピクセルとセンチ、解像度（</a:t>
            </a:r>
            <a:r>
              <a:rPr lang="en-US" altLang="ja-JP" sz="2666" dirty="0">
                <a:hlinkClick r:id="rId2"/>
              </a:rPr>
              <a:t>dpi</a:t>
            </a:r>
            <a:r>
              <a:rPr lang="ja-JP" altLang="en-US" sz="2666" dirty="0">
                <a:hlinkClick r:id="rId2"/>
              </a:rPr>
              <a:t>）の関係とは</a:t>
            </a:r>
            <a:endParaRPr lang="en-US" altLang="ja-JP" sz="2666" dirty="0"/>
          </a:p>
          <a:p>
            <a:pPr lvl="1"/>
            <a:r>
              <a:rPr lang="en-US" altLang="ja-JP" sz="2066" dirty="0"/>
              <a:t>pixel length = 2.54cm</a:t>
            </a:r>
            <a:r>
              <a:rPr lang="ja-JP" altLang="en-US" sz="2066" dirty="0"/>
              <a:t> </a:t>
            </a:r>
            <a:r>
              <a:rPr lang="en-US" altLang="ja-JP" sz="2066" dirty="0"/>
              <a:t>/ dpi = 1px</a:t>
            </a:r>
            <a:r>
              <a:rPr lang="ja-JP" altLang="en-US" sz="2066" dirty="0"/>
              <a:t>の長さ</a:t>
            </a:r>
            <a:endParaRPr lang="en-US" altLang="ja-JP" sz="2066" dirty="0"/>
          </a:p>
          <a:p>
            <a:pPr lvl="1"/>
            <a:r>
              <a:rPr lang="en-US" altLang="ja-JP" sz="2066" dirty="0" err="1"/>
              <a:t>pexel</a:t>
            </a:r>
            <a:r>
              <a:rPr lang="en-US" altLang="ja-JP" sz="2066" dirty="0"/>
              <a:t> length * </a:t>
            </a:r>
            <a:r>
              <a:rPr lang="ja-JP" altLang="en-US" sz="2066" dirty="0"/>
              <a:t>ピクセル数</a:t>
            </a:r>
            <a:r>
              <a:rPr lang="en-US" altLang="ja-JP" sz="2066" dirty="0"/>
              <a:t> = </a:t>
            </a:r>
            <a:r>
              <a:rPr lang="ja-JP" altLang="en-US" sz="2066" dirty="0"/>
              <a:t>長さ</a:t>
            </a:r>
            <a:endParaRPr lang="en-US" altLang="ja-JP" sz="2066" dirty="0"/>
          </a:p>
          <a:p>
            <a:r>
              <a:rPr lang="en-US" altLang="ja-JP" sz="2666" dirty="0">
                <a:hlinkClick r:id="rId3"/>
              </a:rPr>
              <a:t>【</a:t>
            </a:r>
            <a:r>
              <a:rPr lang="ja-JP" altLang="en-US" sz="2666" dirty="0">
                <a:hlinkClick r:id="rId3"/>
              </a:rPr>
              <a:t>保存版</a:t>
            </a:r>
            <a:r>
              <a:rPr lang="en-US" altLang="ja-JP" sz="2666" dirty="0">
                <a:hlinkClick r:id="rId3"/>
              </a:rPr>
              <a:t>】Instagram</a:t>
            </a:r>
            <a:r>
              <a:rPr lang="ja-JP" altLang="en-US" sz="2666" dirty="0">
                <a:hlinkClick r:id="rId3"/>
              </a:rPr>
              <a:t>（インスタグラム） 投稿画像・動画サイズ 活用方法</a:t>
            </a:r>
            <a:endParaRPr lang="en-US" altLang="ja-JP" sz="2666" dirty="0"/>
          </a:p>
          <a:p>
            <a:pPr lvl="1"/>
            <a:r>
              <a:rPr lang="en-US" altLang="ja-JP" sz="2066" dirty="0"/>
              <a:t>Instagram</a:t>
            </a:r>
            <a:r>
              <a:rPr lang="ja-JP" altLang="en-US" sz="2066" dirty="0"/>
              <a:t>の画像は</a:t>
            </a:r>
            <a:r>
              <a:rPr lang="en-US" altLang="ja-JP" sz="2066" dirty="0"/>
              <a:t>1080 x 1080</a:t>
            </a:r>
          </a:p>
          <a:p>
            <a:r>
              <a:rPr lang="en-US" altLang="ja-JP" sz="2666" dirty="0">
                <a:hlinkClick r:id="rId4"/>
              </a:rPr>
              <a:t>【2021</a:t>
            </a:r>
            <a:r>
              <a:rPr lang="ja-JP" altLang="en-US" sz="2666" dirty="0">
                <a:hlinkClick r:id="rId4"/>
              </a:rPr>
              <a:t>年度版</a:t>
            </a:r>
            <a:r>
              <a:rPr lang="en-US" altLang="ja-JP" sz="2666" dirty="0">
                <a:hlinkClick r:id="rId4"/>
              </a:rPr>
              <a:t>】</a:t>
            </a:r>
            <a:r>
              <a:rPr lang="ja-JP" altLang="en-US" sz="2666" dirty="0">
                <a:hlinkClick r:id="rId4"/>
              </a:rPr>
              <a:t>スマホ解像度早見表 </a:t>
            </a:r>
            <a:r>
              <a:rPr lang="en-US" altLang="ja-JP" sz="2666" dirty="0">
                <a:hlinkClick r:id="rId4"/>
              </a:rPr>
              <a:t>- iPhone/Android</a:t>
            </a:r>
            <a:endParaRPr lang="en-US" altLang="ja-JP" sz="2666" dirty="0"/>
          </a:p>
          <a:p>
            <a:r>
              <a:rPr lang="en-US" altLang="ja-JP" sz="2666" dirty="0">
                <a:hlinkClick r:id="rId5"/>
              </a:rPr>
              <a:t>Twitter</a:t>
            </a:r>
            <a:r>
              <a:rPr lang="ja-JP" altLang="en-US" sz="2666" dirty="0">
                <a:hlinkClick r:id="rId5"/>
              </a:rPr>
              <a:t>・</a:t>
            </a:r>
            <a:r>
              <a:rPr lang="en-US" altLang="ja-JP" sz="2666" dirty="0">
                <a:hlinkClick r:id="rId5"/>
              </a:rPr>
              <a:t>Instagram</a:t>
            </a:r>
            <a:r>
              <a:rPr lang="ja-JP" altLang="en-US" sz="2666" dirty="0">
                <a:hlinkClick r:id="rId5"/>
              </a:rPr>
              <a:t>・</a:t>
            </a:r>
            <a:r>
              <a:rPr lang="en-US" altLang="ja-JP" sz="2666" dirty="0">
                <a:hlinkClick r:id="rId5"/>
              </a:rPr>
              <a:t>Facebook</a:t>
            </a:r>
            <a:r>
              <a:rPr lang="ja-JP" altLang="en-US" sz="2666" dirty="0">
                <a:hlinkClick r:id="rId5"/>
              </a:rPr>
              <a:t>の最適な画像サイズまとめ</a:t>
            </a:r>
            <a:endParaRPr lang="en-US" altLang="ja-JP" sz="2666" dirty="0"/>
          </a:p>
          <a:p>
            <a:pPr lvl="1"/>
            <a:r>
              <a:rPr lang="en-US" altLang="ja-JP" sz="2066" dirty="0"/>
              <a:t>1200px x 1200px</a:t>
            </a:r>
            <a:r>
              <a:rPr lang="ja-JP" altLang="en-US" sz="2066" dirty="0"/>
              <a:t>がよさそう</a:t>
            </a:r>
            <a:r>
              <a:rPr lang="en-US" altLang="ja-JP" sz="2066" dirty="0"/>
              <a:t>(</a:t>
            </a:r>
            <a:r>
              <a:rPr lang="en-US" altLang="ja-JP" sz="2066" dirty="0" err="1"/>
              <a:t>instagram</a:t>
            </a:r>
            <a:r>
              <a:rPr lang="ja-JP" altLang="en-US" sz="2066" dirty="0"/>
              <a:t>でも使える</a:t>
            </a:r>
            <a:r>
              <a:rPr lang="en-US" altLang="ja-JP" sz="2066" dirty="0"/>
              <a:t>)</a:t>
            </a:r>
          </a:p>
          <a:p>
            <a:r>
              <a:rPr lang="en-US" altLang="ja-JP" sz="2666" dirty="0">
                <a:hlinkClick r:id="rId6"/>
              </a:rPr>
              <a:t>【dpi</a:t>
            </a:r>
            <a:r>
              <a:rPr lang="ja-JP" altLang="en-US" sz="2666" dirty="0">
                <a:hlinkClick r:id="rId6"/>
              </a:rPr>
              <a:t>・</a:t>
            </a:r>
            <a:r>
              <a:rPr lang="en-US" altLang="ja-JP" sz="2666" dirty="0">
                <a:hlinkClick r:id="rId6"/>
              </a:rPr>
              <a:t>px</a:t>
            </a:r>
            <a:r>
              <a:rPr lang="ja-JP" altLang="en-US" sz="2666" dirty="0">
                <a:hlinkClick r:id="rId6"/>
              </a:rPr>
              <a:t>とは</a:t>
            </a:r>
            <a:r>
              <a:rPr lang="en-US" altLang="ja-JP" sz="2666" dirty="0">
                <a:hlinkClick r:id="rId6"/>
              </a:rPr>
              <a:t>】</a:t>
            </a:r>
            <a:r>
              <a:rPr lang="ja-JP" altLang="en-US" sz="2666" dirty="0">
                <a:hlinkClick r:id="rId6"/>
              </a:rPr>
              <a:t>スマホケース印刷の解像度と画素数</a:t>
            </a:r>
            <a:endParaRPr lang="en-US" altLang="ja-JP" sz="2666" dirty="0"/>
          </a:p>
          <a:p>
            <a:pPr lvl="1"/>
            <a:r>
              <a:rPr lang="en-US" altLang="ja-JP" sz="2066" dirty="0"/>
              <a:t>Web</a:t>
            </a:r>
            <a:r>
              <a:rPr lang="ja-JP" altLang="en-US" sz="2066" dirty="0"/>
              <a:t>は</a:t>
            </a:r>
            <a:r>
              <a:rPr lang="en-US" altLang="ja-JP" sz="2066" dirty="0"/>
              <a:t>72dpi</a:t>
            </a:r>
          </a:p>
          <a:p>
            <a:endParaRPr lang="en-US" altLang="ja-JP" sz="2666" dirty="0"/>
          </a:p>
          <a:p>
            <a:r>
              <a:rPr lang="en-US" altLang="ja-JP" sz="2666" dirty="0"/>
              <a:t>2.54 / 72 * 1080 = 38.1cm (1200</a:t>
            </a:r>
            <a:r>
              <a:rPr lang="ja-JP" altLang="en-US" sz="2666" dirty="0"/>
              <a:t>だと</a:t>
            </a:r>
            <a:r>
              <a:rPr lang="en-US" altLang="ja-JP" sz="2666" dirty="0"/>
              <a:t>42.3cm)</a:t>
            </a:r>
          </a:p>
          <a:p>
            <a:endParaRPr lang="en-US" altLang="ja-JP" sz="2666" dirty="0"/>
          </a:p>
          <a:p>
            <a:endParaRPr lang="ja-JP" altLang="en-US" sz="2666" dirty="0"/>
          </a:p>
        </p:txBody>
      </p:sp>
    </p:spTree>
    <p:extLst>
      <p:ext uri="{BB962C8B-B14F-4D97-AF65-F5344CB8AC3E}">
        <p14:creationId xmlns:p14="http://schemas.microsoft.com/office/powerpoint/2010/main" val="36655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図 105">
            <a:extLst>
              <a:ext uri="{FF2B5EF4-FFF2-40B4-BE49-F238E27FC236}">
                <a16:creationId xmlns:a16="http://schemas.microsoft.com/office/drawing/2014/main" id="{8407E66A-453B-4428-8086-698B293CEC2A}"/>
              </a:ext>
            </a:extLst>
          </p:cNvPr>
          <p:cNvPicPr>
            <a:picLocks noChangeAspect="1"/>
          </p:cNvPicPr>
          <p:nvPr/>
        </p:nvPicPr>
        <p:blipFill>
          <a:blip r:embed="rId2"/>
          <a:stretch>
            <a:fillRect/>
          </a:stretch>
        </p:blipFill>
        <p:spPr>
          <a:xfrm>
            <a:off x="6357649" y="9657303"/>
            <a:ext cx="5726322" cy="1173896"/>
          </a:xfrm>
          <a:prstGeom prst="rect">
            <a:avLst/>
          </a:prstGeom>
        </p:spPr>
      </p:pic>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438912" y="371745"/>
            <a:ext cx="12765024" cy="5674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単回帰で残差が最小となるパラメーターを求めるには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1240782" y="-2114"/>
            <a:ext cx="2340575"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a:t>
            </a:r>
            <a:r>
              <a:rPr kumimoji="1" lang="en-US" altLang="ja-JP" dirty="0">
                <a:latin typeface="あずきフォント" panose="02000609000000000000" pitchFamily="1" charset="-128"/>
                <a:ea typeface="あずきフォント" panose="02000609000000000000" pitchFamily="1" charset="-128"/>
              </a:rPr>
              <a:t>1.4~1.7</a:t>
            </a:r>
            <a:endParaRPr kumimoji="1" lang="ja-JP" altLang="en-US" dirty="0">
              <a:latin typeface="あずきフォント" panose="02000609000000000000" pitchFamily="1" charset="-128"/>
              <a:ea typeface="あずきフォント" panose="02000609000000000000" pitchFamily="1" charset="-128"/>
            </a:endParaRPr>
          </a:p>
        </p:txBody>
      </p:sp>
      <p:sp>
        <p:nvSpPr>
          <p:cNvPr id="59" name="四角形: 角を丸くする 58">
            <a:extLst>
              <a:ext uri="{FF2B5EF4-FFF2-40B4-BE49-F238E27FC236}">
                <a16:creationId xmlns:a16="http://schemas.microsoft.com/office/drawing/2014/main" id="{BFEC8B09-6A6E-465E-BE3E-A7AD29723C1F}"/>
              </a:ext>
            </a:extLst>
          </p:cNvPr>
          <p:cNvSpPr/>
          <p:nvPr/>
        </p:nvSpPr>
        <p:spPr>
          <a:xfrm>
            <a:off x="447787" y="1196034"/>
            <a:ext cx="12923524" cy="1132763"/>
          </a:xfrm>
          <a:prstGeom prst="roundRect">
            <a:avLst>
              <a:gd name="adj" fmla="val 11905"/>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mc:AlternateContent xmlns:mc="http://schemas.openxmlformats.org/markup-compatibility/2006" xmlns:a14="http://schemas.microsoft.com/office/drawing/2010/main">
        <mc:Choice Requires="a14">
          <p:sp>
            <p:nvSpPr>
              <p:cNvPr id="60" name="テキスト ボックス 360">
                <a:extLst>
                  <a:ext uri="{FF2B5EF4-FFF2-40B4-BE49-F238E27FC236}">
                    <a16:creationId xmlns:a16="http://schemas.microsoft.com/office/drawing/2014/main" id="{FACF3377-031A-4D0A-B2E5-177BE10C890C}"/>
                  </a:ext>
                </a:extLst>
              </p:cNvPr>
              <p:cNvSpPr txBox="1"/>
              <p:nvPr/>
            </p:nvSpPr>
            <p:spPr>
              <a:xfrm>
                <a:off x="447787" y="1237829"/>
                <a:ext cx="13069649" cy="10246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0" dirty="0">
                    <a:solidFill>
                      <a:schemeClr val="accent2"/>
                    </a:solidFill>
                    <a:latin typeface="あずきフォント" panose="02000609000000000000" pitchFamily="1" charset="-128"/>
                    <a:ea typeface="あずきフォント" panose="02000609000000000000" pitchFamily="1" charset="-128"/>
                  </a:rPr>
                  <a:t>平均二乗残差は凸関数なので</a:t>
                </a:r>
                <a14:m>
                  <m:oMath xmlns:m="http://schemas.openxmlformats.org/officeDocument/2006/math">
                    <m:r>
                      <a:rPr kumimoji="1" lang="en-US" altLang="ja-JP" sz="2400" b="0" i="1">
                        <a:solidFill>
                          <a:schemeClr val="accent2"/>
                        </a:solidFill>
                        <a:effectLst/>
                        <a:latin typeface="Cambria Math" panose="02040503050406030204" pitchFamily="18" charset="0"/>
                      </a:rPr>
                      <m:t>𝑎</m:t>
                    </m:r>
                  </m:oMath>
                </a14:m>
                <a:r>
                  <a:rPr kumimoji="1" lang="ja-JP" altLang="ja-JP" sz="2400" b="0" dirty="0">
                    <a:solidFill>
                      <a:schemeClr val="accent2"/>
                    </a:solidFill>
                    <a:effectLst/>
                  </a:rPr>
                  <a:t>、</a:t>
                </a:r>
                <a14:m>
                  <m:oMath xmlns:m="http://schemas.openxmlformats.org/officeDocument/2006/math">
                    <m:r>
                      <m:rPr>
                        <m:sty m:val="p"/>
                      </m:rPr>
                      <a:rPr kumimoji="1" lang="en-US" altLang="ja-JP" sz="2400" b="0" i="0">
                        <a:solidFill>
                          <a:schemeClr val="accent2"/>
                        </a:solidFill>
                        <a:effectLst/>
                        <a:latin typeface="Cambria Math" panose="02040503050406030204" pitchFamily="18" charset="0"/>
                      </a:rPr>
                      <m:t>b</m:t>
                    </m:r>
                  </m:oMath>
                </a14:m>
                <a:r>
                  <a:rPr kumimoji="1" lang="ja-JP" altLang="en-US" sz="2400" b="0" dirty="0">
                    <a:solidFill>
                      <a:schemeClr val="accent2"/>
                    </a:solidFill>
                    <a:latin typeface="あずきフォント" panose="02000609000000000000" pitchFamily="1" charset="-128"/>
                    <a:ea typeface="あずきフォント" panose="02000609000000000000" pitchFamily="1" charset="-128"/>
                  </a:rPr>
                  <a:t>で偏微分し</a:t>
                </a:r>
                <a:r>
                  <a:rPr kumimoji="1" lang="en-US" altLang="ja-JP" sz="2400" b="0" dirty="0">
                    <a:solidFill>
                      <a:schemeClr val="accent2"/>
                    </a:solidFill>
                    <a:latin typeface="あずきフォント" panose="02000609000000000000" pitchFamily="1" charset="-128"/>
                    <a:ea typeface="あずきフォント" panose="02000609000000000000" pitchFamily="1" charset="-128"/>
                  </a:rPr>
                  <a:t>0</a:t>
                </a:r>
                <a:r>
                  <a:rPr kumimoji="1" lang="ja-JP" altLang="en-US" sz="2400" b="0" dirty="0">
                    <a:solidFill>
                      <a:schemeClr val="accent2"/>
                    </a:solidFill>
                    <a:latin typeface="あずきフォント" panose="02000609000000000000" pitchFamily="1" charset="-128"/>
                    <a:ea typeface="あずきフォント" panose="02000609000000000000" pitchFamily="1" charset="-128"/>
                  </a:rPr>
                  <a:t>になる点</a:t>
                </a:r>
                <a:r>
                  <a:rPr kumimoji="1" lang="en-US" altLang="ja-JP" sz="2400" b="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b="0" dirty="0">
                    <a:solidFill>
                      <a:schemeClr val="accent2"/>
                    </a:solidFill>
                    <a:latin typeface="あずきフォント" panose="02000609000000000000" pitchFamily="1" charset="-128"/>
                    <a:ea typeface="あずきフォント" panose="02000609000000000000" pitchFamily="1" charset="-128"/>
                  </a:rPr>
                  <a:t>接線の傾きが</a:t>
                </a:r>
                <a:r>
                  <a:rPr kumimoji="1" lang="en-US" altLang="ja-JP" sz="2400" b="0" dirty="0">
                    <a:solidFill>
                      <a:schemeClr val="accent2"/>
                    </a:solidFill>
                    <a:latin typeface="あずきフォント" panose="02000609000000000000" pitchFamily="1" charset="-128"/>
                    <a:ea typeface="あずきフォント" panose="02000609000000000000" pitchFamily="1" charset="-128"/>
                  </a:rPr>
                  <a:t>0</a:t>
                </a:r>
                <a:r>
                  <a:rPr kumimoji="1" lang="ja-JP" altLang="en-US" sz="2400" b="0" dirty="0">
                    <a:solidFill>
                      <a:schemeClr val="accent2"/>
                    </a:solidFill>
                    <a:latin typeface="あずきフォント" panose="02000609000000000000" pitchFamily="1" charset="-128"/>
                    <a:ea typeface="あずきフォント" panose="02000609000000000000" pitchFamily="1" charset="-128"/>
                  </a:rPr>
                  <a:t>になる点</a:t>
                </a:r>
                <a:r>
                  <a:rPr kumimoji="1" lang="en-US" altLang="ja-JP" sz="2400" b="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b="0" dirty="0">
                    <a:solidFill>
                      <a:schemeClr val="accent2"/>
                    </a:solidFill>
                    <a:latin typeface="あずきフォント" panose="02000609000000000000" pitchFamily="1" charset="-128"/>
                    <a:ea typeface="あずきフォント" panose="02000609000000000000" pitchFamily="1" charset="-128"/>
                  </a:rPr>
                  <a:t>を求める。</a:t>
                </a:r>
                <a:endParaRPr kumimoji="1" lang="en-US" altLang="ja-JP" sz="2400" b="0"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800" b="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最小二乗法</a:t>
                </a:r>
                <a:endParaRPr kumimoji="1" lang="en-US" altLang="ja-JP" sz="2800" b="0"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60" name="テキスト ボックス 360">
                <a:extLst>
                  <a:ext uri="{FF2B5EF4-FFF2-40B4-BE49-F238E27FC236}">
                    <a16:creationId xmlns:a16="http://schemas.microsoft.com/office/drawing/2014/main" id="{FACF3377-031A-4D0A-B2E5-177BE10C890C}"/>
                  </a:ext>
                </a:extLst>
              </p:cNvPr>
              <p:cNvSpPr txBox="1">
                <a:spLocks noRot="1" noChangeAspect="1" noMove="1" noResize="1" noEditPoints="1" noAdjustHandles="1" noChangeArrowheads="1" noChangeShapeType="1" noTextEdit="1"/>
              </p:cNvSpPr>
              <p:nvPr/>
            </p:nvSpPr>
            <p:spPr>
              <a:xfrm>
                <a:off x="447787" y="1237829"/>
                <a:ext cx="13069649" cy="1024612"/>
              </a:xfrm>
              <a:prstGeom prst="rect">
                <a:avLst/>
              </a:prstGeom>
              <a:blipFill>
                <a:blip r:embed="rId3"/>
                <a:stretch>
                  <a:fillRect l="-933" t="-7738" b="-2976"/>
                </a:stretch>
              </a:blipFill>
              <a:ln w="9525" cmpd="sng">
                <a:noFill/>
              </a:ln>
            </p:spPr>
            <p:txBody>
              <a:bodyPr/>
              <a:lstStyle/>
              <a:p>
                <a:r>
                  <a:rPr lang="ja-JP" altLang="en-US">
                    <a:noFill/>
                  </a:rPr>
                  <a:t> </a:t>
                </a:r>
              </a:p>
            </p:txBody>
          </p:sp>
        </mc:Fallback>
      </mc:AlternateContent>
      <p:pic>
        <p:nvPicPr>
          <p:cNvPr id="46" name="図 45">
            <a:extLst>
              <a:ext uri="{FF2B5EF4-FFF2-40B4-BE49-F238E27FC236}">
                <a16:creationId xmlns:a16="http://schemas.microsoft.com/office/drawing/2014/main" id="{C1D989ED-9F26-47F4-B0A8-3D2FEF7A005B}"/>
              </a:ext>
            </a:extLst>
          </p:cNvPr>
          <p:cNvPicPr>
            <a:picLocks noChangeAspect="1"/>
          </p:cNvPicPr>
          <p:nvPr/>
        </p:nvPicPr>
        <p:blipFill>
          <a:blip r:embed="rId4"/>
          <a:stretch>
            <a:fillRect/>
          </a:stretch>
        </p:blipFill>
        <p:spPr>
          <a:xfrm>
            <a:off x="907045" y="3557932"/>
            <a:ext cx="4183295" cy="3193421"/>
          </a:xfrm>
          <a:prstGeom prst="rect">
            <a:avLst/>
          </a:prstGeom>
        </p:spPr>
      </p:pic>
      <p:sp>
        <p:nvSpPr>
          <p:cNvPr id="47" name="テキスト ボックス 39">
            <a:extLst>
              <a:ext uri="{FF2B5EF4-FFF2-40B4-BE49-F238E27FC236}">
                <a16:creationId xmlns:a16="http://schemas.microsoft.com/office/drawing/2014/main" id="{B9950AC8-A9F4-4FFA-A9A1-B536413D2955}"/>
              </a:ext>
            </a:extLst>
          </p:cNvPr>
          <p:cNvSpPr txBox="1"/>
          <p:nvPr/>
        </p:nvSpPr>
        <p:spPr>
          <a:xfrm>
            <a:off x="447787" y="2502294"/>
            <a:ext cx="5052059" cy="984382"/>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0" dirty="0">
                <a:latin typeface="あずきフォント" panose="02000609000000000000" pitchFamily="1" charset="-128"/>
                <a:ea typeface="あずきフォント" panose="02000609000000000000" pitchFamily="1" charset="-128"/>
              </a:rPr>
              <a:t>平均二乗残差のヒートマップ</a:t>
            </a:r>
            <a:endParaRPr kumimoji="1" lang="en-US" altLang="ja-JP" sz="2400" b="0" dirty="0">
              <a:latin typeface="あずきフォント" panose="02000609000000000000" pitchFamily="1" charset="-128"/>
              <a:ea typeface="あずきフォント" panose="02000609000000000000" pitchFamily="1" charset="-128"/>
            </a:endParaRPr>
          </a:p>
          <a:p>
            <a:pPr algn="ctr"/>
            <a:r>
              <a:rPr kumimoji="1" lang="ja-JP" altLang="en-US" sz="2400" b="0" dirty="0">
                <a:latin typeface="あずきフォント" panose="02000609000000000000" pitchFamily="1" charset="-128"/>
                <a:ea typeface="あずきフォント" panose="02000609000000000000" pitchFamily="1" charset="-128"/>
              </a:rPr>
              <a:t>色が濃いほど値が小さい</a:t>
            </a:r>
            <a:endParaRPr kumimoji="1" lang="en-US" altLang="ja-JP" sz="2400" b="0" dirty="0">
              <a:latin typeface="あずきフォント" panose="02000609000000000000" pitchFamily="1" charset="-128"/>
              <a:ea typeface="あずきフォント" panose="02000609000000000000" pitchFamily="1" charset="-128"/>
            </a:endParaRPr>
          </a:p>
        </p:txBody>
      </p:sp>
      <p:sp>
        <p:nvSpPr>
          <p:cNvPr id="48" name="吹き出し: 線 47">
            <a:extLst>
              <a:ext uri="{FF2B5EF4-FFF2-40B4-BE49-F238E27FC236}">
                <a16:creationId xmlns:a16="http://schemas.microsoft.com/office/drawing/2014/main" id="{93A6F52B-F13E-4398-AA2E-25D524AF018C}"/>
              </a:ext>
            </a:extLst>
          </p:cNvPr>
          <p:cNvSpPr/>
          <p:nvPr/>
        </p:nvSpPr>
        <p:spPr>
          <a:xfrm>
            <a:off x="3900236" y="5247184"/>
            <a:ext cx="2701028" cy="935017"/>
          </a:xfrm>
          <a:prstGeom prst="borderCallout1">
            <a:avLst>
              <a:gd name="adj1" fmla="val 18750"/>
              <a:gd name="adj2" fmla="val -8333"/>
              <a:gd name="adj3" fmla="val -49038"/>
              <a:gd name="adj4" fmla="val -28249"/>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平均二乗残差が</a:t>
            </a:r>
            <a:endParaRPr kumimoji="1" lang="en-US" altLang="ja-JP" sz="2000" dirty="0">
              <a:solidFill>
                <a:sysClr val="windowText" lastClr="000000"/>
              </a:solidFill>
              <a:latin typeface="あずきフォント" panose="02000609000000000000" pitchFamily="1" charset="-128"/>
              <a:ea typeface="あずきフォント" panose="02000609000000000000" pitchFamily="1" charset="-128"/>
            </a:endParaRPr>
          </a:p>
          <a:p>
            <a:pPr algn="ct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最小になる点</a:t>
            </a:r>
          </a:p>
        </p:txBody>
      </p:sp>
      <p:cxnSp>
        <p:nvCxnSpPr>
          <p:cNvPr id="49" name="直線コネクタ 48">
            <a:extLst>
              <a:ext uri="{FF2B5EF4-FFF2-40B4-BE49-F238E27FC236}">
                <a16:creationId xmlns:a16="http://schemas.microsoft.com/office/drawing/2014/main" id="{3470ABEB-89E9-48A7-8B3B-C1EF90A876EF}"/>
              </a:ext>
            </a:extLst>
          </p:cNvPr>
          <p:cNvCxnSpPr>
            <a:cxnSpLocks/>
          </p:cNvCxnSpPr>
          <p:nvPr/>
        </p:nvCxnSpPr>
        <p:spPr>
          <a:xfrm flipV="1">
            <a:off x="9122330" y="4727639"/>
            <a:ext cx="1" cy="1554688"/>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58C2D61A-7C82-4A43-AA6B-DA245D43004A}"/>
              </a:ext>
            </a:extLst>
          </p:cNvPr>
          <p:cNvCxnSpPr>
            <a:cxnSpLocks/>
          </p:cNvCxnSpPr>
          <p:nvPr/>
        </p:nvCxnSpPr>
        <p:spPr>
          <a:xfrm>
            <a:off x="7518227" y="6268362"/>
            <a:ext cx="308134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8827F515-EFCB-45D4-A9D5-171E453A567B}"/>
              </a:ext>
            </a:extLst>
          </p:cNvPr>
          <p:cNvCxnSpPr>
            <a:cxnSpLocks/>
          </p:cNvCxnSpPr>
          <p:nvPr/>
        </p:nvCxnSpPr>
        <p:spPr>
          <a:xfrm flipV="1">
            <a:off x="7492913" y="3647246"/>
            <a:ext cx="0" cy="263508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フリーフォーム: 図形 51">
            <a:extLst>
              <a:ext uri="{FF2B5EF4-FFF2-40B4-BE49-F238E27FC236}">
                <a16:creationId xmlns:a16="http://schemas.microsoft.com/office/drawing/2014/main" id="{3B136891-7782-4966-A5A0-CF279001E454}"/>
              </a:ext>
            </a:extLst>
          </p:cNvPr>
          <p:cNvSpPr/>
          <p:nvPr/>
        </p:nvSpPr>
        <p:spPr>
          <a:xfrm>
            <a:off x="8065984" y="3793532"/>
            <a:ext cx="2309653" cy="859877"/>
          </a:xfrm>
          <a:custGeom>
            <a:avLst/>
            <a:gdLst>
              <a:gd name="connsiteX0" fmla="*/ 0 w 1389529"/>
              <a:gd name="connsiteY0" fmla="*/ 0 h 1129580"/>
              <a:gd name="connsiteX1" fmla="*/ 609600 w 1389529"/>
              <a:gd name="connsiteY1" fmla="*/ 1129553 h 1129580"/>
              <a:gd name="connsiteX2" fmla="*/ 1389529 w 1389529"/>
              <a:gd name="connsiteY2" fmla="*/ 26894 h 1129580"/>
            </a:gdLst>
            <a:ahLst/>
            <a:cxnLst>
              <a:cxn ang="0">
                <a:pos x="connsiteX0" y="connsiteY0"/>
              </a:cxn>
              <a:cxn ang="0">
                <a:pos x="connsiteX1" y="connsiteY1"/>
              </a:cxn>
              <a:cxn ang="0">
                <a:pos x="connsiteX2" y="connsiteY2"/>
              </a:cxn>
            </a:cxnLst>
            <a:rect l="l" t="t" r="r" b="b"/>
            <a:pathLst>
              <a:path w="1389529" h="1129580">
                <a:moveTo>
                  <a:pt x="0" y="0"/>
                </a:moveTo>
                <a:cubicBezTo>
                  <a:pt x="189006" y="562535"/>
                  <a:pt x="378012" y="1125071"/>
                  <a:pt x="609600" y="1129553"/>
                </a:cubicBezTo>
                <a:cubicBezTo>
                  <a:pt x="841188" y="1134035"/>
                  <a:pt x="1115358" y="580464"/>
                  <a:pt x="1389529" y="26894"/>
                </a:cubicBez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cxnSp>
        <p:nvCxnSpPr>
          <p:cNvPr id="53" name="直線コネクタ 52">
            <a:extLst>
              <a:ext uri="{FF2B5EF4-FFF2-40B4-BE49-F238E27FC236}">
                <a16:creationId xmlns:a16="http://schemas.microsoft.com/office/drawing/2014/main" id="{21F6E5BC-1BD7-4F76-88CA-4BC55E41BE09}"/>
              </a:ext>
            </a:extLst>
          </p:cNvPr>
          <p:cNvCxnSpPr>
            <a:cxnSpLocks/>
          </p:cNvCxnSpPr>
          <p:nvPr/>
        </p:nvCxnSpPr>
        <p:spPr>
          <a:xfrm>
            <a:off x="7531125" y="4682815"/>
            <a:ext cx="3068451" cy="0"/>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テキスト ボックス 55">
                <a:extLst>
                  <a:ext uri="{FF2B5EF4-FFF2-40B4-BE49-F238E27FC236}">
                    <a16:creationId xmlns:a16="http://schemas.microsoft.com/office/drawing/2014/main" id="{1B9AF323-F071-470D-BD5C-1B52A926841D}"/>
                  </a:ext>
                </a:extLst>
              </p:cNvPr>
              <p:cNvSpPr txBox="1"/>
              <p:nvPr/>
            </p:nvSpPr>
            <p:spPr>
              <a:xfrm>
                <a:off x="10470105" y="6222269"/>
                <a:ext cx="600636" cy="23308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sz="2400" b="0" i="1">
                          <a:solidFill>
                            <a:schemeClr val="dk1"/>
                          </a:solidFill>
                          <a:effectLst/>
                          <a:latin typeface="Cambria Math" panose="02040503050406030204" pitchFamily="18" charset="0"/>
                        </a:rPr>
                        <m:t>𝑎</m:t>
                      </m:r>
                    </m:oMath>
                  </m:oMathPara>
                </a14:m>
                <a:endParaRPr kumimoji="1" lang="ja-JP" altLang="en-US" sz="2400" dirty="0"/>
              </a:p>
            </p:txBody>
          </p:sp>
        </mc:Choice>
        <mc:Fallback xmlns="">
          <p:sp>
            <p:nvSpPr>
              <p:cNvPr id="54" name="テキスト ボックス 55">
                <a:extLst>
                  <a:ext uri="{FF2B5EF4-FFF2-40B4-BE49-F238E27FC236}">
                    <a16:creationId xmlns:a16="http://schemas.microsoft.com/office/drawing/2014/main" id="{1B9AF323-F071-470D-BD5C-1B52A926841D}"/>
                  </a:ext>
                </a:extLst>
              </p:cNvPr>
              <p:cNvSpPr txBox="1">
                <a:spLocks noRot="1" noChangeAspect="1" noMove="1" noResize="1" noEditPoints="1" noAdjustHandles="1" noChangeArrowheads="1" noChangeShapeType="1" noTextEdit="1"/>
              </p:cNvSpPr>
              <p:nvPr/>
            </p:nvSpPr>
            <p:spPr>
              <a:xfrm>
                <a:off x="10470105" y="6222269"/>
                <a:ext cx="600636" cy="233083"/>
              </a:xfrm>
              <a:prstGeom prst="rect">
                <a:avLst/>
              </a:prstGeom>
              <a:blipFill>
                <a:blip r:embed="rId5"/>
                <a:stretch>
                  <a:fillRect b="-76316"/>
                </a:stretch>
              </a:blipFill>
              <a:ln w="9525" cmpd="sng">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6">
                <a:extLst>
                  <a:ext uri="{FF2B5EF4-FFF2-40B4-BE49-F238E27FC236}">
                    <a16:creationId xmlns:a16="http://schemas.microsoft.com/office/drawing/2014/main" id="{399ABDCD-91AC-41ED-A04C-0D4029C7C641}"/>
                  </a:ext>
                </a:extLst>
              </p:cNvPr>
              <p:cNvSpPr txBox="1"/>
              <p:nvPr/>
            </p:nvSpPr>
            <p:spPr>
              <a:xfrm>
                <a:off x="5809128" y="3656306"/>
                <a:ext cx="1869143" cy="78124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m:rPr>
                          <m:nor/>
                        </m:rPr>
                        <a:rPr kumimoji="1" lang="ja-JP" altLang="en-US" sz="1800">
                          <a:solidFill>
                            <a:schemeClr val="dk1"/>
                          </a:solidFill>
                          <a:effectLst/>
                          <a:latin typeface="あずきフォント" panose="02000609000000000000" pitchFamily="1" charset="-128"/>
                          <a:ea typeface="あずきフォント" panose="02000609000000000000" pitchFamily="1" charset="-128"/>
                        </a:rPr>
                        <m:t>平均二乗残差</m:t>
                      </m:r>
                    </m:oMath>
                  </m:oMathPara>
                </a14:m>
                <a:endParaRPr kumimoji="1" lang="ja-JP" altLang="en-US" sz="2400" dirty="0">
                  <a:latin typeface="あずきフォント" panose="02000609000000000000" pitchFamily="1" charset="-128"/>
                  <a:ea typeface="あずきフォント" panose="02000609000000000000" pitchFamily="1" charset="-128"/>
                </a:endParaRPr>
              </a:p>
            </p:txBody>
          </p:sp>
        </mc:Choice>
        <mc:Fallback xmlns="">
          <p:sp>
            <p:nvSpPr>
              <p:cNvPr id="55" name="テキスト ボックス 56">
                <a:extLst>
                  <a:ext uri="{FF2B5EF4-FFF2-40B4-BE49-F238E27FC236}">
                    <a16:creationId xmlns:a16="http://schemas.microsoft.com/office/drawing/2014/main" id="{399ABDCD-91AC-41ED-A04C-0D4029C7C641}"/>
                  </a:ext>
                </a:extLst>
              </p:cNvPr>
              <p:cNvSpPr txBox="1">
                <a:spLocks noRot="1" noChangeAspect="1" noMove="1" noResize="1" noEditPoints="1" noAdjustHandles="1" noChangeArrowheads="1" noChangeShapeType="1" noTextEdit="1"/>
              </p:cNvSpPr>
              <p:nvPr/>
            </p:nvSpPr>
            <p:spPr>
              <a:xfrm>
                <a:off x="5809128" y="3656306"/>
                <a:ext cx="1869143" cy="781245"/>
              </a:xfrm>
              <a:prstGeom prst="rect">
                <a:avLst/>
              </a:prstGeom>
              <a:blipFill>
                <a:blip r:embed="rId6"/>
                <a:stretch>
                  <a:fillRect/>
                </a:stretch>
              </a:blipFill>
              <a:ln w="9525" cmpd="sng">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7">
                <a:extLst>
                  <a:ext uri="{FF2B5EF4-FFF2-40B4-BE49-F238E27FC236}">
                    <a16:creationId xmlns:a16="http://schemas.microsoft.com/office/drawing/2014/main" id="{FE9CDC99-C0A5-494B-A048-30C5EF73BD9C}"/>
                  </a:ext>
                </a:extLst>
              </p:cNvPr>
              <p:cNvSpPr txBox="1"/>
              <p:nvPr/>
            </p:nvSpPr>
            <p:spPr>
              <a:xfrm>
                <a:off x="6601264" y="2502294"/>
                <a:ext cx="5052059" cy="1032637"/>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14:m>
                  <m:oMath xmlns:m="http://schemas.openxmlformats.org/officeDocument/2006/math">
                    <m:r>
                      <m:rPr>
                        <m:sty m:val="p"/>
                      </m:rPr>
                      <a:rPr kumimoji="1" lang="en-US" altLang="ja-JP" sz="2400" b="0" i="0">
                        <a:solidFill>
                          <a:schemeClr val="dk1"/>
                        </a:solidFill>
                        <a:effectLst/>
                        <a:latin typeface="Cambria Math" panose="02040503050406030204" pitchFamily="18" charset="0"/>
                      </a:rPr>
                      <m:t>b</m:t>
                    </m:r>
                  </m:oMath>
                </a14:m>
                <a:r>
                  <a:rPr kumimoji="1" lang="ja-JP" altLang="en-US" sz="2400" b="0" dirty="0">
                    <a:latin typeface="あずきフォント" panose="02000609000000000000" pitchFamily="1" charset="-128"/>
                    <a:ea typeface="あずきフォント" panose="02000609000000000000" pitchFamily="1" charset="-128"/>
                  </a:rPr>
                  <a:t>を固定し</a:t>
                </a:r>
                <a14:m>
                  <m:oMath xmlns:m="http://schemas.openxmlformats.org/officeDocument/2006/math">
                    <m:r>
                      <a:rPr kumimoji="1" lang="en-US" altLang="ja-JP" sz="2400" b="0" i="1">
                        <a:solidFill>
                          <a:schemeClr val="dk1"/>
                        </a:solidFill>
                        <a:effectLst/>
                        <a:latin typeface="Cambria Math" panose="02040503050406030204" pitchFamily="18" charset="0"/>
                      </a:rPr>
                      <m:t>𝑎</m:t>
                    </m:r>
                  </m:oMath>
                </a14:m>
                <a:r>
                  <a:rPr kumimoji="1" lang="ja-JP" altLang="en-US" sz="2400" b="0" dirty="0">
                    <a:latin typeface="あずきフォント" panose="02000609000000000000" pitchFamily="1" charset="-128"/>
                    <a:ea typeface="あずきフォント" panose="02000609000000000000" pitchFamily="1" charset="-128"/>
                  </a:rPr>
                  <a:t>と平均二乗残差を</a:t>
                </a:r>
                <a:endParaRPr kumimoji="1" lang="en-US" altLang="ja-JP" sz="2400" b="0" dirty="0">
                  <a:latin typeface="あずきフォント" panose="02000609000000000000" pitchFamily="1" charset="-128"/>
                  <a:ea typeface="あずきフォント" panose="02000609000000000000" pitchFamily="1" charset="-128"/>
                </a:endParaRPr>
              </a:p>
              <a:p>
                <a:pPr algn="ctr"/>
                <a:r>
                  <a:rPr kumimoji="1" lang="ja-JP" altLang="en-US" sz="2400" b="0" dirty="0">
                    <a:latin typeface="あずきフォント" panose="02000609000000000000" pitchFamily="1" charset="-128"/>
                    <a:ea typeface="あずきフォント" panose="02000609000000000000" pitchFamily="1" charset="-128"/>
                  </a:rPr>
                  <a:t>プロットしたイメージ図</a:t>
                </a:r>
                <a:endParaRPr kumimoji="1" lang="en-US" altLang="ja-JP" sz="2400" b="0" dirty="0">
                  <a:latin typeface="あずきフォント" panose="02000609000000000000" pitchFamily="1" charset="-128"/>
                  <a:ea typeface="あずきフォント" panose="02000609000000000000" pitchFamily="1" charset="-128"/>
                </a:endParaRPr>
              </a:p>
            </p:txBody>
          </p:sp>
        </mc:Choice>
        <mc:Fallback xmlns="">
          <p:sp>
            <p:nvSpPr>
              <p:cNvPr id="56" name="テキスト ボックス 57">
                <a:extLst>
                  <a:ext uri="{FF2B5EF4-FFF2-40B4-BE49-F238E27FC236}">
                    <a16:creationId xmlns:a16="http://schemas.microsoft.com/office/drawing/2014/main" id="{FE9CDC99-C0A5-494B-A048-30C5EF73BD9C}"/>
                  </a:ext>
                </a:extLst>
              </p:cNvPr>
              <p:cNvSpPr txBox="1">
                <a:spLocks noRot="1" noChangeAspect="1" noMove="1" noResize="1" noEditPoints="1" noAdjustHandles="1" noChangeArrowheads="1" noChangeShapeType="1" noTextEdit="1"/>
              </p:cNvSpPr>
              <p:nvPr/>
            </p:nvSpPr>
            <p:spPr>
              <a:xfrm>
                <a:off x="6601264" y="2502294"/>
                <a:ext cx="5052059" cy="1032637"/>
              </a:xfrm>
              <a:prstGeom prst="rect">
                <a:avLst/>
              </a:prstGeom>
              <a:blipFill>
                <a:blip r:embed="rId7"/>
                <a:stretch>
                  <a:fillRect b="-2907"/>
                </a:stretch>
              </a:blipFill>
              <a:ln w="9525" cmpd="sng">
                <a:solidFill>
                  <a:schemeClr val="accent2"/>
                </a:solidFill>
                <a:prstDash val="dash"/>
              </a:ln>
            </p:spPr>
            <p:txBody>
              <a:bodyPr/>
              <a:lstStyle/>
              <a:p>
                <a:r>
                  <a:rPr lang="ja-JP" altLang="en-US">
                    <a:noFill/>
                  </a:rPr>
                  <a:t> </a:t>
                </a:r>
              </a:p>
            </p:txBody>
          </p:sp>
        </mc:Fallback>
      </mc:AlternateContent>
      <p:cxnSp>
        <p:nvCxnSpPr>
          <p:cNvPr id="57" name="直線コネクタ 56">
            <a:extLst>
              <a:ext uri="{FF2B5EF4-FFF2-40B4-BE49-F238E27FC236}">
                <a16:creationId xmlns:a16="http://schemas.microsoft.com/office/drawing/2014/main" id="{9AC8E701-94FE-4B1A-8494-145AB36C7FEC}"/>
              </a:ext>
            </a:extLst>
          </p:cNvPr>
          <p:cNvCxnSpPr>
            <a:cxnSpLocks/>
          </p:cNvCxnSpPr>
          <p:nvPr/>
        </p:nvCxnSpPr>
        <p:spPr>
          <a:xfrm flipH="1">
            <a:off x="1719789" y="4682815"/>
            <a:ext cx="2475691" cy="388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61" name="楕円 60">
            <a:extLst>
              <a:ext uri="{FF2B5EF4-FFF2-40B4-BE49-F238E27FC236}">
                <a16:creationId xmlns:a16="http://schemas.microsoft.com/office/drawing/2014/main" id="{99DD2469-6AD5-4225-81D9-12805A728F8D}"/>
              </a:ext>
            </a:extLst>
          </p:cNvPr>
          <p:cNvSpPr/>
          <p:nvPr/>
        </p:nvSpPr>
        <p:spPr>
          <a:xfrm>
            <a:off x="2854540" y="4579721"/>
            <a:ext cx="206188" cy="20618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pic>
        <p:nvPicPr>
          <p:cNvPr id="62" name="図 61">
            <a:extLst>
              <a:ext uri="{FF2B5EF4-FFF2-40B4-BE49-F238E27FC236}">
                <a16:creationId xmlns:a16="http://schemas.microsoft.com/office/drawing/2014/main" id="{34C20615-B7F2-4C35-9CB5-4EE0DB635E51}"/>
              </a:ext>
            </a:extLst>
          </p:cNvPr>
          <p:cNvPicPr>
            <a:picLocks noChangeAspect="1"/>
          </p:cNvPicPr>
          <p:nvPr/>
        </p:nvPicPr>
        <p:blipFill>
          <a:blip r:embed="rId8"/>
          <a:stretch>
            <a:fillRect/>
          </a:stretch>
        </p:blipFill>
        <p:spPr>
          <a:xfrm>
            <a:off x="729477" y="6799321"/>
            <a:ext cx="1803084" cy="636382"/>
          </a:xfrm>
          <a:prstGeom prst="rect">
            <a:avLst/>
          </a:prstGeom>
        </p:spPr>
      </p:pic>
      <p:pic>
        <p:nvPicPr>
          <p:cNvPr id="63" name="図 62">
            <a:extLst>
              <a:ext uri="{FF2B5EF4-FFF2-40B4-BE49-F238E27FC236}">
                <a16:creationId xmlns:a16="http://schemas.microsoft.com/office/drawing/2014/main" id="{F6316FF9-6EEE-4E20-9B03-47B2B53078BD}"/>
              </a:ext>
            </a:extLst>
          </p:cNvPr>
          <p:cNvPicPr>
            <a:picLocks noChangeAspect="1"/>
          </p:cNvPicPr>
          <p:nvPr/>
        </p:nvPicPr>
        <p:blipFill>
          <a:blip r:embed="rId9"/>
          <a:stretch>
            <a:fillRect/>
          </a:stretch>
        </p:blipFill>
        <p:spPr>
          <a:xfrm>
            <a:off x="729477" y="7255512"/>
            <a:ext cx="6155502" cy="1247965"/>
          </a:xfrm>
          <a:prstGeom prst="rect">
            <a:avLst/>
          </a:prstGeom>
        </p:spPr>
      </p:pic>
      <p:sp>
        <p:nvSpPr>
          <p:cNvPr id="64" name="テキスト ボックス 75">
            <a:extLst>
              <a:ext uri="{FF2B5EF4-FFF2-40B4-BE49-F238E27FC236}">
                <a16:creationId xmlns:a16="http://schemas.microsoft.com/office/drawing/2014/main" id="{3DF3A9FA-2D15-4A89-B6D7-F9B653F815CB}"/>
              </a:ext>
            </a:extLst>
          </p:cNvPr>
          <p:cNvSpPr txBox="1"/>
          <p:nvPr/>
        </p:nvSpPr>
        <p:spPr>
          <a:xfrm>
            <a:off x="7043414" y="6820272"/>
            <a:ext cx="1734421" cy="4430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400" dirty="0">
                <a:latin typeface="あずきフォント" panose="02000609000000000000" pitchFamily="1" charset="-128"/>
                <a:ea typeface="あずきフォント" panose="02000609000000000000" pitchFamily="1" charset="-128"/>
              </a:rPr>
              <a:t>(1.</a:t>
            </a:r>
            <a:r>
              <a:rPr kumimoji="1" lang="en-US" altLang="ja-JP" sz="2400" baseline="0" dirty="0">
                <a:latin typeface="あずきフォント" panose="02000609000000000000" pitchFamily="1" charset="-128"/>
                <a:ea typeface="あずきフォント" panose="02000609000000000000" pitchFamily="1" charset="-128"/>
              </a:rPr>
              <a:t> 15</a:t>
            </a:r>
            <a:r>
              <a:rPr kumimoji="1" lang="en-US" altLang="ja-JP" sz="2400" dirty="0">
                <a:latin typeface="あずきフォント" panose="02000609000000000000" pitchFamily="1" charset="-128"/>
                <a:ea typeface="あずきフォント" panose="02000609000000000000" pitchFamily="1" charset="-128"/>
              </a:rPr>
              <a:t>)</a:t>
            </a:r>
            <a:endParaRPr kumimoji="1" lang="ja-JP" altLang="en-US" sz="2400" dirty="0">
              <a:latin typeface="あずきフォント" panose="02000609000000000000" pitchFamily="1" charset="-128"/>
              <a:ea typeface="あずきフォント" panose="02000609000000000000" pitchFamily="1" charset="-128"/>
            </a:endParaRPr>
          </a:p>
        </p:txBody>
      </p:sp>
      <p:sp>
        <p:nvSpPr>
          <p:cNvPr id="66" name="テキスト ボックス 77">
            <a:extLst>
              <a:ext uri="{FF2B5EF4-FFF2-40B4-BE49-F238E27FC236}">
                <a16:creationId xmlns:a16="http://schemas.microsoft.com/office/drawing/2014/main" id="{D1FB76F3-E8B8-4933-ADA8-8ACAA2F127E8}"/>
              </a:ext>
            </a:extLst>
          </p:cNvPr>
          <p:cNvSpPr txBox="1"/>
          <p:nvPr/>
        </p:nvSpPr>
        <p:spPr>
          <a:xfrm>
            <a:off x="7043414" y="7322296"/>
            <a:ext cx="1734421" cy="44304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400">
                <a:latin typeface="あずきフォント" panose="02000609000000000000" pitchFamily="1" charset="-128"/>
                <a:ea typeface="あずきフォント" panose="02000609000000000000" pitchFamily="1" charset="-128"/>
              </a:rPr>
              <a:t>(1.</a:t>
            </a:r>
            <a:r>
              <a:rPr kumimoji="1" lang="en-US" altLang="ja-JP" sz="2400" baseline="0">
                <a:latin typeface="あずきフォント" panose="02000609000000000000" pitchFamily="1" charset="-128"/>
                <a:ea typeface="あずきフォント" panose="02000609000000000000" pitchFamily="1" charset="-128"/>
              </a:rPr>
              <a:t> 23</a:t>
            </a:r>
            <a:r>
              <a:rPr kumimoji="1" lang="en-US" altLang="ja-JP" sz="2400">
                <a:latin typeface="あずきフォント" panose="02000609000000000000" pitchFamily="1" charset="-128"/>
                <a:ea typeface="あずきフォント" panose="02000609000000000000" pitchFamily="1" charset="-128"/>
              </a:rPr>
              <a:t>)</a:t>
            </a:r>
            <a:endParaRPr kumimoji="1" lang="ja-JP" altLang="en-US" sz="240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84" name="テキスト ボックス 80">
                <a:extLst>
                  <a:ext uri="{FF2B5EF4-FFF2-40B4-BE49-F238E27FC236}">
                    <a16:creationId xmlns:a16="http://schemas.microsoft.com/office/drawing/2014/main" id="{E504E55F-BB31-4465-B2E6-1AD354F0CE73}"/>
                  </a:ext>
                </a:extLst>
              </p:cNvPr>
              <p:cNvSpPr txBox="1"/>
              <p:nvPr/>
            </p:nvSpPr>
            <p:spPr>
              <a:xfrm>
                <a:off x="8493450" y="6761295"/>
                <a:ext cx="3213011" cy="1425854"/>
              </a:xfrm>
              <a:prstGeom prst="rect">
                <a:avLst/>
              </a:prstGeom>
              <a:solidFill>
                <a:sysClr val="window" lastClr="FFFFFF"/>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14:m>
                  <m:oMath xmlns:m="http://schemas.openxmlformats.org/officeDocument/2006/math">
                    <m:r>
                      <a:rPr kumimoji="1" lang="en-US" altLang="ja-JP" sz="2000" b="0" i="1" smtClean="0">
                        <a:solidFill>
                          <a:schemeClr val="accent2"/>
                        </a:solidFill>
                        <a:effectLst/>
                        <a:latin typeface="Cambria Math" panose="02040503050406030204" pitchFamily="18" charset="0"/>
                        <a:ea typeface="+mn-ea"/>
                        <a:cs typeface="+mn-cs"/>
                      </a:rPr>
                      <m:t>𝑎</m:t>
                    </m:r>
                  </m:oMath>
                </a14:m>
                <a:r>
                  <a:rPr kumimoji="1" lang="ja-JP" altLang="ja-JP" sz="2000" b="0" dirty="0">
                    <a:solidFill>
                      <a:schemeClr val="accent2"/>
                    </a:solidFill>
                    <a:effectLst/>
                    <a:ea typeface="+mn-ea"/>
                    <a:cs typeface="+mn-cs"/>
                  </a:rPr>
                  <a:t>、</a:t>
                </a:r>
                <a14:m>
                  <m:oMath xmlns:m="http://schemas.openxmlformats.org/officeDocument/2006/math">
                    <m:r>
                      <m:rPr>
                        <m:sty m:val="p"/>
                      </m:rPr>
                      <a:rPr kumimoji="1" lang="en-US" altLang="ja-JP" sz="2000" b="0" i="0">
                        <a:solidFill>
                          <a:schemeClr val="accent2"/>
                        </a:solidFill>
                        <a:effectLst/>
                        <a:latin typeface="Cambria Math" panose="02040503050406030204" pitchFamily="18" charset="0"/>
                        <a:ea typeface="+mn-ea"/>
                        <a:cs typeface="+mn-cs"/>
                      </a:rPr>
                      <m:t>b</m:t>
                    </m:r>
                  </m:oMath>
                </a14:m>
                <a:r>
                  <a:rPr kumimoji="1" lang="ja-JP" altLang="en-US" sz="2400" b="0" dirty="0">
                    <a:solidFill>
                      <a:schemeClr val="accent2"/>
                    </a:solidFill>
                    <a:latin typeface="あずきフォント" panose="02000609000000000000" pitchFamily="1" charset="-128"/>
                    <a:ea typeface="あずきフォント" panose="02000609000000000000" pitchFamily="1" charset="-128"/>
                  </a:rPr>
                  <a:t>でそれぞれ接線の傾きが</a:t>
                </a:r>
                <a:r>
                  <a:rPr kumimoji="1" lang="en-US" altLang="ja-JP" sz="2400" b="0" dirty="0">
                    <a:solidFill>
                      <a:schemeClr val="accent2"/>
                    </a:solidFill>
                    <a:latin typeface="あずきフォント" panose="02000609000000000000" pitchFamily="1" charset="-128"/>
                    <a:ea typeface="あずきフォント" panose="02000609000000000000" pitchFamily="1" charset="-128"/>
                  </a:rPr>
                  <a:t>0</a:t>
                </a:r>
                <a:r>
                  <a:rPr kumimoji="1" lang="ja-JP" altLang="en-US" sz="2400" b="0" dirty="0">
                    <a:solidFill>
                      <a:schemeClr val="accent2"/>
                    </a:solidFill>
                    <a:latin typeface="あずきフォント" panose="02000609000000000000" pitchFamily="1" charset="-128"/>
                    <a:ea typeface="あずきフォント" panose="02000609000000000000" pitchFamily="1" charset="-128"/>
                  </a:rPr>
                  <a:t>になる点を求めた結果</a:t>
                </a:r>
                <a:endParaRPr kumimoji="1" lang="ja-JP" altLang="en-US" sz="2000" b="1"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84" name="テキスト ボックス 80">
                <a:extLst>
                  <a:ext uri="{FF2B5EF4-FFF2-40B4-BE49-F238E27FC236}">
                    <a16:creationId xmlns:a16="http://schemas.microsoft.com/office/drawing/2014/main" id="{E504E55F-BB31-4465-B2E6-1AD354F0CE73}"/>
                  </a:ext>
                </a:extLst>
              </p:cNvPr>
              <p:cNvSpPr txBox="1">
                <a:spLocks noRot="1" noChangeAspect="1" noMove="1" noResize="1" noEditPoints="1" noAdjustHandles="1" noChangeArrowheads="1" noChangeShapeType="1" noTextEdit="1"/>
              </p:cNvSpPr>
              <p:nvPr/>
            </p:nvSpPr>
            <p:spPr>
              <a:xfrm>
                <a:off x="8493450" y="6761295"/>
                <a:ext cx="3213011" cy="1425854"/>
              </a:xfrm>
              <a:prstGeom prst="rect">
                <a:avLst/>
              </a:prstGeom>
              <a:blipFill>
                <a:blip r:embed="rId10"/>
                <a:stretch>
                  <a:fillRect l="-2846" r="-1518" b="-1709"/>
                </a:stretch>
              </a:blipFill>
              <a:ln w="9525" cmpd="sng">
                <a:noFill/>
              </a:ln>
            </p:spPr>
            <p:txBody>
              <a:bodyPr/>
              <a:lstStyle/>
              <a:p>
                <a:r>
                  <a:rPr lang="ja-JP" altLang="en-US">
                    <a:noFill/>
                  </a:rPr>
                  <a:t> </a:t>
                </a:r>
              </a:p>
            </p:txBody>
          </p:sp>
        </mc:Fallback>
      </mc:AlternateContent>
      <p:pic>
        <p:nvPicPr>
          <p:cNvPr id="93" name="図 92" descr="手紙を読むウサギ">
            <a:extLst>
              <a:ext uri="{FF2B5EF4-FFF2-40B4-BE49-F238E27FC236}">
                <a16:creationId xmlns:a16="http://schemas.microsoft.com/office/drawing/2014/main" id="{7B0B84C6-A8DF-40CA-98A3-F792A396D78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01930" y="6703976"/>
            <a:ext cx="2579427" cy="1747601"/>
          </a:xfrm>
          <a:prstGeom prst="rect">
            <a:avLst/>
          </a:prstGeom>
          <a:noFill/>
          <a:extLst>
            <a:ext uri="{909E8E84-426E-40DD-AFC4-6F175D3DCCD1}">
              <a14:hiddenFill xmlns:a14="http://schemas.microsoft.com/office/drawing/2010/main">
                <a:solidFill>
                  <a:srgbClr val="FFFFFF"/>
                </a:solidFill>
              </a14:hiddenFill>
            </a:ext>
          </a:extLst>
        </p:spPr>
      </p:pic>
      <p:sp>
        <p:nvSpPr>
          <p:cNvPr id="94" name="円弧 93">
            <a:extLst>
              <a:ext uri="{FF2B5EF4-FFF2-40B4-BE49-F238E27FC236}">
                <a16:creationId xmlns:a16="http://schemas.microsoft.com/office/drawing/2014/main" id="{6CA1BCD5-BADF-4C91-ACF2-29A490721FF5}"/>
              </a:ext>
            </a:extLst>
          </p:cNvPr>
          <p:cNvSpPr/>
          <p:nvPr/>
        </p:nvSpPr>
        <p:spPr>
          <a:xfrm>
            <a:off x="4176311" y="4058434"/>
            <a:ext cx="3278391" cy="1196042"/>
          </a:xfrm>
          <a:prstGeom prst="arc">
            <a:avLst>
              <a:gd name="adj1" fmla="val 10724067"/>
              <a:gd name="adj2" fmla="val 38697"/>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kumimoji="1" lang="ja-JP" altLang="en-US" sz="2400"/>
          </a:p>
        </p:txBody>
      </p:sp>
      <p:sp>
        <p:nvSpPr>
          <p:cNvPr id="96" name="楕円 95">
            <a:extLst>
              <a:ext uri="{FF2B5EF4-FFF2-40B4-BE49-F238E27FC236}">
                <a16:creationId xmlns:a16="http://schemas.microsoft.com/office/drawing/2014/main" id="{33688FB1-4E8A-4234-A548-086863D26261}"/>
              </a:ext>
            </a:extLst>
          </p:cNvPr>
          <p:cNvSpPr/>
          <p:nvPr/>
        </p:nvSpPr>
        <p:spPr>
          <a:xfrm>
            <a:off x="9363635" y="4647564"/>
            <a:ext cx="161364" cy="161364"/>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97" name="吹き出し: 線 96">
            <a:extLst>
              <a:ext uri="{FF2B5EF4-FFF2-40B4-BE49-F238E27FC236}">
                <a16:creationId xmlns:a16="http://schemas.microsoft.com/office/drawing/2014/main" id="{6EEA4641-288B-4E9F-A56E-63A3D275DCA2}"/>
              </a:ext>
            </a:extLst>
          </p:cNvPr>
          <p:cNvSpPr/>
          <p:nvPr/>
        </p:nvSpPr>
        <p:spPr>
          <a:xfrm>
            <a:off x="9895488" y="5247184"/>
            <a:ext cx="3621946" cy="824905"/>
          </a:xfrm>
          <a:prstGeom prst="borderCallout1">
            <a:avLst>
              <a:gd name="adj1" fmla="val 18750"/>
              <a:gd name="adj2" fmla="val -8333"/>
              <a:gd name="adj3" fmla="val -60842"/>
              <a:gd name="adj4" fmla="val -20876"/>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接線の傾きが</a:t>
            </a:r>
            <a:r>
              <a:rPr kumimoji="1" lang="en-US" altLang="ja-JP" sz="2000" dirty="0">
                <a:solidFill>
                  <a:sysClr val="windowText" lastClr="000000"/>
                </a:solidFill>
                <a:latin typeface="あずきフォント" panose="02000609000000000000" pitchFamily="1" charset="-128"/>
                <a:ea typeface="あずきフォント" panose="02000609000000000000" pitchFamily="1" charset="-128"/>
              </a:rPr>
              <a:t>0</a:t>
            </a: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になる点</a:t>
            </a:r>
            <a:endParaRPr kumimoji="1" lang="en-US" altLang="ja-JP" sz="2000" dirty="0">
              <a:solidFill>
                <a:sysClr val="windowText" lastClr="000000"/>
              </a:solidFill>
              <a:latin typeface="あずきフォント" panose="02000609000000000000" pitchFamily="1" charset="-128"/>
              <a:ea typeface="あずきフォント" panose="02000609000000000000" pitchFamily="1" charset="-128"/>
            </a:endParaRPr>
          </a:p>
          <a:p>
            <a:pPr algn="ctr"/>
            <a:r>
              <a:rPr kumimoji="1" lang="en-US" altLang="ja-JP" sz="2000"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000" dirty="0">
                <a:solidFill>
                  <a:sysClr val="windowText" lastClr="000000"/>
                </a:solidFill>
                <a:latin typeface="あずきフォント" panose="02000609000000000000" pitchFamily="1" charset="-128"/>
                <a:ea typeface="あずきフォント" panose="02000609000000000000" pitchFamily="1" charset="-128"/>
              </a:rPr>
              <a:t>平均二乗残差が最小になる点</a:t>
            </a:r>
          </a:p>
        </p:txBody>
      </p:sp>
      <p:pic>
        <p:nvPicPr>
          <p:cNvPr id="101" name="図 100">
            <a:extLst>
              <a:ext uri="{FF2B5EF4-FFF2-40B4-BE49-F238E27FC236}">
                <a16:creationId xmlns:a16="http://schemas.microsoft.com/office/drawing/2014/main" id="{828C218C-EDB8-4A0F-BB4E-9D491EFD8C01}"/>
              </a:ext>
            </a:extLst>
          </p:cNvPr>
          <p:cNvPicPr>
            <a:picLocks noChangeAspect="1"/>
          </p:cNvPicPr>
          <p:nvPr/>
        </p:nvPicPr>
        <p:blipFill>
          <a:blip r:embed="rId12"/>
          <a:stretch>
            <a:fillRect/>
          </a:stretch>
        </p:blipFill>
        <p:spPr>
          <a:xfrm>
            <a:off x="1394689" y="9671002"/>
            <a:ext cx="2781622" cy="2723780"/>
          </a:xfrm>
          <a:prstGeom prst="rect">
            <a:avLst/>
          </a:prstGeom>
        </p:spPr>
      </p:pic>
      <mc:AlternateContent xmlns:mc="http://schemas.openxmlformats.org/markup-compatibility/2006" xmlns:a14="http://schemas.microsoft.com/office/drawing/2010/main">
        <mc:Choice Requires="a14">
          <p:sp>
            <p:nvSpPr>
              <p:cNvPr id="103" name="テキスト ボックス 95">
                <a:extLst>
                  <a:ext uri="{FF2B5EF4-FFF2-40B4-BE49-F238E27FC236}">
                    <a16:creationId xmlns:a16="http://schemas.microsoft.com/office/drawing/2014/main" id="{CCEFCD64-D54A-4B83-A68B-7FD419493D0B}"/>
                  </a:ext>
                </a:extLst>
              </p:cNvPr>
              <p:cNvSpPr txBox="1"/>
              <p:nvPr/>
            </p:nvSpPr>
            <p:spPr>
              <a:xfrm>
                <a:off x="438912" y="8565957"/>
                <a:ext cx="5060934" cy="1091346"/>
              </a:xfrm>
              <a:prstGeom prst="rect">
                <a:avLst/>
              </a:prstGeom>
              <a:noFill/>
              <a:ln w="9525" cmpd="sng">
                <a:solidFill>
                  <a:schemeClr val="bg1">
                    <a:lumMod val="50000"/>
                  </a:schemeClr>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0" dirty="0">
                    <a:latin typeface="あずきフォント" panose="02000609000000000000" pitchFamily="1" charset="-128"/>
                    <a:ea typeface="あずきフォント" panose="02000609000000000000" pitchFamily="1" charset="-128"/>
                  </a:rPr>
                  <a:t>回帰直線はデータの重心を通る</a:t>
                </a:r>
                <a:endParaRPr kumimoji="1" lang="en-US" altLang="ja-JP" sz="2400" b="0" dirty="0">
                  <a:latin typeface="あずきフォント" panose="02000609000000000000" pitchFamily="1" charset="-128"/>
                  <a:ea typeface="あずきフォント" panose="02000609000000000000" pitchFamily="1" charset="-128"/>
                </a:endParaRPr>
              </a:p>
              <a:p>
                <a:pPr algn="ctr"/>
                <a:r>
                  <a:rPr kumimoji="1" lang="en-US" altLang="ja-JP" sz="2400" b="0" dirty="0">
                    <a:latin typeface="あずきフォント" panose="02000609000000000000" pitchFamily="1" charset="-128"/>
                    <a:ea typeface="あずきフォント" panose="02000609000000000000" pitchFamily="1" charset="-128"/>
                  </a:rPr>
                  <a:t>(</a:t>
                </a:r>
                <a:r>
                  <a:rPr kumimoji="1" lang="ja-JP" altLang="en-US" sz="2400" b="0" dirty="0">
                    <a:latin typeface="あずきフォント" panose="02000609000000000000" pitchFamily="1" charset="-128"/>
                    <a:ea typeface="あずきフォント" panose="02000609000000000000" pitchFamily="1" charset="-128"/>
                  </a:rPr>
                  <a:t>重心</a:t>
                </a:r>
                <a:r>
                  <a:rPr kumimoji="1" lang="en-US" altLang="ja-JP" sz="2400" b="0" dirty="0">
                    <a:latin typeface="あずきフォント" panose="02000609000000000000" pitchFamily="1" charset="-128"/>
                    <a:ea typeface="あずきフォント" panose="02000609000000000000" pitchFamily="1" charset="-128"/>
                  </a:rPr>
                  <a:t>: </a:t>
                </a:r>
                <a14:m>
                  <m:oMath xmlns:m="http://schemas.openxmlformats.org/officeDocument/2006/math">
                    <m:r>
                      <a:rPr kumimoji="1" lang="en-US" altLang="ja-JP" sz="2400" b="0" i="0">
                        <a:solidFill>
                          <a:schemeClr val="dk1"/>
                        </a:solidFill>
                        <a:effectLst/>
                        <a:latin typeface="Cambria Math" panose="02040503050406030204" pitchFamily="18" charset="0"/>
                      </a:rPr>
                      <m:t>(</m:t>
                    </m:r>
                    <m:acc>
                      <m:accPr>
                        <m:chr m:val="̅"/>
                        <m:ctrlPr>
                          <a:rPr kumimoji="1" lang="en-US" altLang="ja-JP" sz="2400" b="0" i="1">
                            <a:solidFill>
                              <a:schemeClr val="dk1"/>
                            </a:solidFill>
                            <a:effectLst/>
                            <a:latin typeface="Cambria Math" panose="02040503050406030204" pitchFamily="18" charset="0"/>
                          </a:rPr>
                        </m:ctrlPr>
                      </m:accPr>
                      <m:e>
                        <m:r>
                          <a:rPr kumimoji="1" lang="en-US" altLang="ja-JP" sz="2400" b="0" i="1">
                            <a:solidFill>
                              <a:schemeClr val="dk1"/>
                            </a:solidFill>
                            <a:effectLst/>
                            <a:latin typeface="Cambria Math" panose="02040503050406030204" pitchFamily="18" charset="0"/>
                          </a:rPr>
                          <m:t>𝑥</m:t>
                        </m:r>
                      </m:e>
                    </m:acc>
                    <m:r>
                      <a:rPr kumimoji="1" lang="en-US" altLang="ja-JP" sz="2400" b="0" i="1">
                        <a:latin typeface="Cambria Math" panose="02040503050406030204" pitchFamily="18" charset="0"/>
                        <a:ea typeface="あずきフォント" panose="02000609000000000000" pitchFamily="1" charset="-128"/>
                      </a:rPr>
                      <m:t>,</m:t>
                    </m:r>
                    <m:acc>
                      <m:accPr>
                        <m:chr m:val="̅"/>
                        <m:ctrlPr>
                          <a:rPr kumimoji="1" lang="en-US" altLang="ja-JP" sz="2400" b="0" i="1">
                            <a:latin typeface="Cambria Math" panose="02040503050406030204" pitchFamily="18" charset="0"/>
                            <a:ea typeface="あずきフォント" panose="02000609000000000000" pitchFamily="1" charset="-128"/>
                          </a:rPr>
                        </m:ctrlPr>
                      </m:accPr>
                      <m:e>
                        <m:r>
                          <a:rPr kumimoji="1" lang="en-US" altLang="ja-JP" sz="2400" b="0" i="1">
                            <a:latin typeface="Cambria Math" panose="02040503050406030204" pitchFamily="18" charset="0"/>
                            <a:ea typeface="あずきフォント" panose="02000609000000000000" pitchFamily="1" charset="-128"/>
                          </a:rPr>
                          <m:t>𝑦</m:t>
                        </m:r>
                      </m:e>
                    </m:acc>
                    <m:r>
                      <a:rPr kumimoji="1" lang="en-US" altLang="ja-JP" sz="2400" b="0" i="1">
                        <a:latin typeface="Cambria Math" panose="02040503050406030204" pitchFamily="18" charset="0"/>
                        <a:ea typeface="あずきフォント" panose="02000609000000000000" pitchFamily="1" charset="-128"/>
                      </a:rPr>
                      <m:t>)</m:t>
                    </m:r>
                  </m:oMath>
                </a14:m>
                <a:r>
                  <a:rPr kumimoji="1" lang="en-US" altLang="ja-JP" sz="2400" b="0" dirty="0">
                    <a:latin typeface="あずきフォント" panose="02000609000000000000" pitchFamily="1" charset="-128"/>
                    <a:ea typeface="あずきフォント" panose="02000609000000000000" pitchFamily="1" charset="-128"/>
                  </a:rPr>
                  <a:t>)</a:t>
                </a:r>
              </a:p>
            </p:txBody>
          </p:sp>
        </mc:Choice>
        <mc:Fallback xmlns="">
          <p:sp>
            <p:nvSpPr>
              <p:cNvPr id="103" name="テキスト ボックス 95">
                <a:extLst>
                  <a:ext uri="{FF2B5EF4-FFF2-40B4-BE49-F238E27FC236}">
                    <a16:creationId xmlns:a16="http://schemas.microsoft.com/office/drawing/2014/main" id="{CCEFCD64-D54A-4B83-A68B-7FD419493D0B}"/>
                  </a:ext>
                </a:extLst>
              </p:cNvPr>
              <p:cNvSpPr txBox="1">
                <a:spLocks noRot="1" noChangeAspect="1" noMove="1" noResize="1" noEditPoints="1" noAdjustHandles="1" noChangeArrowheads="1" noChangeShapeType="1" noTextEdit="1"/>
              </p:cNvSpPr>
              <p:nvPr/>
            </p:nvSpPr>
            <p:spPr>
              <a:xfrm>
                <a:off x="438912" y="8565957"/>
                <a:ext cx="5060934" cy="1091346"/>
              </a:xfrm>
              <a:prstGeom prst="rect">
                <a:avLst/>
              </a:prstGeom>
              <a:blipFill>
                <a:blip r:embed="rId13"/>
                <a:stretch>
                  <a:fillRect/>
                </a:stretch>
              </a:blipFill>
              <a:ln w="9525" cmpd="sng">
                <a:solidFill>
                  <a:schemeClr val="bg1">
                    <a:lumMod val="50000"/>
                  </a:schemeClr>
                </a:solidFill>
                <a:prstDash val="dash"/>
              </a:ln>
            </p:spPr>
            <p:txBody>
              <a:bodyPr/>
              <a:lstStyle/>
              <a:p>
                <a:r>
                  <a:rPr lang="ja-JP" altLang="en-US">
                    <a:noFill/>
                  </a:rPr>
                  <a:t> </a:t>
                </a:r>
              </a:p>
            </p:txBody>
          </p:sp>
        </mc:Fallback>
      </mc:AlternateContent>
      <p:sp>
        <p:nvSpPr>
          <p:cNvPr id="104" name="テキスト ボックス 97">
            <a:extLst>
              <a:ext uri="{FF2B5EF4-FFF2-40B4-BE49-F238E27FC236}">
                <a16:creationId xmlns:a16="http://schemas.microsoft.com/office/drawing/2014/main" id="{8137D7EF-7A7A-4397-B355-AEB0795495DC}"/>
              </a:ext>
            </a:extLst>
          </p:cNvPr>
          <p:cNvSpPr txBox="1"/>
          <p:nvPr/>
        </p:nvSpPr>
        <p:spPr>
          <a:xfrm>
            <a:off x="6601264" y="8565957"/>
            <a:ext cx="5052059" cy="1078764"/>
          </a:xfrm>
          <a:prstGeom prst="rect">
            <a:avLst/>
          </a:prstGeom>
          <a:noFill/>
          <a:ln w="9525" cmpd="sng">
            <a:solidFill>
              <a:schemeClr val="bg1">
                <a:lumMod val="50000"/>
              </a:schemeClr>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latin typeface="あずきフォント" panose="02000609000000000000" pitchFamily="1" charset="-128"/>
                <a:ea typeface="あずきフォント" panose="02000609000000000000" pitchFamily="1" charset="-128"/>
              </a:rPr>
              <a:t>決定係数</a:t>
            </a:r>
            <a:r>
              <a:rPr kumimoji="1" lang="en-US" altLang="ja-JP" sz="2400" b="1" dirty="0">
                <a:latin typeface="あずきフォント" panose="02000609000000000000" pitchFamily="1" charset="-128"/>
                <a:ea typeface="あずきフォント" panose="02000609000000000000" pitchFamily="1" charset="-128"/>
              </a:rPr>
              <a:t>:</a:t>
            </a:r>
            <a:r>
              <a:rPr kumimoji="1" lang="ja-JP" altLang="en-US" sz="2400" b="0" dirty="0">
                <a:latin typeface="あずきフォント" panose="02000609000000000000" pitchFamily="1" charset="-128"/>
                <a:ea typeface="あずきフォント" panose="02000609000000000000" pitchFamily="1" charset="-128"/>
              </a:rPr>
              <a:t>データの変動のうち、回帰で説明できた変動の割合</a:t>
            </a:r>
            <a:endParaRPr kumimoji="1" lang="en-US" altLang="ja-JP" sz="2400" b="0" dirty="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07" name="テキスト ボックス 99">
                <a:extLst>
                  <a:ext uri="{FF2B5EF4-FFF2-40B4-BE49-F238E27FC236}">
                    <a16:creationId xmlns:a16="http://schemas.microsoft.com/office/drawing/2014/main" id="{2D8661B8-D4ED-4559-80D5-75DACA690541}"/>
                  </a:ext>
                </a:extLst>
              </p:cNvPr>
              <p:cNvSpPr txBox="1"/>
              <p:nvPr/>
            </p:nvSpPr>
            <p:spPr>
              <a:xfrm>
                <a:off x="6184599" y="10752099"/>
                <a:ext cx="6671846" cy="132921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dirty="0">
                    <a:solidFill>
                      <a:schemeClr val="dk1"/>
                    </a:solidFill>
                    <a:effectLst/>
                    <a:latin typeface="あずきフォント" panose="02000609000000000000" pitchFamily="1" charset="-128"/>
                    <a:ea typeface="あずきフォント" panose="02000609000000000000" pitchFamily="1" charset="-128"/>
                  </a:rPr>
                  <a:t>全変動</a:t>
                </a:r>
                <a:r>
                  <a:rPr kumimoji="1" lang="en-US" altLang="ja-JP" sz="2400" b="0" dirty="0">
                    <a:solidFill>
                      <a:schemeClr val="dk1"/>
                    </a:solidFill>
                    <a:effectLst/>
                    <a:latin typeface="あずきフォント" panose="02000609000000000000" pitchFamily="1" charset="-128"/>
                    <a:ea typeface="あずきフォント" panose="02000609000000000000" pitchFamily="1" charset="-128"/>
                  </a:rPr>
                  <a:t>(</a:t>
                </a:r>
                <a14:m>
                  <m:oMath xmlns:m="http://schemas.openxmlformats.org/officeDocument/2006/math">
                    <m:r>
                      <a:rPr kumimoji="1" lang="en-US" altLang="ja-JP" sz="2400" b="0" i="0">
                        <a:solidFill>
                          <a:schemeClr val="dk1"/>
                        </a:solidFill>
                        <a:effectLst/>
                        <a:latin typeface="Cambria Math" panose="02040503050406030204" pitchFamily="18" charset="0"/>
                      </a:rPr>
                      <m:t> </m:t>
                    </m:r>
                    <m:r>
                      <m:rPr>
                        <m:sty m:val="p"/>
                      </m:rPr>
                      <a:rPr kumimoji="1" lang="en-US" altLang="ja-JP" sz="2400" b="0" i="0">
                        <a:solidFill>
                          <a:schemeClr val="dk1"/>
                        </a:solidFill>
                        <a:effectLst/>
                        <a:latin typeface="Cambria Math" panose="02040503050406030204" pitchFamily="18" charset="0"/>
                      </a:rPr>
                      <m:t>Var</m:t>
                    </m:r>
                    <m:r>
                      <a:rPr kumimoji="1" lang="en-US" altLang="ja-JP" sz="2400" b="0" i="0">
                        <a:solidFill>
                          <a:schemeClr val="dk1"/>
                        </a:solidFill>
                        <a:effectLst/>
                        <a:latin typeface="Cambria Math" panose="02040503050406030204" pitchFamily="18" charset="0"/>
                      </a:rPr>
                      <m:t>|</m:t>
                    </m:r>
                    <m:r>
                      <a:rPr kumimoji="1" lang="ja-JP" altLang="en-US" sz="2400" b="0" i="1">
                        <a:solidFill>
                          <a:schemeClr val="dk1"/>
                        </a:solidFill>
                        <a:effectLst/>
                        <a:latin typeface="Cambria Math" panose="02040503050406030204" pitchFamily="18" charset="0"/>
                      </a:rPr>
                      <m:t>𝒴</m:t>
                    </m:r>
                    <m:r>
                      <a:rPr kumimoji="1" lang="en-US" altLang="ja-JP" sz="2400" b="0" i="0">
                        <a:solidFill>
                          <a:schemeClr val="dk1"/>
                        </a:solidFill>
                        <a:effectLst/>
                        <a:latin typeface="Cambria Math" panose="02040503050406030204" pitchFamily="18" charset="0"/>
                      </a:rPr>
                      <m:t>|</m:t>
                    </m:r>
                  </m:oMath>
                </a14:m>
                <a:r>
                  <a:rPr kumimoji="1" lang="en-US" altLang="ja-JP" sz="2400" dirty="0">
                    <a:latin typeface="あずきフォント" panose="02000609000000000000" pitchFamily="1" charset="-128"/>
                    <a:ea typeface="あずきフォント" panose="02000609000000000000" pitchFamily="1" charset="-128"/>
                  </a:rPr>
                  <a:t>): </a:t>
                </a:r>
                <a:r>
                  <a:rPr kumimoji="1" lang="ja-JP" altLang="en-US" sz="2400" dirty="0">
                    <a:latin typeface="あずきフォント" panose="02000609000000000000" pitchFamily="1" charset="-128"/>
                    <a:ea typeface="あずきフォント" panose="02000609000000000000" pitchFamily="1" charset="-128"/>
                  </a:rPr>
                  <a:t>データの目的変数の分散</a:t>
                </a:r>
                <a:endParaRPr kumimoji="1" lang="en-US" altLang="ja-JP" sz="2400" dirty="0">
                  <a:latin typeface="あずきフォント" panose="02000609000000000000" pitchFamily="1" charset="-128"/>
                  <a:ea typeface="あずきフォント" panose="02000609000000000000" pitchFamily="1" charset="-128"/>
                </a:endParaRPr>
              </a:p>
              <a:p>
                <a:r>
                  <a:rPr kumimoji="1" lang="ja-JP" altLang="en-US" sz="2400" b="1" dirty="0">
                    <a:latin typeface="あずきフォント" panose="02000609000000000000" pitchFamily="1" charset="-128"/>
                    <a:ea typeface="あずきフォント" panose="02000609000000000000" pitchFamily="1" charset="-128"/>
                  </a:rPr>
                  <a:t>回帰変動</a:t>
                </a:r>
                <a:r>
                  <a:rPr kumimoji="1" lang="en-US" altLang="ja-JP" sz="2400" dirty="0">
                    <a:latin typeface="あずきフォント" panose="02000609000000000000" pitchFamily="1" charset="-128"/>
                    <a:ea typeface="あずきフォント" panose="02000609000000000000" pitchFamily="1" charset="-128"/>
                  </a:rPr>
                  <a:t>(</a:t>
                </a:r>
                <a14:m>
                  <m:oMath xmlns:m="http://schemas.openxmlformats.org/officeDocument/2006/math">
                    <m:r>
                      <m:rPr>
                        <m:sty m:val="p"/>
                      </m:rPr>
                      <a:rPr kumimoji="1" lang="en-US" altLang="ja-JP" sz="2400" b="0" i="0">
                        <a:solidFill>
                          <a:schemeClr val="dk1"/>
                        </a:solidFill>
                        <a:effectLst/>
                        <a:latin typeface="Cambria Math" panose="02040503050406030204" pitchFamily="18" charset="0"/>
                      </a:rPr>
                      <m:t>Var</m:t>
                    </m:r>
                    <m:r>
                      <a:rPr kumimoji="1" lang="en-US" altLang="ja-JP" sz="2400" b="0" i="0">
                        <a:solidFill>
                          <a:schemeClr val="dk1"/>
                        </a:solidFill>
                        <a:effectLst/>
                        <a:latin typeface="Cambria Math" panose="02040503050406030204" pitchFamily="18" charset="0"/>
                      </a:rPr>
                      <m:t>|</m:t>
                    </m:r>
                    <m:acc>
                      <m:accPr>
                        <m:chr m:val="̂"/>
                        <m:ctrlPr>
                          <a:rPr kumimoji="1" lang="en-US" altLang="ja-JP" sz="2400" b="0" i="1">
                            <a:solidFill>
                              <a:schemeClr val="dk1"/>
                            </a:solidFill>
                            <a:effectLst/>
                            <a:latin typeface="Cambria Math" panose="02040503050406030204" pitchFamily="18" charset="0"/>
                          </a:rPr>
                        </m:ctrlPr>
                      </m:accPr>
                      <m:e>
                        <m:r>
                          <a:rPr kumimoji="1" lang="ja-JP" altLang="en-US" sz="2400" b="0" i="1">
                            <a:solidFill>
                              <a:schemeClr val="dk1"/>
                            </a:solidFill>
                            <a:effectLst/>
                            <a:latin typeface="Cambria Math" panose="02040503050406030204" pitchFamily="18" charset="0"/>
                          </a:rPr>
                          <m:t>𝒴</m:t>
                        </m:r>
                      </m:e>
                    </m:acc>
                    <m:r>
                      <a:rPr kumimoji="1" lang="en-US" altLang="ja-JP" sz="2400" b="0" i="0">
                        <a:solidFill>
                          <a:schemeClr val="dk1"/>
                        </a:solidFill>
                        <a:effectLst/>
                        <a:latin typeface="Cambria Math" panose="02040503050406030204" pitchFamily="18" charset="0"/>
                      </a:rPr>
                      <m:t>|</m:t>
                    </m:r>
                  </m:oMath>
                </a14:m>
                <a:r>
                  <a:rPr kumimoji="1" lang="en-US" altLang="ja-JP" sz="2400" dirty="0">
                    <a:solidFill>
                      <a:schemeClr val="dk1"/>
                    </a:solidFill>
                    <a:effectLst/>
                    <a:latin typeface="あずきフォント" panose="02000609000000000000" pitchFamily="1" charset="-128"/>
                    <a:ea typeface="あずきフォント" panose="02000609000000000000" pitchFamily="1" charset="-128"/>
                  </a:rPr>
                  <a:t>):</a:t>
                </a:r>
                <a:r>
                  <a:rPr kumimoji="1" lang="en-US" altLang="ja-JP" sz="2400" baseline="0" dirty="0">
                    <a:solidFill>
                      <a:schemeClr val="dk1"/>
                    </a:solidFill>
                    <a:effectLst/>
                    <a:latin typeface="あずきフォント" panose="02000609000000000000" pitchFamily="1" charset="-128"/>
                    <a:ea typeface="あずきフォント" panose="02000609000000000000" pitchFamily="1" charset="-128"/>
                  </a:rPr>
                  <a:t> </a:t>
                </a:r>
                <a:r>
                  <a:rPr kumimoji="1" lang="ja-JP" altLang="en-US" sz="2400" baseline="0" dirty="0">
                    <a:solidFill>
                      <a:schemeClr val="dk1"/>
                    </a:solidFill>
                    <a:effectLst/>
                    <a:latin typeface="あずきフォント" panose="02000609000000000000" pitchFamily="1" charset="-128"/>
                    <a:ea typeface="あずきフォント" panose="02000609000000000000" pitchFamily="1" charset="-128"/>
                  </a:rPr>
                  <a:t>推定</a:t>
                </a:r>
                <a:r>
                  <a:rPr kumimoji="1" lang="ja-JP" altLang="en-US" sz="2400" dirty="0">
                    <a:solidFill>
                      <a:schemeClr val="dk1"/>
                    </a:solidFill>
                    <a:effectLst/>
                    <a:latin typeface="あずきフォント" panose="02000609000000000000" pitchFamily="1" charset="-128"/>
                    <a:ea typeface="あずきフォント" panose="02000609000000000000" pitchFamily="1" charset="-128"/>
                  </a:rPr>
                  <a:t>した</a:t>
                </a:r>
                <a:r>
                  <a:rPr kumimoji="1" lang="ja-JP" altLang="ja-JP" sz="2400" dirty="0">
                    <a:solidFill>
                      <a:schemeClr val="dk1"/>
                    </a:solidFill>
                    <a:effectLst/>
                    <a:latin typeface="あずきフォント" panose="02000609000000000000" pitchFamily="1" charset="-128"/>
                    <a:ea typeface="あずきフォント" panose="02000609000000000000" pitchFamily="1" charset="-128"/>
                  </a:rPr>
                  <a:t>目的変数の分散</a:t>
                </a:r>
                <a:endParaRPr kumimoji="1" lang="en-US" altLang="ja-JP" sz="2400" dirty="0">
                  <a:solidFill>
                    <a:schemeClr val="dk1"/>
                  </a:solidFill>
                  <a:effectLst/>
                  <a:latin typeface="あずきフォント" panose="02000609000000000000" pitchFamily="1" charset="-128"/>
                  <a:ea typeface="あずきフォント" panose="02000609000000000000" pitchFamily="1" charset="-128"/>
                </a:endParaRPr>
              </a:p>
              <a:p>
                <a:r>
                  <a:rPr kumimoji="1" lang="ja-JP" altLang="en-US" sz="2400" b="1" dirty="0">
                    <a:solidFill>
                      <a:schemeClr val="dk1"/>
                    </a:solidFill>
                    <a:effectLst/>
                    <a:latin typeface="あずきフォント" panose="02000609000000000000" pitchFamily="1" charset="-128"/>
                    <a:ea typeface="あずきフォント" panose="02000609000000000000" pitchFamily="1" charset="-128"/>
                  </a:rPr>
                  <a:t>残差変動</a:t>
                </a:r>
                <a:r>
                  <a:rPr kumimoji="1" lang="en-US" altLang="ja-JP" sz="2400" dirty="0">
                    <a:solidFill>
                      <a:schemeClr val="dk1"/>
                    </a:solidFill>
                    <a:effectLst/>
                    <a:latin typeface="あずきフォント" panose="02000609000000000000" pitchFamily="1" charset="-128"/>
                    <a:ea typeface="あずきフォント" panose="02000609000000000000" pitchFamily="1" charset="-128"/>
                  </a:rPr>
                  <a:t>(</a:t>
                </a:r>
                <a14:m>
                  <m:oMath xmlns:m="http://schemas.openxmlformats.org/officeDocument/2006/math">
                    <m:r>
                      <m:rPr>
                        <m:sty m:val="p"/>
                      </m:rPr>
                      <a:rPr kumimoji="1" lang="en-US" altLang="ja-JP" sz="2400" b="0" i="0">
                        <a:solidFill>
                          <a:schemeClr val="dk1"/>
                        </a:solidFill>
                        <a:effectLst/>
                        <a:latin typeface="Cambria Math" panose="02040503050406030204" pitchFamily="18" charset="0"/>
                      </a:rPr>
                      <m:t>Var</m:t>
                    </m:r>
                    <m:r>
                      <a:rPr kumimoji="1" lang="en-US" altLang="ja-JP" sz="2400" b="0" i="0">
                        <a:solidFill>
                          <a:schemeClr val="dk1"/>
                        </a:solidFill>
                        <a:effectLst/>
                        <a:latin typeface="Cambria Math" panose="02040503050406030204" pitchFamily="18" charset="0"/>
                      </a:rPr>
                      <m:t>|</m:t>
                    </m:r>
                    <m:r>
                      <a:rPr kumimoji="1" lang="en-US" altLang="ja-JP" sz="2400" b="0" i="1">
                        <a:solidFill>
                          <a:schemeClr val="dk1"/>
                        </a:solidFill>
                        <a:effectLst/>
                        <a:latin typeface="Cambria Math" panose="02040503050406030204" pitchFamily="18" charset="0"/>
                        <a:ea typeface="Cambria Math" panose="02040503050406030204" pitchFamily="18" charset="0"/>
                      </a:rPr>
                      <m:t>ℰ</m:t>
                    </m:r>
                    <m:r>
                      <a:rPr kumimoji="1" lang="en-US" altLang="ja-JP" sz="2400" b="0" i="0">
                        <a:solidFill>
                          <a:schemeClr val="dk1"/>
                        </a:solidFill>
                        <a:effectLst/>
                        <a:latin typeface="Cambria Math" panose="02040503050406030204" pitchFamily="18" charset="0"/>
                      </a:rPr>
                      <m:t>|</m:t>
                    </m:r>
                  </m:oMath>
                </a14:m>
                <a:r>
                  <a:rPr kumimoji="1" lang="en-US" altLang="ja-JP" sz="2400" dirty="0">
                    <a:solidFill>
                      <a:schemeClr val="dk1"/>
                    </a:solidFill>
                    <a:effectLst/>
                    <a:latin typeface="あずきフォント" panose="02000609000000000000" pitchFamily="1" charset="-128"/>
                    <a:ea typeface="あずきフォント" panose="02000609000000000000" pitchFamily="1" charset="-128"/>
                  </a:rPr>
                  <a:t>):</a:t>
                </a:r>
                <a:r>
                  <a:rPr kumimoji="1" lang="en-US" altLang="ja-JP" sz="2400" baseline="0" dirty="0">
                    <a:solidFill>
                      <a:schemeClr val="dk1"/>
                    </a:solidFill>
                    <a:effectLst/>
                    <a:latin typeface="あずきフォント" panose="02000609000000000000" pitchFamily="1" charset="-128"/>
                    <a:ea typeface="あずきフォント" panose="02000609000000000000" pitchFamily="1" charset="-128"/>
                  </a:rPr>
                  <a:t> </a:t>
                </a:r>
                <a:r>
                  <a:rPr kumimoji="1" lang="ja-JP" altLang="en-US" sz="2400" baseline="0" dirty="0">
                    <a:solidFill>
                      <a:schemeClr val="dk1"/>
                    </a:solidFill>
                    <a:effectLst/>
                    <a:latin typeface="あずきフォント" panose="02000609000000000000" pitchFamily="1" charset="-128"/>
                    <a:ea typeface="あずきフォント" panose="02000609000000000000" pitchFamily="1" charset="-128"/>
                  </a:rPr>
                  <a:t>残差の分散</a:t>
                </a:r>
                <a:endParaRPr kumimoji="1" lang="en-US" altLang="ja-JP" sz="2400" dirty="0">
                  <a:latin typeface="あずきフォント" panose="02000609000000000000" pitchFamily="1" charset="-128"/>
                  <a:ea typeface="あずきフォント" panose="02000609000000000000" pitchFamily="1" charset="-128"/>
                </a:endParaRPr>
              </a:p>
            </p:txBody>
          </p:sp>
        </mc:Choice>
        <mc:Fallback xmlns="">
          <p:sp>
            <p:nvSpPr>
              <p:cNvPr id="107" name="テキスト ボックス 99">
                <a:extLst>
                  <a:ext uri="{FF2B5EF4-FFF2-40B4-BE49-F238E27FC236}">
                    <a16:creationId xmlns:a16="http://schemas.microsoft.com/office/drawing/2014/main" id="{2D8661B8-D4ED-4559-80D5-75DACA690541}"/>
                  </a:ext>
                </a:extLst>
              </p:cNvPr>
              <p:cNvSpPr txBox="1">
                <a:spLocks noRot="1" noChangeAspect="1" noMove="1" noResize="1" noEditPoints="1" noAdjustHandles="1" noChangeArrowheads="1" noChangeShapeType="1" noTextEdit="1"/>
              </p:cNvSpPr>
              <p:nvPr/>
            </p:nvSpPr>
            <p:spPr>
              <a:xfrm>
                <a:off x="6184599" y="10752099"/>
                <a:ext cx="6671846" cy="1329214"/>
              </a:xfrm>
              <a:prstGeom prst="rect">
                <a:avLst/>
              </a:prstGeom>
              <a:blipFill>
                <a:blip r:embed="rId14"/>
                <a:stretch>
                  <a:fillRect l="-1463" t="-5046"/>
                </a:stretch>
              </a:blipFill>
              <a:ln w="9525" cmpd="sng">
                <a:noFill/>
              </a:ln>
            </p:spPr>
            <p:txBody>
              <a:bodyPr/>
              <a:lstStyle/>
              <a:p>
                <a:r>
                  <a:rPr lang="ja-JP" altLang="en-US">
                    <a:noFill/>
                  </a:rPr>
                  <a:t> </a:t>
                </a:r>
              </a:p>
            </p:txBody>
          </p:sp>
        </mc:Fallback>
      </mc:AlternateContent>
      <p:sp>
        <p:nvSpPr>
          <p:cNvPr id="112" name="テキスト ボックス 101">
            <a:extLst>
              <a:ext uri="{FF2B5EF4-FFF2-40B4-BE49-F238E27FC236}">
                <a16:creationId xmlns:a16="http://schemas.microsoft.com/office/drawing/2014/main" id="{AF11F0A8-9591-4494-A2DA-C8AF085736FF}"/>
              </a:ext>
            </a:extLst>
          </p:cNvPr>
          <p:cNvSpPr txBox="1"/>
          <p:nvPr/>
        </p:nvSpPr>
        <p:spPr>
          <a:xfrm>
            <a:off x="301660" y="12475489"/>
            <a:ext cx="13215774" cy="109134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0" dirty="0">
                <a:solidFill>
                  <a:schemeClr val="dk1"/>
                </a:solidFill>
                <a:effectLst/>
                <a:latin typeface="あずきフォント" panose="02000609000000000000" pitchFamily="1" charset="-128"/>
                <a:ea typeface="あずきフォント" panose="02000609000000000000" pitchFamily="1" charset="-128"/>
              </a:rPr>
              <a:t>残差は回帰で説明しきれない変動。そのため、</a:t>
            </a:r>
            <a:r>
              <a:rPr kumimoji="1" lang="ja-JP" altLang="en-US" sz="2000" b="1" dirty="0">
                <a:solidFill>
                  <a:schemeClr val="dk1"/>
                </a:solidFill>
                <a:effectLst/>
                <a:latin typeface="あずきフォント" panose="02000609000000000000" pitchFamily="1" charset="-128"/>
                <a:ea typeface="あずきフォント" panose="02000609000000000000" pitchFamily="1" charset="-128"/>
              </a:rPr>
              <a:t>和および平均は</a:t>
            </a:r>
            <a:r>
              <a:rPr kumimoji="1" lang="en-US" altLang="ja-JP" sz="2000" b="1" dirty="0">
                <a:solidFill>
                  <a:schemeClr val="dk1"/>
                </a:solidFill>
                <a:effectLst/>
                <a:latin typeface="あずきフォント" panose="02000609000000000000" pitchFamily="1" charset="-128"/>
                <a:ea typeface="あずきフォント" panose="02000609000000000000" pitchFamily="1" charset="-128"/>
              </a:rPr>
              <a:t>0</a:t>
            </a:r>
            <a:r>
              <a:rPr kumimoji="1" lang="en-US" altLang="ja-JP" sz="2000" b="1" baseline="0" dirty="0">
                <a:solidFill>
                  <a:schemeClr val="dk1"/>
                </a:solidFill>
                <a:effectLst/>
                <a:latin typeface="あずきフォント" panose="02000609000000000000" pitchFamily="1" charset="-128"/>
                <a:ea typeface="あずきフォント" panose="02000609000000000000" pitchFamily="1" charset="-128"/>
              </a:rPr>
              <a:t>(1.31)</a:t>
            </a:r>
            <a:r>
              <a:rPr kumimoji="1" lang="ja-JP" altLang="en-US" sz="2000" b="1" baseline="0" dirty="0">
                <a:solidFill>
                  <a:schemeClr val="dk1"/>
                </a:solidFill>
                <a:effectLst/>
                <a:latin typeface="あずきフォント" panose="02000609000000000000" pitchFamily="1" charset="-128"/>
                <a:ea typeface="あずきフォント" panose="02000609000000000000" pitchFamily="1" charset="-128"/>
              </a:rPr>
              <a:t>、説明変数と相関がない</a:t>
            </a:r>
            <a:r>
              <a:rPr kumimoji="1" lang="en-US" altLang="ja-JP" sz="2000" b="1" baseline="0" dirty="0">
                <a:solidFill>
                  <a:schemeClr val="dk1"/>
                </a:solidFill>
                <a:effectLst/>
                <a:latin typeface="あずきフォント" panose="02000609000000000000" pitchFamily="1" charset="-128"/>
                <a:ea typeface="あずきフォント" panose="02000609000000000000" pitchFamily="1" charset="-128"/>
              </a:rPr>
              <a:t>(1.33)</a:t>
            </a:r>
            <a:r>
              <a:rPr kumimoji="1" lang="ja-JP" altLang="en-US" sz="2000" b="1" baseline="0" dirty="0">
                <a:solidFill>
                  <a:schemeClr val="dk1"/>
                </a:solidFill>
                <a:effectLst/>
                <a:latin typeface="あずきフォント" panose="02000609000000000000" pitchFamily="1" charset="-128"/>
                <a:ea typeface="あずきフォント" panose="02000609000000000000" pitchFamily="1" charset="-128"/>
              </a:rPr>
              <a:t>、推定値と相関がない</a:t>
            </a:r>
            <a:r>
              <a:rPr kumimoji="1" lang="en-US" altLang="ja-JP" sz="2000" b="1" baseline="0" dirty="0">
                <a:solidFill>
                  <a:schemeClr val="dk1"/>
                </a:solidFill>
                <a:effectLst/>
                <a:latin typeface="あずきフォント" panose="02000609000000000000" pitchFamily="1" charset="-128"/>
                <a:ea typeface="あずきフォント" panose="02000609000000000000" pitchFamily="1" charset="-128"/>
              </a:rPr>
              <a:t>(1.34)</a:t>
            </a:r>
            <a:r>
              <a:rPr kumimoji="1" lang="ja-JP" altLang="en-US" sz="2000" b="0" baseline="0" dirty="0">
                <a:solidFill>
                  <a:schemeClr val="dk1"/>
                </a:solidFill>
                <a:effectLst/>
                <a:latin typeface="あずきフォント" panose="02000609000000000000" pitchFamily="1" charset="-128"/>
                <a:ea typeface="あずきフォント" panose="02000609000000000000" pitchFamily="1" charset="-128"/>
              </a:rPr>
              <a:t>ことが期待される。残差と相関がある場合、内生性がありパラメーターを正しく推定できない。</a:t>
            </a:r>
            <a:endParaRPr kumimoji="1" lang="en-US" altLang="ja-JP" sz="2000" b="0" baseline="0" dirty="0">
              <a:solidFill>
                <a:schemeClr val="dk1"/>
              </a:solidFill>
              <a:effectLst/>
              <a:latin typeface="あずきフォント" panose="02000609000000000000" pitchFamily="1" charset="-128"/>
              <a:ea typeface="あずきフォント" panose="02000609000000000000" pitchFamily="1" charset="-128"/>
            </a:endParaRPr>
          </a:p>
          <a:p>
            <a:r>
              <a:rPr kumimoji="1" lang="en-US" altLang="ja-JP" sz="2000" b="0" baseline="0" dirty="0">
                <a:solidFill>
                  <a:schemeClr val="dk1"/>
                </a:solidFill>
                <a:effectLst/>
                <a:latin typeface="あずきフォント" panose="02000609000000000000" pitchFamily="1" charset="-128"/>
                <a:ea typeface="あずきフォント" panose="02000609000000000000" pitchFamily="1" charset="-128"/>
              </a:rPr>
              <a:t>※</a:t>
            </a:r>
            <a:r>
              <a:rPr kumimoji="1" lang="ja-JP" altLang="en-US" sz="2000" b="0" baseline="0" dirty="0">
                <a:solidFill>
                  <a:schemeClr val="dk1"/>
                </a:solidFill>
                <a:effectLst/>
                <a:latin typeface="あずきフォント" panose="02000609000000000000" pitchFamily="1" charset="-128"/>
                <a:ea typeface="あずきフォント" panose="02000609000000000000" pitchFamily="1" charset="-128"/>
              </a:rPr>
              <a:t>内生性の有無は決定係数からはわからない。</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68" name="四角形: 角を丸くする 67">
            <a:extLst>
              <a:ext uri="{FF2B5EF4-FFF2-40B4-BE49-F238E27FC236}">
                <a16:creationId xmlns:a16="http://schemas.microsoft.com/office/drawing/2014/main" id="{8823FA7A-A641-4FC1-8A8F-DAFAD5E85BEE}"/>
              </a:ext>
            </a:extLst>
          </p:cNvPr>
          <p:cNvSpPr/>
          <p:nvPr/>
        </p:nvSpPr>
        <p:spPr>
          <a:xfrm>
            <a:off x="447787" y="6717196"/>
            <a:ext cx="12923524" cy="168263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Tree>
    <p:extLst>
      <p:ext uri="{BB962C8B-B14F-4D97-AF65-F5344CB8AC3E}">
        <p14:creationId xmlns:p14="http://schemas.microsoft.com/office/powerpoint/2010/main" val="961613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6" name="テキスト ボックス 16">
                <a:extLst>
                  <a:ext uri="{FF2B5EF4-FFF2-40B4-BE49-F238E27FC236}">
                    <a16:creationId xmlns:a16="http://schemas.microsoft.com/office/drawing/2014/main" id="{065E5582-4D54-49C7-8184-CE331E59A181}"/>
                  </a:ext>
                </a:extLst>
              </p:cNvPr>
              <p:cNvSpPr txBox="1"/>
              <p:nvPr/>
            </p:nvSpPr>
            <p:spPr>
              <a:xfrm>
                <a:off x="4713044" y="3456241"/>
                <a:ext cx="2359560" cy="1450206"/>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kumimoji="1" lang="en-US" altLang="ja-JP" sz="2000" b="0" i="1">
                          <a:latin typeface="Cambria Math" panose="02040503050406030204" pitchFamily="18" charset="0"/>
                        </a:rPr>
                        <m:t>((</m:t>
                      </m:r>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𝑥</m:t>
                          </m:r>
                        </m:e>
                        <m:sub>
                          <m:r>
                            <a:rPr kumimoji="1" lang="en-US" altLang="ja-JP" sz="2000" b="0" i="1">
                              <a:latin typeface="Cambria Math" panose="02040503050406030204" pitchFamily="18" charset="0"/>
                            </a:rPr>
                            <m:t>𝑖</m:t>
                          </m:r>
                          <m:r>
                            <a:rPr kumimoji="1" lang="en-US" altLang="ja-JP" sz="2000" b="0" i="1">
                              <a:latin typeface="Cambria Math" panose="02040503050406030204" pitchFamily="18" charset="0"/>
                            </a:rPr>
                            <m:t>,1</m:t>
                          </m:r>
                        </m:sub>
                      </m:sSub>
                      <m:r>
                        <a:rPr kumimoji="1" lang="en-US" altLang="ja-JP" sz="2000" b="0" i="1">
                          <a:latin typeface="Cambria Math" panose="02040503050406030204" pitchFamily="18" charset="0"/>
                        </a:rPr>
                        <m:t>, </m:t>
                      </m:r>
                      <m:sSub>
                        <m:sSubPr>
                          <m:ctrlPr>
                            <a:rPr kumimoji="1" lang="en-US" altLang="ja-JP" sz="2000" b="0" i="1">
                              <a:solidFill>
                                <a:schemeClr val="dk1"/>
                              </a:solidFill>
                              <a:effectLst/>
                              <a:latin typeface="Cambria Math" panose="02040503050406030204" pitchFamily="18" charset="0"/>
                            </a:rPr>
                          </m:ctrlPr>
                        </m:sSubPr>
                        <m:e>
                          <m:r>
                            <a:rPr kumimoji="1" lang="en-US" altLang="ja-JP" sz="2000" b="0" i="1">
                              <a:solidFill>
                                <a:schemeClr val="dk1"/>
                              </a:solidFill>
                              <a:effectLst/>
                              <a:latin typeface="Cambria Math" panose="02040503050406030204" pitchFamily="18" charset="0"/>
                            </a:rPr>
                            <m:t>𝑥</m:t>
                          </m:r>
                        </m:e>
                        <m:sub>
                          <m:r>
                            <a:rPr kumimoji="1" lang="en-US" altLang="ja-JP" sz="2000" b="0" i="1">
                              <a:solidFill>
                                <a:schemeClr val="dk1"/>
                              </a:solidFill>
                              <a:effectLst/>
                              <a:latin typeface="Cambria Math" panose="02040503050406030204" pitchFamily="18" charset="0"/>
                            </a:rPr>
                            <m:t>𝑖</m:t>
                          </m:r>
                          <m:r>
                            <a:rPr kumimoji="1" lang="en-US" altLang="ja-JP" sz="2000" b="0" i="1">
                              <a:solidFill>
                                <a:schemeClr val="dk1"/>
                              </a:solidFill>
                              <a:effectLst/>
                              <a:latin typeface="Cambria Math" panose="02040503050406030204" pitchFamily="18" charset="0"/>
                            </a:rPr>
                            <m:t>,2</m:t>
                          </m:r>
                        </m:sub>
                      </m:sSub>
                      <m:r>
                        <a:rPr kumimoji="1" lang="en-US" altLang="ja-JP" sz="2000" b="0" i="1">
                          <a:solidFill>
                            <a:schemeClr val="dk1"/>
                          </a:solidFill>
                          <a:effectLst/>
                          <a:latin typeface="Cambria Math" panose="02040503050406030204" pitchFamily="18" charset="0"/>
                        </a:rPr>
                        <m:t>,…</m:t>
                      </m:r>
                      <m:sSub>
                        <m:sSubPr>
                          <m:ctrlPr>
                            <a:rPr kumimoji="1" lang="en-US" altLang="ja-JP" sz="2000" b="0" i="1">
                              <a:solidFill>
                                <a:schemeClr val="dk1"/>
                              </a:solidFill>
                              <a:effectLst/>
                              <a:latin typeface="Cambria Math" panose="02040503050406030204" pitchFamily="18" charset="0"/>
                            </a:rPr>
                          </m:ctrlPr>
                        </m:sSubPr>
                        <m:e>
                          <m:r>
                            <a:rPr kumimoji="1" lang="en-US" altLang="ja-JP" sz="2000" b="0" i="1">
                              <a:solidFill>
                                <a:schemeClr val="dk1"/>
                              </a:solidFill>
                              <a:effectLst/>
                              <a:latin typeface="Cambria Math" panose="02040503050406030204" pitchFamily="18" charset="0"/>
                            </a:rPr>
                            <m:t>𝑥</m:t>
                          </m:r>
                        </m:e>
                        <m:sub>
                          <m:r>
                            <a:rPr kumimoji="1" lang="en-US" altLang="ja-JP" sz="2000" b="0" i="1">
                              <a:solidFill>
                                <a:schemeClr val="dk1"/>
                              </a:solidFill>
                              <a:effectLst/>
                              <a:latin typeface="Cambria Math" panose="02040503050406030204" pitchFamily="18" charset="0"/>
                            </a:rPr>
                            <m:t>𝑖</m:t>
                          </m:r>
                          <m:r>
                            <a:rPr kumimoji="1" lang="en-US" altLang="ja-JP" sz="2000" b="0" i="1">
                              <a:solidFill>
                                <a:schemeClr val="dk1"/>
                              </a:solidFill>
                              <a:effectLst/>
                              <a:latin typeface="Cambria Math" panose="02040503050406030204" pitchFamily="18" charset="0"/>
                            </a:rPr>
                            <m:t>,</m:t>
                          </m:r>
                          <m:r>
                            <a:rPr kumimoji="1" lang="en-US" altLang="ja-JP" sz="2000" b="0" i="1">
                              <a:solidFill>
                                <a:schemeClr val="dk1"/>
                              </a:solidFill>
                              <a:effectLst/>
                              <a:latin typeface="Cambria Math" panose="02040503050406030204" pitchFamily="18" charset="0"/>
                            </a:rPr>
                            <m:t>𝑑</m:t>
                          </m:r>
                        </m:sub>
                      </m:sSub>
                      <m:r>
                        <a:rPr kumimoji="1" lang="en-US" altLang="ja-JP" sz="2000" b="0" i="1">
                          <a:latin typeface="Cambria Math" panose="02040503050406030204" pitchFamily="18" charset="0"/>
                        </a:rPr>
                        <m:t>), </m:t>
                      </m:r>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𝑦</m:t>
                          </m:r>
                        </m:e>
                        <m:sub>
                          <m:r>
                            <a:rPr kumimoji="1" lang="en-US" altLang="ja-JP" sz="2000" b="0" i="1">
                              <a:latin typeface="Cambria Math" panose="02040503050406030204" pitchFamily="18" charset="0"/>
                            </a:rPr>
                            <m:t>𝑖</m:t>
                          </m:r>
                        </m:sub>
                      </m:sSub>
                      <m:r>
                        <a:rPr kumimoji="1" lang="en-US" altLang="ja-JP" sz="2000" b="0" i="1">
                          <a:latin typeface="Cambria Math" panose="02040503050406030204" pitchFamily="18" charset="0"/>
                        </a:rPr>
                        <m:t>)</m:t>
                      </m:r>
                    </m:oMath>
                  </m:oMathPara>
                </a14:m>
                <a:endParaRPr kumimoji="1" lang="ja-JP" altLang="en-US" sz="2000" dirty="0"/>
              </a:p>
            </p:txBody>
          </p:sp>
        </mc:Choice>
        <mc:Fallback xmlns="">
          <p:sp>
            <p:nvSpPr>
              <p:cNvPr id="116" name="テキスト ボックス 16">
                <a:extLst>
                  <a:ext uri="{FF2B5EF4-FFF2-40B4-BE49-F238E27FC236}">
                    <a16:creationId xmlns:a16="http://schemas.microsoft.com/office/drawing/2014/main" id="{065E5582-4D54-49C7-8184-CE331E59A181}"/>
                  </a:ext>
                </a:extLst>
              </p:cNvPr>
              <p:cNvSpPr txBox="1">
                <a:spLocks noRot="1" noChangeAspect="1" noMove="1" noResize="1" noEditPoints="1" noAdjustHandles="1" noChangeArrowheads="1" noChangeShapeType="1" noTextEdit="1"/>
              </p:cNvSpPr>
              <p:nvPr/>
            </p:nvSpPr>
            <p:spPr>
              <a:xfrm>
                <a:off x="4713044" y="3456241"/>
                <a:ext cx="2359560" cy="1450206"/>
              </a:xfrm>
              <a:prstGeom prst="rect">
                <a:avLst/>
              </a:prstGeom>
              <a:blipFill>
                <a:blip r:embed="rId2"/>
                <a:stretch>
                  <a:fillRect l="-1028" r="-4370"/>
                </a:stretch>
              </a:blipFill>
              <a:ln w="9525" cmpd="sng">
                <a:solidFill>
                  <a:schemeClr val="lt1">
                    <a:shade val="50000"/>
                  </a:schemeClr>
                </a:solidFill>
              </a:ln>
            </p:spPr>
            <p:txBody>
              <a:bodyPr/>
              <a:lstStyle/>
              <a:p>
                <a:r>
                  <a:rPr lang="ja-JP" altLang="en-US">
                    <a:noFill/>
                  </a:rPr>
                  <a:t> </a:t>
                </a:r>
              </a:p>
            </p:txBody>
          </p:sp>
        </mc:Fallback>
      </mc:AlternateContent>
      <p:cxnSp>
        <p:nvCxnSpPr>
          <p:cNvPr id="135" name="直線矢印コネクタ 134">
            <a:extLst>
              <a:ext uri="{FF2B5EF4-FFF2-40B4-BE49-F238E27FC236}">
                <a16:creationId xmlns:a16="http://schemas.microsoft.com/office/drawing/2014/main" id="{370DB952-4C64-42F9-BE3E-4D3B2F44A446}"/>
              </a:ext>
            </a:extLst>
          </p:cNvPr>
          <p:cNvCxnSpPr>
            <a:cxnSpLocks/>
          </p:cNvCxnSpPr>
          <p:nvPr/>
        </p:nvCxnSpPr>
        <p:spPr>
          <a:xfrm>
            <a:off x="4904877" y="4758483"/>
            <a:ext cx="152273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a:extLst>
              <a:ext uri="{FF2B5EF4-FFF2-40B4-BE49-F238E27FC236}">
                <a16:creationId xmlns:a16="http://schemas.microsoft.com/office/drawing/2014/main" id="{85CAD109-5231-424D-9AFD-2C831D7237FF}"/>
              </a:ext>
            </a:extLst>
          </p:cNvPr>
          <p:cNvSpPr/>
          <p:nvPr/>
        </p:nvSpPr>
        <p:spPr>
          <a:xfrm>
            <a:off x="5568426" y="4567635"/>
            <a:ext cx="304800" cy="291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0" name="テキスト ボックス 20">
                <a:extLst>
                  <a:ext uri="{FF2B5EF4-FFF2-40B4-BE49-F238E27FC236}">
                    <a16:creationId xmlns:a16="http://schemas.microsoft.com/office/drawing/2014/main" id="{83D29EAA-1BFA-4ABF-9D6E-432EBC79C3B9}"/>
                  </a:ext>
                </a:extLst>
              </p:cNvPr>
              <p:cNvSpPr txBox="1"/>
              <p:nvPr/>
            </p:nvSpPr>
            <p:spPr>
              <a:xfrm>
                <a:off x="4756990" y="4996092"/>
                <a:ext cx="2315614" cy="140579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m>
                        <m:mPr>
                          <m:mcs>
                            <m:mc>
                              <m:mcPr>
                                <m:count m:val="1"/>
                                <m:mcJc m:val="center"/>
                              </m:mcPr>
                            </m:mc>
                          </m:mcs>
                          <m:ctrlPr>
                            <a:rPr kumimoji="1" lang="en-US" altLang="ja-JP" sz="2000" i="1">
                              <a:latin typeface="Cambria Math" panose="02040503050406030204" pitchFamily="18" charset="0"/>
                            </a:rPr>
                          </m:ctrlPr>
                        </m:mPr>
                        <m:mr>
                          <m:e>
                            <m:sSub>
                              <m:sSubPr>
                                <m:ctrlPr>
                                  <a:rPr kumimoji="1" lang="en-US" altLang="ja-JP" sz="2000" b="0" i="1">
                                    <a:latin typeface="Cambria Math" panose="02040503050406030204" pitchFamily="18" charset="0"/>
                                  </a:rPr>
                                </m:ctrlPr>
                              </m:sSubPr>
                              <m:e>
                                <m:r>
                                  <m:rPr>
                                    <m:brk m:alnAt="7"/>
                                  </m:rPr>
                                  <a:rPr kumimoji="1" lang="en-US" altLang="ja-JP" sz="2000" b="0" i="1">
                                    <a:latin typeface="Cambria Math" panose="02040503050406030204" pitchFamily="18" charset="0"/>
                                  </a:rPr>
                                  <m:t>𝑤</m:t>
                                </m:r>
                              </m:e>
                              <m:sub>
                                <m:r>
                                  <m:rPr>
                                    <m:brk m:alnAt="7"/>
                                  </m:rPr>
                                  <a:rPr kumimoji="1" lang="en-US" altLang="ja-JP" sz="2000" b="0" i="1">
                                    <a:latin typeface="Cambria Math" panose="02040503050406030204" pitchFamily="18" charset="0"/>
                                  </a:rPr>
                                  <m:t>1</m:t>
                                </m:r>
                              </m:sub>
                            </m:sSub>
                          </m:e>
                        </m:mr>
                        <m:mr>
                          <m:e>
                            <m:eqArr>
                              <m:eqArrPr>
                                <m:ctrlPr>
                                  <a:rPr kumimoji="1" lang="en-US" altLang="ja-JP" sz="2000" b="0" i="1">
                                    <a:latin typeface="Cambria Math" panose="02040503050406030204" pitchFamily="18" charset="0"/>
                                  </a:rPr>
                                </m:ctrlPr>
                              </m:eqArrPr>
                              <m:e>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𝑤</m:t>
                                    </m:r>
                                  </m:e>
                                  <m:sub>
                                    <m:r>
                                      <a:rPr kumimoji="1" lang="en-US" altLang="ja-JP" sz="2000" b="0" i="1">
                                        <a:latin typeface="Cambria Math" panose="02040503050406030204" pitchFamily="18" charset="0"/>
                                      </a:rPr>
                                      <m:t>2</m:t>
                                    </m:r>
                                  </m:sub>
                                </m:sSub>
                              </m:e>
                              <m:e>
                                <m:r>
                                  <a:rPr kumimoji="1" lang="en-US" altLang="ja-JP" sz="2000" b="0" i="1">
                                    <a:latin typeface="Cambria Math" panose="02040503050406030204" pitchFamily="18" charset="0"/>
                                    <a:ea typeface="Cambria Math" panose="02040503050406030204" pitchFamily="18" charset="0"/>
                                  </a:rPr>
                                  <m:t>∶</m:t>
                                </m:r>
                              </m:e>
                              <m:e>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𝑤</m:t>
                                    </m:r>
                                  </m:e>
                                  <m:sub>
                                    <m:r>
                                      <a:rPr kumimoji="1" lang="en-US" altLang="ja-JP" sz="2000" b="0" i="1">
                                        <a:latin typeface="Cambria Math" panose="02040503050406030204" pitchFamily="18" charset="0"/>
                                      </a:rPr>
                                      <m:t>𝑑</m:t>
                                    </m:r>
                                  </m:sub>
                                </m:sSub>
                              </m:e>
                            </m:eqArr>
                          </m:e>
                        </m:mr>
                      </m:m>
                    </m:oMath>
                  </m:oMathPara>
                </a14:m>
                <a:endParaRPr kumimoji="1" lang="ja-JP" altLang="en-US" sz="2000" dirty="0"/>
              </a:p>
            </p:txBody>
          </p:sp>
        </mc:Choice>
        <mc:Fallback xmlns="">
          <p:sp>
            <p:nvSpPr>
              <p:cNvPr id="120" name="テキスト ボックス 20">
                <a:extLst>
                  <a:ext uri="{FF2B5EF4-FFF2-40B4-BE49-F238E27FC236}">
                    <a16:creationId xmlns:a16="http://schemas.microsoft.com/office/drawing/2014/main" id="{83D29EAA-1BFA-4ABF-9D6E-432EBC79C3B9}"/>
                  </a:ext>
                </a:extLst>
              </p:cNvPr>
              <p:cNvSpPr txBox="1">
                <a:spLocks noRot="1" noChangeAspect="1" noMove="1" noResize="1" noEditPoints="1" noAdjustHandles="1" noChangeArrowheads="1" noChangeShapeType="1" noTextEdit="1"/>
              </p:cNvSpPr>
              <p:nvPr/>
            </p:nvSpPr>
            <p:spPr>
              <a:xfrm>
                <a:off x="4756990" y="4996092"/>
                <a:ext cx="2315614" cy="1405790"/>
              </a:xfrm>
              <a:prstGeom prst="rect">
                <a:avLst/>
              </a:prstGeom>
              <a:blipFill>
                <a:blip r:embed="rId3"/>
                <a:stretch>
                  <a:fillRect/>
                </a:stretch>
              </a:blipFill>
              <a:ln w="9525" cmpd="sng">
                <a:solidFill>
                  <a:schemeClr val="lt1">
                    <a:shade val="50000"/>
                  </a:schemeClr>
                </a:solidFill>
              </a:ln>
            </p:spPr>
            <p:txBody>
              <a:bodyPr/>
              <a:lstStyle/>
              <a:p>
                <a:r>
                  <a:rPr lang="ja-JP" altLang="en-US">
                    <a:noFill/>
                  </a:rPr>
                  <a:t> </a:t>
                </a:r>
              </a:p>
            </p:txBody>
          </p:sp>
        </mc:Fallback>
      </mc:AlternateContent>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438912" y="371745"/>
            <a:ext cx="12765024" cy="5674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回帰の説明力を高めるには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1240782" y="-2114"/>
            <a:ext cx="2340575"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a:t>
            </a:r>
            <a:r>
              <a:rPr kumimoji="1" lang="en-US" altLang="ja-JP" dirty="0">
                <a:latin typeface="あずきフォント" panose="02000609000000000000" pitchFamily="1" charset="-128"/>
                <a:ea typeface="あずきフォント" panose="02000609000000000000" pitchFamily="1" charset="-128"/>
              </a:rPr>
              <a:t>2.1~2.8</a:t>
            </a:r>
            <a:endParaRPr kumimoji="1" lang="ja-JP" altLang="en-US" dirty="0">
              <a:latin typeface="あずきフォント" panose="02000609000000000000" pitchFamily="1" charset="-128"/>
              <a:ea typeface="あずきフォント" panose="02000609000000000000" pitchFamily="1" charset="-128"/>
            </a:endParaRPr>
          </a:p>
        </p:txBody>
      </p:sp>
      <p:sp>
        <p:nvSpPr>
          <p:cNvPr id="59" name="四角形: 角を丸くする 58">
            <a:extLst>
              <a:ext uri="{FF2B5EF4-FFF2-40B4-BE49-F238E27FC236}">
                <a16:creationId xmlns:a16="http://schemas.microsoft.com/office/drawing/2014/main" id="{BFEC8B09-6A6E-465E-BE3E-A7AD29723C1F}"/>
              </a:ext>
            </a:extLst>
          </p:cNvPr>
          <p:cNvSpPr/>
          <p:nvPr/>
        </p:nvSpPr>
        <p:spPr>
          <a:xfrm>
            <a:off x="447787" y="1196034"/>
            <a:ext cx="12923524" cy="1132763"/>
          </a:xfrm>
          <a:prstGeom prst="roundRect">
            <a:avLst>
              <a:gd name="adj" fmla="val 11905"/>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sp>
        <p:nvSpPr>
          <p:cNvPr id="60" name="テキスト ボックス 360">
            <a:extLst>
              <a:ext uri="{FF2B5EF4-FFF2-40B4-BE49-F238E27FC236}">
                <a16:creationId xmlns:a16="http://schemas.microsoft.com/office/drawing/2014/main" id="{FACF3377-031A-4D0A-B2E5-177BE10C890C}"/>
              </a:ext>
            </a:extLst>
          </p:cNvPr>
          <p:cNvSpPr txBox="1"/>
          <p:nvPr/>
        </p:nvSpPr>
        <p:spPr>
          <a:xfrm>
            <a:off x="447787" y="1237829"/>
            <a:ext cx="13069649" cy="10246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dirty="0">
                <a:solidFill>
                  <a:schemeClr val="accent2"/>
                </a:solidFill>
                <a:latin typeface="あずきフォント" panose="02000609000000000000" pitchFamily="1" charset="-128"/>
                <a:ea typeface="あずきフォント" panose="02000609000000000000" pitchFamily="1" charset="-128"/>
              </a:rPr>
              <a:t>説明変数を</a:t>
            </a:r>
            <a:r>
              <a:rPr kumimoji="1" lang="en-US" altLang="ja-JP" sz="2400" dirty="0">
                <a:solidFill>
                  <a:schemeClr val="accent2"/>
                </a:solidFill>
                <a:latin typeface="あずきフォント" panose="02000609000000000000" pitchFamily="1" charset="-128"/>
                <a:ea typeface="あずきフォント" panose="02000609000000000000" pitchFamily="1" charset="-128"/>
              </a:rPr>
              <a:t>2</a:t>
            </a:r>
            <a:r>
              <a:rPr kumimoji="1" lang="ja-JP" altLang="en-US" sz="2400" dirty="0">
                <a:solidFill>
                  <a:schemeClr val="accent2"/>
                </a:solidFill>
                <a:latin typeface="あずきフォント" panose="02000609000000000000" pitchFamily="1" charset="-128"/>
                <a:ea typeface="あずきフォント" panose="02000609000000000000" pitchFamily="1" charset="-128"/>
              </a:rPr>
              <a:t>つ以上に増やすことで、モデルの説明力を高める。</a:t>
            </a:r>
            <a:endParaRPr kumimoji="1" lang="en-US" altLang="ja-JP" sz="2400" b="0" dirty="0">
              <a:solidFill>
                <a:schemeClr val="accent2"/>
              </a:solidFill>
              <a:latin typeface="あずきフォント" panose="02000609000000000000" pitchFamily="1" charset="-128"/>
              <a:ea typeface="あずきフォント" panose="02000609000000000000" pitchFamily="1" charset="-128"/>
            </a:endParaRPr>
          </a:p>
          <a:p>
            <a:r>
              <a:rPr kumimoji="1" lang="ja-JP" altLang="en-US" sz="2800" b="0"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重回帰</a:t>
            </a:r>
            <a:endParaRPr kumimoji="1" lang="en-US" altLang="ja-JP" sz="2800" b="0" dirty="0">
              <a:solidFill>
                <a:schemeClr val="accent2"/>
              </a:solidFill>
              <a:latin typeface="あずきフォント" panose="02000609000000000000" pitchFamily="1" charset="-128"/>
              <a:ea typeface="あずきフォント" panose="02000609000000000000" pitchFamily="1" charset="-128"/>
            </a:endParaRPr>
          </a:p>
        </p:txBody>
      </p:sp>
      <p:sp>
        <p:nvSpPr>
          <p:cNvPr id="110" name="テキスト ボックス 10">
            <a:extLst>
              <a:ext uri="{FF2B5EF4-FFF2-40B4-BE49-F238E27FC236}">
                <a16:creationId xmlns:a16="http://schemas.microsoft.com/office/drawing/2014/main" id="{E3950BB8-8D41-4DE8-96DE-7E00A792E160}"/>
              </a:ext>
            </a:extLst>
          </p:cNvPr>
          <p:cNvSpPr txBox="1"/>
          <p:nvPr/>
        </p:nvSpPr>
        <p:spPr>
          <a:xfrm>
            <a:off x="2317141" y="2567708"/>
            <a:ext cx="2324033" cy="825769"/>
          </a:xfrm>
          <a:prstGeom prst="rect">
            <a:avLst/>
          </a:prstGeom>
          <a:noFill/>
          <a:ln w="9525" cmpd="sng">
            <a:solidFill>
              <a:schemeClr val="accent1">
                <a:lumMod val="60000"/>
                <a:lumOff val="40000"/>
              </a:schemeClr>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a:latin typeface="あずきフォント" panose="02000609000000000000" pitchFamily="1" charset="-128"/>
                <a:ea typeface="あずきフォント" panose="02000609000000000000" pitchFamily="1" charset="-128"/>
              </a:rPr>
              <a:t>単回帰の時</a:t>
            </a:r>
            <a:endParaRPr kumimoji="1" lang="ja-JP" altLang="en-US" sz="240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11" name="テキスト ボックス 11">
                <a:extLst>
                  <a:ext uri="{FF2B5EF4-FFF2-40B4-BE49-F238E27FC236}">
                    <a16:creationId xmlns:a16="http://schemas.microsoft.com/office/drawing/2014/main" id="{3012F40A-7C2D-4CF6-8C83-B4A652873F6C}"/>
                  </a:ext>
                </a:extLst>
              </p:cNvPr>
              <p:cNvSpPr txBox="1"/>
              <p:nvPr/>
            </p:nvSpPr>
            <p:spPr>
              <a:xfrm>
                <a:off x="2311599" y="3456241"/>
                <a:ext cx="2324032" cy="1437793"/>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kumimoji="1" lang="en-US" altLang="ja-JP" sz="2000" b="0" i="1">
                          <a:latin typeface="Cambria Math" panose="02040503050406030204" pitchFamily="18" charset="0"/>
                        </a:rPr>
                        <m:t>(</m:t>
                      </m:r>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𝑥</m:t>
                          </m:r>
                        </m:e>
                        <m:sub>
                          <m:r>
                            <a:rPr kumimoji="1" lang="en-US" altLang="ja-JP" sz="2000" b="0" i="1">
                              <a:latin typeface="Cambria Math" panose="02040503050406030204" pitchFamily="18" charset="0"/>
                            </a:rPr>
                            <m:t>𝑖</m:t>
                          </m:r>
                        </m:sub>
                      </m:sSub>
                      <m:r>
                        <a:rPr kumimoji="1" lang="en-US" altLang="ja-JP" sz="2000" b="0" i="1">
                          <a:latin typeface="Cambria Math" panose="02040503050406030204" pitchFamily="18" charset="0"/>
                        </a:rPr>
                        <m:t>, </m:t>
                      </m:r>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𝑦</m:t>
                          </m:r>
                        </m:e>
                        <m:sub>
                          <m:r>
                            <a:rPr kumimoji="1" lang="en-US" altLang="ja-JP" sz="2000" b="0" i="1">
                              <a:latin typeface="Cambria Math" panose="02040503050406030204" pitchFamily="18" charset="0"/>
                            </a:rPr>
                            <m:t>𝑖</m:t>
                          </m:r>
                        </m:sub>
                      </m:sSub>
                      <m:r>
                        <a:rPr kumimoji="1" lang="en-US" altLang="ja-JP" sz="2000" b="0" i="1">
                          <a:latin typeface="Cambria Math" panose="02040503050406030204" pitchFamily="18" charset="0"/>
                        </a:rPr>
                        <m:t>)</m:t>
                      </m:r>
                    </m:oMath>
                  </m:oMathPara>
                </a14:m>
                <a:endParaRPr kumimoji="1" lang="ja-JP" altLang="en-US" sz="2000" dirty="0"/>
              </a:p>
            </p:txBody>
          </p:sp>
        </mc:Choice>
        <mc:Fallback xmlns="">
          <p:sp>
            <p:nvSpPr>
              <p:cNvPr id="111" name="テキスト ボックス 11">
                <a:extLst>
                  <a:ext uri="{FF2B5EF4-FFF2-40B4-BE49-F238E27FC236}">
                    <a16:creationId xmlns:a16="http://schemas.microsoft.com/office/drawing/2014/main" id="{3012F40A-7C2D-4CF6-8C83-B4A652873F6C}"/>
                  </a:ext>
                </a:extLst>
              </p:cNvPr>
              <p:cNvSpPr txBox="1">
                <a:spLocks noRot="1" noChangeAspect="1" noMove="1" noResize="1" noEditPoints="1" noAdjustHandles="1" noChangeArrowheads="1" noChangeShapeType="1" noTextEdit="1"/>
              </p:cNvSpPr>
              <p:nvPr/>
            </p:nvSpPr>
            <p:spPr>
              <a:xfrm>
                <a:off x="2311599" y="3456241"/>
                <a:ext cx="2324032" cy="1437793"/>
              </a:xfrm>
              <a:prstGeom prst="rect">
                <a:avLst/>
              </a:prstGeom>
              <a:blipFill>
                <a:blip r:embed="rId4"/>
                <a:stretch>
                  <a:fillRect/>
                </a:stretch>
              </a:blipFill>
              <a:ln w="9525" cmpd="sng">
                <a:solidFill>
                  <a:schemeClr val="lt1">
                    <a:shade val="50000"/>
                  </a:schemeClr>
                </a:solidFill>
              </a:ln>
            </p:spPr>
            <p:txBody>
              <a:bodyPr/>
              <a:lstStyle/>
              <a:p>
                <a:r>
                  <a:rPr lang="ja-JP" altLang="en-US">
                    <a:noFill/>
                  </a:rPr>
                  <a:t> </a:t>
                </a:r>
              </a:p>
            </p:txBody>
          </p:sp>
        </mc:Fallback>
      </mc:AlternateContent>
      <p:sp>
        <p:nvSpPr>
          <p:cNvPr id="113" name="テキスト ボックス 12">
            <a:extLst>
              <a:ext uri="{FF2B5EF4-FFF2-40B4-BE49-F238E27FC236}">
                <a16:creationId xmlns:a16="http://schemas.microsoft.com/office/drawing/2014/main" id="{FB587FBE-B037-4857-A822-5571FE779CC7}"/>
              </a:ext>
            </a:extLst>
          </p:cNvPr>
          <p:cNvSpPr txBox="1"/>
          <p:nvPr/>
        </p:nvSpPr>
        <p:spPr>
          <a:xfrm>
            <a:off x="4738196" y="2567708"/>
            <a:ext cx="2334408" cy="825769"/>
          </a:xfrm>
          <a:prstGeom prst="rect">
            <a:avLst/>
          </a:prstGeom>
          <a:noFill/>
          <a:ln w="9525" cmpd="sng">
            <a:solidFill>
              <a:schemeClr val="accent1">
                <a:lumMod val="60000"/>
                <a:lumOff val="40000"/>
              </a:schemeClr>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latin typeface="あずきフォント" panose="02000609000000000000" pitchFamily="1" charset="-128"/>
                <a:ea typeface="あずきフォント" panose="02000609000000000000" pitchFamily="1" charset="-128"/>
              </a:rPr>
              <a:t>重回帰の時</a:t>
            </a:r>
            <a:endParaRPr kumimoji="1" lang="ja-JP" altLang="en-US" sz="2400" dirty="0">
              <a:latin typeface="あずきフォント" panose="02000609000000000000" pitchFamily="1" charset="-128"/>
              <a:ea typeface="あずきフォント" panose="02000609000000000000" pitchFamily="1" charset="-128"/>
            </a:endParaRPr>
          </a:p>
        </p:txBody>
      </p:sp>
      <p:sp>
        <p:nvSpPr>
          <p:cNvPr id="114" name="テキスト ボックス 14">
            <a:extLst>
              <a:ext uri="{FF2B5EF4-FFF2-40B4-BE49-F238E27FC236}">
                <a16:creationId xmlns:a16="http://schemas.microsoft.com/office/drawing/2014/main" id="{AF18B0C0-1BCD-4DBA-86A1-F4D0A2AC61D7}"/>
              </a:ext>
            </a:extLst>
          </p:cNvPr>
          <p:cNvSpPr txBox="1"/>
          <p:nvPr/>
        </p:nvSpPr>
        <p:spPr>
          <a:xfrm>
            <a:off x="7169626" y="2567708"/>
            <a:ext cx="2271831" cy="825769"/>
          </a:xfrm>
          <a:prstGeom prst="rect">
            <a:avLst/>
          </a:prstGeom>
          <a:noFill/>
          <a:ln w="9525" cmpd="sng">
            <a:solidFill>
              <a:schemeClr val="accent1">
                <a:lumMod val="60000"/>
                <a:lumOff val="40000"/>
              </a:schemeClr>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latin typeface="あずきフォント" panose="02000609000000000000" pitchFamily="1" charset="-128"/>
                <a:ea typeface="あずきフォント" panose="02000609000000000000" pitchFamily="1" charset="-128"/>
              </a:rPr>
              <a:t>ベクトルによる表記</a:t>
            </a:r>
            <a:endParaRPr kumimoji="1" lang="ja-JP" altLang="en-US" sz="2400" dirty="0">
              <a:latin typeface="あずきフォント" panose="02000609000000000000" pitchFamily="1" charset="-128"/>
              <a:ea typeface="あずきフォント" panose="02000609000000000000" pitchFamily="1" charset="-128"/>
            </a:endParaRPr>
          </a:p>
        </p:txBody>
      </p:sp>
      <p:sp>
        <p:nvSpPr>
          <p:cNvPr id="115" name="テキスト ボックス 15">
            <a:extLst>
              <a:ext uri="{FF2B5EF4-FFF2-40B4-BE49-F238E27FC236}">
                <a16:creationId xmlns:a16="http://schemas.microsoft.com/office/drawing/2014/main" id="{42D84DB1-831B-4751-BC67-3E430E133820}"/>
              </a:ext>
            </a:extLst>
          </p:cNvPr>
          <p:cNvSpPr txBox="1"/>
          <p:nvPr/>
        </p:nvSpPr>
        <p:spPr>
          <a:xfrm>
            <a:off x="321932" y="3456241"/>
            <a:ext cx="1880070" cy="1448423"/>
          </a:xfrm>
          <a:prstGeom prst="rect">
            <a:avLst/>
          </a:prstGeom>
          <a:noFill/>
          <a:ln w="9525" cmpd="sng">
            <a:solidFill>
              <a:schemeClr val="accent1">
                <a:lumMod val="60000"/>
                <a:lumOff val="40000"/>
              </a:schemeClr>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a:latin typeface="あずきフォント" panose="02000609000000000000" pitchFamily="1" charset="-128"/>
                <a:ea typeface="あずきフォント" panose="02000609000000000000" pitchFamily="1" charset="-128"/>
              </a:rPr>
              <a:t>事例</a:t>
            </a:r>
            <a:endParaRPr kumimoji="1" lang="ja-JP" altLang="en-US" sz="240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17" name="テキスト ボックス 17">
                <a:extLst>
                  <a:ext uri="{FF2B5EF4-FFF2-40B4-BE49-F238E27FC236}">
                    <a16:creationId xmlns:a16="http://schemas.microsoft.com/office/drawing/2014/main" id="{88A17BA0-9D2D-4DFC-B76A-9844AB1E325B}"/>
                  </a:ext>
                </a:extLst>
              </p:cNvPr>
              <p:cNvSpPr txBox="1"/>
              <p:nvPr/>
            </p:nvSpPr>
            <p:spPr>
              <a:xfrm>
                <a:off x="7169626" y="3456241"/>
                <a:ext cx="2271831" cy="1437793"/>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kumimoji="1" lang="en-US" altLang="ja-JP" sz="2000" b="0" i="1">
                          <a:latin typeface="Cambria Math" panose="02040503050406030204" pitchFamily="18" charset="0"/>
                        </a:rPr>
                        <m:t>(</m:t>
                      </m:r>
                      <m:sSubSup>
                        <m:sSubSupPr>
                          <m:ctrlPr>
                            <a:rPr kumimoji="1" lang="en-US" altLang="ja-JP" sz="2000" b="1" i="1">
                              <a:latin typeface="Cambria Math" panose="02040503050406030204" pitchFamily="18" charset="0"/>
                            </a:rPr>
                          </m:ctrlPr>
                        </m:sSubSupPr>
                        <m:e>
                          <m:r>
                            <a:rPr kumimoji="1" lang="en-US" altLang="ja-JP" sz="2000" b="1" i="1">
                              <a:latin typeface="Cambria Math" panose="02040503050406030204" pitchFamily="18" charset="0"/>
                            </a:rPr>
                            <m:t>𝒙</m:t>
                          </m:r>
                        </m:e>
                        <m:sub>
                          <m:r>
                            <a:rPr kumimoji="1" lang="en-US" altLang="ja-JP" sz="2000" b="1" i="1">
                              <a:latin typeface="Cambria Math" panose="02040503050406030204" pitchFamily="18" charset="0"/>
                            </a:rPr>
                            <m:t>𝒊</m:t>
                          </m:r>
                        </m:sub>
                        <m:sup>
                          <m:r>
                            <a:rPr kumimoji="1" lang="en-US" altLang="ja-JP" sz="2000" b="1" i="1">
                              <a:latin typeface="Cambria Math" panose="02040503050406030204" pitchFamily="18" charset="0"/>
                            </a:rPr>
                            <m:t>𝑻</m:t>
                          </m:r>
                        </m:sup>
                      </m:sSubSup>
                      <m:r>
                        <a:rPr kumimoji="1" lang="en-US" altLang="ja-JP" sz="2000" b="0" i="1">
                          <a:latin typeface="Cambria Math" panose="02040503050406030204" pitchFamily="18" charset="0"/>
                        </a:rPr>
                        <m:t>, </m:t>
                      </m:r>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𝑦</m:t>
                          </m:r>
                        </m:e>
                        <m:sub>
                          <m:r>
                            <a:rPr kumimoji="1" lang="en-US" altLang="ja-JP" sz="2000" b="0" i="1">
                              <a:latin typeface="Cambria Math" panose="02040503050406030204" pitchFamily="18" charset="0"/>
                            </a:rPr>
                            <m:t>𝑖</m:t>
                          </m:r>
                        </m:sub>
                      </m:sSub>
                      <m:r>
                        <a:rPr kumimoji="1" lang="en-US" altLang="ja-JP" sz="2000" b="0" i="1">
                          <a:latin typeface="Cambria Math" panose="02040503050406030204" pitchFamily="18" charset="0"/>
                        </a:rPr>
                        <m:t>)</m:t>
                      </m:r>
                    </m:oMath>
                  </m:oMathPara>
                </a14:m>
                <a:endParaRPr kumimoji="1" lang="ja-JP" altLang="en-US" sz="2000" dirty="0"/>
              </a:p>
            </p:txBody>
          </p:sp>
        </mc:Choice>
        <mc:Fallback xmlns="">
          <p:sp>
            <p:nvSpPr>
              <p:cNvPr id="117" name="テキスト ボックス 17">
                <a:extLst>
                  <a:ext uri="{FF2B5EF4-FFF2-40B4-BE49-F238E27FC236}">
                    <a16:creationId xmlns:a16="http://schemas.microsoft.com/office/drawing/2014/main" id="{88A17BA0-9D2D-4DFC-B76A-9844AB1E325B}"/>
                  </a:ext>
                </a:extLst>
              </p:cNvPr>
              <p:cNvSpPr txBox="1">
                <a:spLocks noRot="1" noChangeAspect="1" noMove="1" noResize="1" noEditPoints="1" noAdjustHandles="1" noChangeArrowheads="1" noChangeShapeType="1" noTextEdit="1"/>
              </p:cNvSpPr>
              <p:nvPr/>
            </p:nvSpPr>
            <p:spPr>
              <a:xfrm>
                <a:off x="7169626" y="3456241"/>
                <a:ext cx="2271831" cy="1437793"/>
              </a:xfrm>
              <a:prstGeom prst="rect">
                <a:avLst/>
              </a:prstGeom>
              <a:blipFill>
                <a:blip r:embed="rId5"/>
                <a:stretch>
                  <a:fillRect/>
                </a:stretch>
              </a:blipFill>
              <a:ln w="9525" cmpd="sng">
                <a:solidFill>
                  <a:schemeClr val="lt1">
                    <a:shade val="50000"/>
                  </a:schemeClr>
                </a:solidFill>
              </a:ln>
            </p:spPr>
            <p:txBody>
              <a:bodyPr/>
              <a:lstStyle/>
              <a:p>
                <a:r>
                  <a:rPr lang="ja-JP" altLang="en-US">
                    <a:noFill/>
                  </a:rPr>
                  <a:t> </a:t>
                </a:r>
              </a:p>
            </p:txBody>
          </p:sp>
        </mc:Fallback>
      </mc:AlternateContent>
      <p:sp>
        <p:nvSpPr>
          <p:cNvPr id="118" name="テキスト ボックス 18">
            <a:extLst>
              <a:ext uri="{FF2B5EF4-FFF2-40B4-BE49-F238E27FC236}">
                <a16:creationId xmlns:a16="http://schemas.microsoft.com/office/drawing/2014/main" id="{72DAC566-FDD6-4449-B568-635B48C38812}"/>
              </a:ext>
            </a:extLst>
          </p:cNvPr>
          <p:cNvSpPr txBox="1"/>
          <p:nvPr/>
        </p:nvSpPr>
        <p:spPr>
          <a:xfrm>
            <a:off x="321933" y="4996091"/>
            <a:ext cx="1880070" cy="1405789"/>
          </a:xfrm>
          <a:prstGeom prst="rect">
            <a:avLst/>
          </a:prstGeom>
          <a:noFill/>
          <a:ln w="9525" cmpd="sng">
            <a:solidFill>
              <a:schemeClr val="accent1">
                <a:lumMod val="60000"/>
                <a:lumOff val="40000"/>
              </a:schemeClr>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latin typeface="あずきフォント" panose="02000609000000000000" pitchFamily="1" charset="-128"/>
                <a:ea typeface="あずきフォント" panose="02000609000000000000" pitchFamily="1" charset="-128"/>
              </a:rPr>
              <a:t>パラ</a:t>
            </a:r>
            <a:br>
              <a:rPr kumimoji="1" lang="en-US" altLang="ja-JP" sz="2400" b="1" dirty="0">
                <a:latin typeface="あずきフォント" panose="02000609000000000000" pitchFamily="1" charset="-128"/>
                <a:ea typeface="あずきフォント" panose="02000609000000000000" pitchFamily="1" charset="-128"/>
              </a:rPr>
            </a:br>
            <a:r>
              <a:rPr kumimoji="1" lang="ja-JP" altLang="en-US" sz="2400" b="1" dirty="0">
                <a:latin typeface="あずきフォント" panose="02000609000000000000" pitchFamily="1" charset="-128"/>
                <a:ea typeface="あずきフォント" panose="02000609000000000000" pitchFamily="1" charset="-128"/>
              </a:rPr>
              <a:t>メーター</a:t>
            </a:r>
            <a:endParaRPr kumimoji="1" lang="ja-JP" altLang="en-US" sz="2400" dirty="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19" name="テキスト ボックス 19">
                <a:extLst>
                  <a:ext uri="{FF2B5EF4-FFF2-40B4-BE49-F238E27FC236}">
                    <a16:creationId xmlns:a16="http://schemas.microsoft.com/office/drawing/2014/main" id="{0CED214D-C991-4891-98B6-87F8736F6C61}"/>
                  </a:ext>
                </a:extLst>
              </p:cNvPr>
              <p:cNvSpPr txBox="1"/>
              <p:nvPr/>
            </p:nvSpPr>
            <p:spPr>
              <a:xfrm>
                <a:off x="2331779" y="4996092"/>
                <a:ext cx="2315614" cy="140579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kumimoji="1" lang="en-US" altLang="ja-JP" sz="2000" b="0" i="1">
                          <a:latin typeface="Cambria Math" panose="02040503050406030204" pitchFamily="18" charset="0"/>
                        </a:rPr>
                        <m:t>(</m:t>
                      </m:r>
                      <m:r>
                        <a:rPr kumimoji="1" lang="en-US" altLang="ja-JP" sz="2000" b="0" i="1">
                          <a:latin typeface="Cambria Math" panose="02040503050406030204" pitchFamily="18" charset="0"/>
                        </a:rPr>
                        <m:t>𝑎</m:t>
                      </m:r>
                      <m:r>
                        <a:rPr kumimoji="1" lang="en-US" altLang="ja-JP" sz="2000" b="0" i="1">
                          <a:latin typeface="Cambria Math" panose="02040503050406030204" pitchFamily="18" charset="0"/>
                        </a:rPr>
                        <m:t>, </m:t>
                      </m:r>
                      <m:r>
                        <a:rPr kumimoji="1" lang="en-US" altLang="ja-JP" sz="2000" b="0" i="1">
                          <a:latin typeface="Cambria Math" panose="02040503050406030204" pitchFamily="18" charset="0"/>
                        </a:rPr>
                        <m:t>𝑏</m:t>
                      </m:r>
                      <m:r>
                        <a:rPr kumimoji="1" lang="en-US" altLang="ja-JP" sz="2000" b="0" i="1">
                          <a:latin typeface="Cambria Math" panose="02040503050406030204" pitchFamily="18" charset="0"/>
                        </a:rPr>
                        <m:t>)</m:t>
                      </m:r>
                    </m:oMath>
                  </m:oMathPara>
                </a14:m>
                <a:endParaRPr kumimoji="1" lang="ja-JP" altLang="en-US" sz="2000"/>
              </a:p>
            </p:txBody>
          </p:sp>
        </mc:Choice>
        <mc:Fallback xmlns="">
          <p:sp>
            <p:nvSpPr>
              <p:cNvPr id="119" name="テキスト ボックス 19">
                <a:extLst>
                  <a:ext uri="{FF2B5EF4-FFF2-40B4-BE49-F238E27FC236}">
                    <a16:creationId xmlns:a16="http://schemas.microsoft.com/office/drawing/2014/main" id="{0CED214D-C991-4891-98B6-87F8736F6C61}"/>
                  </a:ext>
                </a:extLst>
              </p:cNvPr>
              <p:cNvSpPr txBox="1">
                <a:spLocks noRot="1" noChangeAspect="1" noMove="1" noResize="1" noEditPoints="1" noAdjustHandles="1" noChangeArrowheads="1" noChangeShapeType="1" noTextEdit="1"/>
              </p:cNvSpPr>
              <p:nvPr/>
            </p:nvSpPr>
            <p:spPr>
              <a:xfrm>
                <a:off x="2331779" y="4996092"/>
                <a:ext cx="2315614" cy="1405790"/>
              </a:xfrm>
              <a:prstGeom prst="rect">
                <a:avLst/>
              </a:prstGeom>
              <a:blipFill>
                <a:blip r:embed="rId6"/>
                <a:stretch>
                  <a:fillRect/>
                </a:stretch>
              </a:blipFill>
              <a:ln w="9525" cmpd="sng">
                <a:solidFill>
                  <a:schemeClr val="lt1">
                    <a:shade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21">
                <a:extLst>
                  <a:ext uri="{FF2B5EF4-FFF2-40B4-BE49-F238E27FC236}">
                    <a16:creationId xmlns:a16="http://schemas.microsoft.com/office/drawing/2014/main" id="{470804B1-6FC9-418F-8615-B38778078C7B}"/>
                  </a:ext>
                </a:extLst>
              </p:cNvPr>
              <p:cNvSpPr txBox="1"/>
              <p:nvPr/>
            </p:nvSpPr>
            <p:spPr>
              <a:xfrm>
                <a:off x="7169626" y="4996092"/>
                <a:ext cx="2271831" cy="140579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kumimoji="1" lang="en-US" altLang="ja-JP" sz="2000" b="1" i="1">
                          <a:latin typeface="Cambria Math" panose="02040503050406030204" pitchFamily="18" charset="0"/>
                        </a:rPr>
                        <m:t>𝒘</m:t>
                      </m:r>
                    </m:oMath>
                  </m:oMathPara>
                </a14:m>
                <a:endParaRPr kumimoji="1" lang="ja-JP" altLang="en-US" sz="2000" dirty="0"/>
              </a:p>
            </p:txBody>
          </p:sp>
        </mc:Choice>
        <mc:Fallback xmlns="">
          <p:sp>
            <p:nvSpPr>
              <p:cNvPr id="123" name="テキスト ボックス 21">
                <a:extLst>
                  <a:ext uri="{FF2B5EF4-FFF2-40B4-BE49-F238E27FC236}">
                    <a16:creationId xmlns:a16="http://schemas.microsoft.com/office/drawing/2014/main" id="{470804B1-6FC9-418F-8615-B38778078C7B}"/>
                  </a:ext>
                </a:extLst>
              </p:cNvPr>
              <p:cNvSpPr txBox="1">
                <a:spLocks noRot="1" noChangeAspect="1" noMove="1" noResize="1" noEditPoints="1" noAdjustHandles="1" noChangeArrowheads="1" noChangeShapeType="1" noTextEdit="1"/>
              </p:cNvSpPr>
              <p:nvPr/>
            </p:nvSpPr>
            <p:spPr>
              <a:xfrm>
                <a:off x="7169626" y="4996092"/>
                <a:ext cx="2271831" cy="1405790"/>
              </a:xfrm>
              <a:prstGeom prst="rect">
                <a:avLst/>
              </a:prstGeom>
              <a:blipFill>
                <a:blip r:embed="rId7"/>
                <a:stretch>
                  <a:fillRect/>
                </a:stretch>
              </a:blipFill>
              <a:ln w="9525" cmpd="sng">
                <a:solidFill>
                  <a:schemeClr val="lt1">
                    <a:shade val="50000"/>
                  </a:schemeClr>
                </a:solidFill>
              </a:ln>
            </p:spPr>
            <p:txBody>
              <a:bodyPr/>
              <a:lstStyle/>
              <a:p>
                <a:r>
                  <a:rPr lang="ja-JP" altLang="en-US">
                    <a:noFill/>
                  </a:rPr>
                  <a:t> </a:t>
                </a:r>
              </a:p>
            </p:txBody>
          </p:sp>
        </mc:Fallback>
      </mc:AlternateContent>
      <p:sp>
        <p:nvSpPr>
          <p:cNvPr id="124" name="テキスト ボックス 22">
            <a:extLst>
              <a:ext uri="{FF2B5EF4-FFF2-40B4-BE49-F238E27FC236}">
                <a16:creationId xmlns:a16="http://schemas.microsoft.com/office/drawing/2014/main" id="{07C38C25-B0FD-4967-8E60-D552281ADF73}"/>
              </a:ext>
            </a:extLst>
          </p:cNvPr>
          <p:cNvSpPr txBox="1"/>
          <p:nvPr/>
        </p:nvSpPr>
        <p:spPr>
          <a:xfrm>
            <a:off x="9560690" y="2567708"/>
            <a:ext cx="3853650" cy="825769"/>
          </a:xfrm>
          <a:prstGeom prst="rect">
            <a:avLst/>
          </a:prstGeom>
          <a:noFill/>
          <a:ln w="9525" cmpd="sng">
            <a:solidFill>
              <a:schemeClr val="accent1">
                <a:lumMod val="60000"/>
                <a:lumOff val="40000"/>
              </a:schemeClr>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a:latin typeface="あずきフォント" panose="02000609000000000000" pitchFamily="1" charset="-128"/>
                <a:ea typeface="あずきフォント" panose="02000609000000000000" pitchFamily="1" charset="-128"/>
              </a:rPr>
              <a:t>ポイント</a:t>
            </a:r>
            <a:endParaRPr kumimoji="1" lang="ja-JP" altLang="en-US" sz="240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25" name="テキスト ボックス 23">
                <a:extLst>
                  <a:ext uri="{FF2B5EF4-FFF2-40B4-BE49-F238E27FC236}">
                    <a16:creationId xmlns:a16="http://schemas.microsoft.com/office/drawing/2014/main" id="{0CE1A264-6BCA-4295-9731-407FFF8F3266}"/>
                  </a:ext>
                </a:extLst>
              </p:cNvPr>
              <p:cNvSpPr txBox="1"/>
              <p:nvPr/>
            </p:nvSpPr>
            <p:spPr>
              <a:xfrm>
                <a:off x="9560689" y="3456241"/>
                <a:ext cx="3865038" cy="1443897"/>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dirty="0">
                    <a:latin typeface="あずきフォント" panose="02000609000000000000" pitchFamily="1" charset="-128"/>
                    <a:ea typeface="あずきフォント" panose="02000609000000000000" pitchFamily="1" charset="-128"/>
                  </a:rPr>
                  <a:t>事例を</a:t>
                </a:r>
                <a14:m>
                  <m:oMath xmlns:m="http://schemas.openxmlformats.org/officeDocument/2006/math">
                    <m:r>
                      <m:rPr>
                        <m:sty m:val="p"/>
                      </m:rPr>
                      <a:rPr kumimoji="1" lang="en-US" altLang="ja-JP" sz="2000" b="0" i="0">
                        <a:solidFill>
                          <a:schemeClr val="dk1"/>
                        </a:solidFill>
                        <a:effectLst/>
                        <a:latin typeface="Cambria Math" panose="02040503050406030204" pitchFamily="18" charset="0"/>
                      </a:rPr>
                      <m:t>N</m:t>
                    </m:r>
                  </m:oMath>
                </a14:m>
                <a:r>
                  <a:rPr kumimoji="1" lang="ja-JP" altLang="en-US" sz="2000" dirty="0">
                    <a:solidFill>
                      <a:schemeClr val="dk1"/>
                    </a:solidFill>
                    <a:effectLst/>
                    <a:latin typeface="あずきフォント" panose="02000609000000000000" pitchFamily="1" charset="-128"/>
                    <a:ea typeface="あずきフォント" panose="02000609000000000000" pitchFamily="1" charset="-128"/>
                  </a:rPr>
                  <a:t>個垂直に並べた行列</a:t>
                </a:r>
                <a14:m>
                  <m:oMath xmlns:m="http://schemas.openxmlformats.org/officeDocument/2006/math">
                    <m:r>
                      <m:rPr>
                        <m:sty m:val="p"/>
                      </m:rPr>
                      <a:rPr kumimoji="1" lang="en-US" altLang="ja-JP" sz="2000" b="0" i="0">
                        <a:solidFill>
                          <a:schemeClr val="dk1"/>
                        </a:solidFill>
                        <a:effectLst/>
                        <a:latin typeface="Cambria Math" panose="02040503050406030204" pitchFamily="18" charset="0"/>
                      </a:rPr>
                      <m:t>X</m:t>
                    </m:r>
                  </m:oMath>
                </a14:m>
                <a:r>
                  <a:rPr kumimoji="1" lang="ja-JP" altLang="en-US" sz="2000" dirty="0">
                    <a:solidFill>
                      <a:schemeClr val="dk1"/>
                    </a:solidFill>
                    <a:effectLst/>
                    <a:latin typeface="あずきフォント" panose="02000609000000000000" pitchFamily="1" charset="-128"/>
                    <a:ea typeface="あずきフォント" panose="02000609000000000000" pitchFamily="1" charset="-128"/>
                  </a:rPr>
                  <a:t>を</a:t>
                </a:r>
                <a:r>
                  <a:rPr kumimoji="1" lang="ja-JP" altLang="en-US" sz="2000" b="1" dirty="0">
                    <a:solidFill>
                      <a:schemeClr val="dk1"/>
                    </a:solidFill>
                    <a:effectLst/>
                    <a:latin typeface="あずきフォント" panose="02000609000000000000" pitchFamily="1" charset="-128"/>
                    <a:ea typeface="あずきフォント" panose="02000609000000000000" pitchFamily="1" charset="-128"/>
                  </a:rPr>
                  <a:t>計画行列</a:t>
                </a:r>
                <a:r>
                  <a:rPr kumimoji="1" lang="ja-JP" altLang="en-US" sz="2000" dirty="0">
                    <a:solidFill>
                      <a:schemeClr val="dk1"/>
                    </a:solidFill>
                    <a:effectLst/>
                    <a:latin typeface="あずきフォント" panose="02000609000000000000" pitchFamily="1" charset="-128"/>
                    <a:ea typeface="あずきフォント" panose="02000609000000000000" pitchFamily="1" charset="-128"/>
                  </a:rPr>
                  <a:t>と呼ぶ</a:t>
                </a:r>
                <a:r>
                  <a:rPr kumimoji="1" lang="en-US" altLang="ja-JP" sz="2000" dirty="0">
                    <a:solidFill>
                      <a:schemeClr val="dk1"/>
                    </a:solidFill>
                    <a:effectLst/>
                    <a:latin typeface="あずきフォント" panose="02000609000000000000" pitchFamily="1" charset="-128"/>
                    <a:ea typeface="あずきフォント" panose="02000609000000000000" pitchFamily="1" charset="-128"/>
                  </a:rPr>
                  <a:t>(</a:t>
                </a:r>
                <a14:m>
                  <m:oMath xmlns:m="http://schemas.openxmlformats.org/officeDocument/2006/math">
                    <m:r>
                      <m:rPr>
                        <m:sty m:val="p"/>
                      </m:rPr>
                      <a:rPr kumimoji="1" lang="en-US" altLang="ja-JP" sz="2000" b="0" i="0">
                        <a:solidFill>
                          <a:schemeClr val="dk1"/>
                        </a:solidFill>
                        <a:effectLst/>
                        <a:latin typeface="Cambria Math" panose="02040503050406030204" pitchFamily="18" charset="0"/>
                      </a:rPr>
                      <m:t>X</m:t>
                    </m:r>
                    <m:r>
                      <a:rPr kumimoji="1" lang="en-US" altLang="ja-JP" sz="2000" b="1" i="1">
                        <a:solidFill>
                          <a:schemeClr val="dk1"/>
                        </a:solidFill>
                        <a:effectLst/>
                        <a:latin typeface="Cambria Math" panose="02040503050406030204" pitchFamily="18" charset="0"/>
                      </a:rPr>
                      <m:t>∈</m:t>
                    </m:r>
                    <m:sSup>
                      <m:sSupPr>
                        <m:ctrlPr>
                          <a:rPr kumimoji="1" lang="en-US" altLang="ja-JP" sz="2000" b="1" i="1">
                            <a:solidFill>
                              <a:schemeClr val="dk1"/>
                            </a:solidFill>
                            <a:effectLst/>
                            <a:latin typeface="Cambria Math" panose="02040503050406030204" pitchFamily="18" charset="0"/>
                            <a:ea typeface="Cambria Math" panose="02040503050406030204" pitchFamily="18" charset="0"/>
                          </a:rPr>
                        </m:ctrlPr>
                      </m:sSupPr>
                      <m:e>
                        <m:r>
                          <a:rPr kumimoji="1" lang="en-US" altLang="ja-JP" sz="2000" b="1" i="1">
                            <a:solidFill>
                              <a:schemeClr val="dk1"/>
                            </a:solidFill>
                            <a:effectLst/>
                            <a:latin typeface="Cambria Math" panose="02040503050406030204" pitchFamily="18" charset="0"/>
                            <a:ea typeface="Cambria Math" panose="02040503050406030204" pitchFamily="18" charset="0"/>
                          </a:rPr>
                          <m:t>ℝ</m:t>
                        </m:r>
                      </m:e>
                      <m:sup>
                        <m:r>
                          <a:rPr kumimoji="1" lang="en-US" altLang="ja-JP" sz="2000" b="1" i="1">
                            <a:solidFill>
                              <a:schemeClr val="dk1"/>
                            </a:solidFill>
                            <a:effectLst/>
                            <a:latin typeface="Cambria Math" panose="02040503050406030204" pitchFamily="18" charset="0"/>
                            <a:ea typeface="Cambria Math" panose="02040503050406030204" pitchFamily="18" charset="0"/>
                          </a:rPr>
                          <m:t>𝑵𝒙𝒅</m:t>
                        </m:r>
                      </m:sup>
                    </m:sSup>
                  </m:oMath>
                </a14:m>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。切片のパラメーターが必要な場合</a:t>
                </a:r>
                <a14:m>
                  <m:oMath xmlns:m="http://schemas.openxmlformats.org/officeDocument/2006/math">
                    <m:r>
                      <a:rPr kumimoji="1" lang="en-US" altLang="ja-JP" sz="2000" b="1" i="0">
                        <a:solidFill>
                          <a:schemeClr val="dk1"/>
                        </a:solidFill>
                        <a:effectLst/>
                        <a:latin typeface="Cambria Math" panose="02040503050406030204" pitchFamily="18" charset="0"/>
                      </a:rPr>
                      <m:t>𝐱</m:t>
                    </m:r>
                  </m:oMath>
                </a14:m>
                <a:r>
                  <a:rPr lang="ja-JP" altLang="en-US" sz="2000" b="0" dirty="0">
                    <a:effectLst/>
                  </a:rPr>
                  <a:t>に値が</a:t>
                </a:r>
                <a:r>
                  <a:rPr lang="en-US" altLang="ja-JP" sz="2000" b="0" dirty="0">
                    <a:effectLst/>
                  </a:rPr>
                  <a:t>1</a:t>
                </a:r>
                <a:r>
                  <a:rPr lang="ja-JP" altLang="en-US" sz="2000" b="0" dirty="0">
                    <a:effectLst/>
                  </a:rPr>
                  <a:t>の要素を持たせる。</a:t>
                </a:r>
                <a:endParaRPr lang="ja-JP" altLang="ja-JP" sz="2000" b="0" dirty="0">
                  <a:effectLst/>
                </a:endParaRPr>
              </a:p>
            </p:txBody>
          </p:sp>
        </mc:Choice>
        <mc:Fallback xmlns="">
          <p:sp>
            <p:nvSpPr>
              <p:cNvPr id="125" name="テキスト ボックス 23">
                <a:extLst>
                  <a:ext uri="{FF2B5EF4-FFF2-40B4-BE49-F238E27FC236}">
                    <a16:creationId xmlns:a16="http://schemas.microsoft.com/office/drawing/2014/main" id="{0CE1A264-6BCA-4295-9731-407FFF8F3266}"/>
                  </a:ext>
                </a:extLst>
              </p:cNvPr>
              <p:cNvSpPr txBox="1">
                <a:spLocks noRot="1" noChangeAspect="1" noMove="1" noResize="1" noEditPoints="1" noAdjustHandles="1" noChangeArrowheads="1" noChangeShapeType="1" noTextEdit="1"/>
              </p:cNvSpPr>
              <p:nvPr/>
            </p:nvSpPr>
            <p:spPr>
              <a:xfrm>
                <a:off x="9560689" y="3456241"/>
                <a:ext cx="3865038" cy="1443897"/>
              </a:xfrm>
              <a:prstGeom prst="rect">
                <a:avLst/>
              </a:prstGeom>
              <a:blipFill>
                <a:blip r:embed="rId8"/>
                <a:stretch>
                  <a:fillRect l="-1415" b="-2929"/>
                </a:stretch>
              </a:blipFill>
              <a:ln w="9525" cmpd="sng">
                <a:solidFill>
                  <a:schemeClr val="lt1">
                    <a:shade val="50000"/>
                  </a:schemeClr>
                </a:solidFill>
              </a:ln>
            </p:spPr>
            <p:txBody>
              <a:bodyPr/>
              <a:lstStyle/>
              <a:p>
                <a:r>
                  <a:rPr lang="ja-JP" altLang="en-US">
                    <a:noFill/>
                  </a:rPr>
                  <a:t> </a:t>
                </a:r>
              </a:p>
            </p:txBody>
          </p:sp>
        </mc:Fallback>
      </mc:AlternateContent>
      <p:sp>
        <p:nvSpPr>
          <p:cNvPr id="132" name="テキスト ボックス 30">
            <a:extLst>
              <a:ext uri="{FF2B5EF4-FFF2-40B4-BE49-F238E27FC236}">
                <a16:creationId xmlns:a16="http://schemas.microsoft.com/office/drawing/2014/main" id="{1AFAB991-A4AD-4341-9FF6-E4E8D9D013FF}"/>
              </a:ext>
            </a:extLst>
          </p:cNvPr>
          <p:cNvSpPr txBox="1"/>
          <p:nvPr/>
        </p:nvSpPr>
        <p:spPr>
          <a:xfrm>
            <a:off x="5691991" y="4129326"/>
            <a:ext cx="528918" cy="2151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400" dirty="0"/>
              <a:t>...</a:t>
            </a:r>
            <a:endParaRPr kumimoji="1" lang="ja-JP" altLang="en-US" sz="2400" dirty="0"/>
          </a:p>
        </p:txBody>
      </p:sp>
      <p:sp>
        <p:nvSpPr>
          <p:cNvPr id="126" name="楕円 125">
            <a:extLst>
              <a:ext uri="{FF2B5EF4-FFF2-40B4-BE49-F238E27FC236}">
                <a16:creationId xmlns:a16="http://schemas.microsoft.com/office/drawing/2014/main" id="{42AF904C-DDEB-4081-AB51-B8AA8EC139B7}"/>
              </a:ext>
            </a:extLst>
          </p:cNvPr>
          <p:cNvSpPr/>
          <p:nvPr/>
        </p:nvSpPr>
        <p:spPr>
          <a:xfrm>
            <a:off x="3189643" y="4318146"/>
            <a:ext cx="180000" cy="180000"/>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127" name="楕円 126">
            <a:extLst>
              <a:ext uri="{FF2B5EF4-FFF2-40B4-BE49-F238E27FC236}">
                <a16:creationId xmlns:a16="http://schemas.microsoft.com/office/drawing/2014/main" id="{0C1F086C-3DAC-4E5C-8871-769E82CB093B}"/>
              </a:ext>
            </a:extLst>
          </p:cNvPr>
          <p:cNvSpPr/>
          <p:nvPr/>
        </p:nvSpPr>
        <p:spPr>
          <a:xfrm>
            <a:off x="3478633" y="4318146"/>
            <a:ext cx="180000" cy="18000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133" name="大かっこ 132">
            <a:extLst>
              <a:ext uri="{FF2B5EF4-FFF2-40B4-BE49-F238E27FC236}">
                <a16:creationId xmlns:a16="http://schemas.microsoft.com/office/drawing/2014/main" id="{942C3775-285B-4181-BACB-F08E29B4448B}"/>
              </a:ext>
            </a:extLst>
          </p:cNvPr>
          <p:cNvSpPr/>
          <p:nvPr/>
        </p:nvSpPr>
        <p:spPr>
          <a:xfrm>
            <a:off x="2996793" y="4313443"/>
            <a:ext cx="884742" cy="18940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kumimoji="1" lang="ja-JP" altLang="en-US" sz="2400"/>
          </a:p>
        </p:txBody>
      </p:sp>
      <mc:AlternateContent xmlns:mc="http://schemas.openxmlformats.org/markup-compatibility/2006" xmlns:a14="http://schemas.microsoft.com/office/drawing/2010/main">
        <mc:Choice Requires="a14">
          <p:sp>
            <p:nvSpPr>
              <p:cNvPr id="137" name="テキスト ボックス 37">
                <a:extLst>
                  <a:ext uri="{FF2B5EF4-FFF2-40B4-BE49-F238E27FC236}">
                    <a16:creationId xmlns:a16="http://schemas.microsoft.com/office/drawing/2014/main" id="{DDC5E2A8-9381-4B0C-8329-F21602F2EE3E}"/>
                  </a:ext>
                </a:extLst>
              </p:cNvPr>
              <p:cNvSpPr txBox="1"/>
              <p:nvPr/>
            </p:nvSpPr>
            <p:spPr>
              <a:xfrm>
                <a:off x="9560690" y="4996092"/>
                <a:ext cx="3865037" cy="1410561"/>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14:m>
                  <m:oMath xmlns:m="http://schemas.openxmlformats.org/officeDocument/2006/math">
                    <m:sSup>
                      <m:sSupPr>
                        <m:ctrlPr>
                          <a:rPr kumimoji="1" lang="en-US" altLang="ja-JP" sz="2000" b="1" i="1">
                            <a:solidFill>
                              <a:schemeClr val="dk1"/>
                            </a:solidFill>
                            <a:effectLst/>
                            <a:latin typeface="Cambria Math" panose="02040503050406030204" pitchFamily="18" charset="0"/>
                          </a:rPr>
                        </m:ctrlPr>
                      </m:sSupPr>
                      <m:e>
                        <m:r>
                          <a:rPr kumimoji="1" lang="en-US" altLang="ja-JP" sz="2000" b="1" i="1">
                            <a:solidFill>
                              <a:schemeClr val="dk1"/>
                            </a:solidFill>
                            <a:effectLst/>
                            <a:latin typeface="Cambria Math" panose="02040503050406030204" pitchFamily="18" charset="0"/>
                          </a:rPr>
                          <m:t>𝒙</m:t>
                        </m:r>
                      </m:e>
                      <m:sup>
                        <m:r>
                          <a:rPr kumimoji="1" lang="en-US" altLang="ja-JP" sz="2000" b="1" i="1">
                            <a:solidFill>
                              <a:schemeClr val="dk1"/>
                            </a:solidFill>
                            <a:effectLst/>
                            <a:latin typeface="Cambria Math" panose="02040503050406030204" pitchFamily="18" charset="0"/>
                          </a:rPr>
                          <m:t>𝑻</m:t>
                        </m:r>
                      </m:sup>
                    </m:sSup>
                    <m:r>
                      <m:rPr>
                        <m:lit/>
                      </m:rPr>
                      <a:rPr kumimoji="1" lang="en-US" altLang="ja-JP" sz="2000" b="1" i="1">
                        <a:solidFill>
                          <a:schemeClr val="dk1"/>
                        </a:solidFill>
                        <a:effectLst/>
                        <a:latin typeface="Cambria Math" panose="02040503050406030204" pitchFamily="18" charset="0"/>
                      </a:rPr>
                      <m:t> </m:t>
                    </m:r>
                    <m:r>
                      <a:rPr kumimoji="1" lang="en-US" altLang="ja-JP" sz="2000" b="1" i="1">
                        <a:solidFill>
                          <a:schemeClr val="dk1"/>
                        </a:solidFill>
                        <a:effectLst/>
                        <a:latin typeface="Cambria Math" panose="02040503050406030204" pitchFamily="18" charset="0"/>
                      </a:rPr>
                      <m:t>=</m:t>
                    </m:r>
                    <m:d>
                      <m:dPr>
                        <m:ctrlPr>
                          <a:rPr kumimoji="1" lang="en-US" altLang="ja-JP" sz="2000" b="1" i="1">
                            <a:solidFill>
                              <a:schemeClr val="dk1"/>
                            </a:solidFill>
                            <a:effectLst/>
                            <a:latin typeface="Cambria Math" panose="02040503050406030204" pitchFamily="18" charset="0"/>
                          </a:rPr>
                        </m:ctrlPr>
                      </m:dPr>
                      <m:e>
                        <m:r>
                          <a:rPr kumimoji="1" lang="en-US" altLang="ja-JP" sz="2000" b="0" i="1">
                            <a:solidFill>
                              <a:schemeClr val="dk1"/>
                            </a:solidFill>
                            <a:effectLst/>
                            <a:latin typeface="Cambria Math" panose="02040503050406030204" pitchFamily="18" charset="0"/>
                          </a:rPr>
                          <m:t>1, </m:t>
                        </m:r>
                        <m:r>
                          <a:rPr kumimoji="1" lang="en-US" altLang="ja-JP" sz="2000" b="0" i="1">
                            <a:solidFill>
                              <a:schemeClr val="dk1"/>
                            </a:solidFill>
                            <a:effectLst/>
                            <a:latin typeface="Cambria Math" panose="02040503050406030204" pitchFamily="18" charset="0"/>
                          </a:rPr>
                          <m:t>𝑥</m:t>
                        </m:r>
                      </m:e>
                    </m:d>
                    <m:r>
                      <a:rPr kumimoji="1" lang="ja-JP" altLang="ja-JP" sz="2000" b="1" i="1">
                        <a:solidFill>
                          <a:schemeClr val="dk1"/>
                        </a:solidFill>
                        <a:effectLst/>
                        <a:latin typeface="Cambria Math" panose="02040503050406030204" pitchFamily="18" charset="0"/>
                      </a:rPr>
                      <m:t>、</m:t>
                    </m:r>
                    <m:sSup>
                      <m:sSupPr>
                        <m:ctrlPr>
                          <a:rPr kumimoji="1" lang="en-US" altLang="ja-JP" sz="2000" b="1" i="1">
                            <a:solidFill>
                              <a:schemeClr val="dk1"/>
                            </a:solidFill>
                            <a:effectLst/>
                            <a:latin typeface="Cambria Math" panose="02040503050406030204" pitchFamily="18" charset="0"/>
                          </a:rPr>
                        </m:ctrlPr>
                      </m:sSupPr>
                      <m:e>
                        <m:r>
                          <a:rPr kumimoji="1" lang="en-US" altLang="ja-JP" sz="2000" b="1" i="1">
                            <a:solidFill>
                              <a:schemeClr val="dk1"/>
                            </a:solidFill>
                            <a:effectLst/>
                            <a:latin typeface="Cambria Math" panose="02040503050406030204" pitchFamily="18" charset="0"/>
                          </a:rPr>
                          <m:t>𝒘</m:t>
                        </m:r>
                      </m:e>
                      <m:sup>
                        <m:r>
                          <a:rPr kumimoji="1" lang="en-US" altLang="ja-JP" sz="2000" b="1" i="1">
                            <a:solidFill>
                              <a:schemeClr val="dk1"/>
                            </a:solidFill>
                            <a:effectLst/>
                            <a:latin typeface="Cambria Math" panose="02040503050406030204" pitchFamily="18" charset="0"/>
                          </a:rPr>
                          <m:t>𝑻</m:t>
                        </m:r>
                      </m:sup>
                    </m:sSup>
                    <m:r>
                      <a:rPr kumimoji="1" lang="en-US" altLang="ja-JP" sz="2000" b="1" i="1">
                        <a:solidFill>
                          <a:schemeClr val="dk1"/>
                        </a:solidFill>
                        <a:effectLst/>
                        <a:latin typeface="Cambria Math" panose="02040503050406030204" pitchFamily="18" charset="0"/>
                      </a:rPr>
                      <m:t>=(</m:t>
                    </m:r>
                    <m:r>
                      <a:rPr kumimoji="1" lang="en-US" altLang="ja-JP" sz="2000" b="0" i="1">
                        <a:solidFill>
                          <a:schemeClr val="dk1"/>
                        </a:solidFill>
                        <a:effectLst/>
                        <a:latin typeface="Cambria Math" panose="02040503050406030204" pitchFamily="18" charset="0"/>
                      </a:rPr>
                      <m:t>𝑏</m:t>
                    </m:r>
                    <m:r>
                      <a:rPr kumimoji="1" lang="en-US" altLang="ja-JP" sz="2000" b="0" i="1">
                        <a:solidFill>
                          <a:schemeClr val="dk1"/>
                        </a:solidFill>
                        <a:effectLst/>
                        <a:latin typeface="Cambria Math" panose="02040503050406030204" pitchFamily="18" charset="0"/>
                      </a:rPr>
                      <m:t>, </m:t>
                    </m:r>
                    <m:r>
                      <a:rPr kumimoji="1" lang="en-US" altLang="ja-JP" sz="2000" b="0" i="1">
                        <a:solidFill>
                          <a:schemeClr val="dk1"/>
                        </a:solidFill>
                        <a:effectLst/>
                        <a:latin typeface="Cambria Math" panose="02040503050406030204" pitchFamily="18" charset="0"/>
                      </a:rPr>
                      <m:t>𝑎</m:t>
                    </m:r>
                    <m:r>
                      <a:rPr kumimoji="1" lang="en-US" altLang="ja-JP" sz="2000" b="1" i="1">
                        <a:solidFill>
                          <a:schemeClr val="dk1"/>
                        </a:solidFill>
                        <a:effectLst/>
                        <a:latin typeface="Cambria Math" panose="02040503050406030204" pitchFamily="18" charset="0"/>
                      </a:rPr>
                      <m:t>)</m:t>
                    </m:r>
                  </m:oMath>
                </a14:m>
                <a:r>
                  <a:rPr lang="ja-JP" altLang="en-US" sz="2000" dirty="0">
                    <a:effectLst/>
                  </a:rPr>
                  <a:t>とすると単回帰を</a:t>
                </a:r>
                <a14:m>
                  <m:oMath xmlns:m="http://schemas.openxmlformats.org/officeDocument/2006/math">
                    <m:acc>
                      <m:accPr>
                        <m:chr m:val="̂"/>
                        <m:ctrlPr>
                          <a:rPr kumimoji="1" lang="en-US" altLang="ja-JP" sz="2000" b="0" i="1">
                            <a:solidFill>
                              <a:schemeClr val="dk1"/>
                            </a:solidFill>
                            <a:effectLst/>
                            <a:latin typeface="Cambria Math" panose="02040503050406030204" pitchFamily="18" charset="0"/>
                          </a:rPr>
                        </m:ctrlPr>
                      </m:accPr>
                      <m:e>
                        <m:r>
                          <a:rPr kumimoji="1" lang="en-US" altLang="ja-JP" sz="2000" b="0" i="1">
                            <a:solidFill>
                              <a:schemeClr val="dk1"/>
                            </a:solidFill>
                            <a:effectLst/>
                            <a:latin typeface="Cambria Math" panose="02040503050406030204" pitchFamily="18" charset="0"/>
                          </a:rPr>
                          <m:t>𝑦</m:t>
                        </m:r>
                      </m:e>
                    </m:acc>
                    <m:r>
                      <a:rPr kumimoji="1" lang="en-US" altLang="ja-JP" sz="2000" b="1" i="1">
                        <a:solidFill>
                          <a:schemeClr val="dk1"/>
                        </a:solidFill>
                        <a:effectLst/>
                        <a:latin typeface="Cambria Math" panose="02040503050406030204" pitchFamily="18" charset="0"/>
                      </a:rPr>
                      <m:t>=</m:t>
                    </m:r>
                    <m:sSup>
                      <m:sSupPr>
                        <m:ctrlPr>
                          <a:rPr kumimoji="1" lang="en-US" altLang="ja-JP" sz="2000" b="1" i="1">
                            <a:solidFill>
                              <a:schemeClr val="dk1"/>
                            </a:solidFill>
                            <a:effectLst/>
                            <a:latin typeface="Cambria Math" panose="02040503050406030204" pitchFamily="18" charset="0"/>
                          </a:rPr>
                        </m:ctrlPr>
                      </m:sSupPr>
                      <m:e>
                        <m:r>
                          <a:rPr kumimoji="1" lang="en-US" altLang="ja-JP" sz="2000" b="1" i="1">
                            <a:solidFill>
                              <a:schemeClr val="dk1"/>
                            </a:solidFill>
                            <a:effectLst/>
                            <a:latin typeface="Cambria Math" panose="02040503050406030204" pitchFamily="18" charset="0"/>
                          </a:rPr>
                          <m:t>𝒙</m:t>
                        </m:r>
                      </m:e>
                      <m:sup>
                        <m:r>
                          <a:rPr kumimoji="1" lang="en-US" altLang="ja-JP" sz="2000" b="1" i="1">
                            <a:solidFill>
                              <a:schemeClr val="dk1"/>
                            </a:solidFill>
                            <a:effectLst/>
                            <a:latin typeface="Cambria Math" panose="02040503050406030204" pitchFamily="18" charset="0"/>
                          </a:rPr>
                          <m:t>𝑻</m:t>
                        </m:r>
                      </m:sup>
                    </m:sSup>
                    <m:r>
                      <a:rPr kumimoji="1" lang="en-US" altLang="ja-JP" sz="2000" b="1" i="1">
                        <a:solidFill>
                          <a:schemeClr val="dk1"/>
                        </a:solidFill>
                        <a:effectLst/>
                        <a:latin typeface="Cambria Math" panose="02040503050406030204" pitchFamily="18" charset="0"/>
                      </a:rPr>
                      <m:t>𝒘</m:t>
                    </m:r>
                  </m:oMath>
                </a14:m>
                <a:r>
                  <a:rPr lang="ja-JP" altLang="en-US" sz="2000" dirty="0">
                    <a:effectLst/>
                  </a:rPr>
                  <a:t>と書ける。</a:t>
                </a:r>
                <a:endParaRPr lang="ja-JP" altLang="ja-JP" sz="2000" dirty="0">
                  <a:effectLst/>
                </a:endParaRPr>
              </a:p>
              <a:p>
                <a:endParaRPr kumimoji="1" lang="en-US" altLang="ja-JP" sz="2000" dirty="0">
                  <a:latin typeface="あずきフォント" panose="02000609000000000000" pitchFamily="1" charset="-128"/>
                  <a:ea typeface="あずきフォント" panose="02000609000000000000" pitchFamily="1" charset="-128"/>
                </a:endParaRPr>
              </a:p>
            </p:txBody>
          </p:sp>
        </mc:Choice>
        <mc:Fallback xmlns="">
          <p:sp>
            <p:nvSpPr>
              <p:cNvPr id="137" name="テキスト ボックス 37">
                <a:extLst>
                  <a:ext uri="{FF2B5EF4-FFF2-40B4-BE49-F238E27FC236}">
                    <a16:creationId xmlns:a16="http://schemas.microsoft.com/office/drawing/2014/main" id="{DDC5E2A8-9381-4B0C-8329-F21602F2EE3E}"/>
                  </a:ext>
                </a:extLst>
              </p:cNvPr>
              <p:cNvSpPr txBox="1">
                <a:spLocks noRot="1" noChangeAspect="1" noMove="1" noResize="1" noEditPoints="1" noAdjustHandles="1" noChangeArrowheads="1" noChangeShapeType="1" noTextEdit="1"/>
              </p:cNvSpPr>
              <p:nvPr/>
            </p:nvSpPr>
            <p:spPr>
              <a:xfrm>
                <a:off x="9560690" y="4996092"/>
                <a:ext cx="3865037" cy="1410561"/>
              </a:xfrm>
              <a:prstGeom prst="rect">
                <a:avLst/>
              </a:prstGeom>
              <a:blipFill>
                <a:blip r:embed="rId9"/>
                <a:stretch>
                  <a:fillRect l="-1415"/>
                </a:stretch>
              </a:blipFill>
              <a:ln w="9525" cmpd="sng">
                <a:solidFill>
                  <a:schemeClr val="lt1">
                    <a:shade val="50000"/>
                  </a:schemeClr>
                </a:solidFill>
              </a:ln>
            </p:spPr>
            <p:txBody>
              <a:bodyPr/>
              <a:lstStyle/>
              <a:p>
                <a:r>
                  <a:rPr lang="ja-JP" altLang="en-US">
                    <a:noFill/>
                  </a:rPr>
                  <a:t> </a:t>
                </a:r>
              </a:p>
            </p:txBody>
          </p:sp>
        </mc:Fallback>
      </mc:AlternateContent>
      <p:sp>
        <p:nvSpPr>
          <p:cNvPr id="139" name="大かっこ 138">
            <a:extLst>
              <a:ext uri="{FF2B5EF4-FFF2-40B4-BE49-F238E27FC236}">
                <a16:creationId xmlns:a16="http://schemas.microsoft.com/office/drawing/2014/main" id="{3A22E720-885C-495E-B98C-39A89D72C694}"/>
              </a:ext>
            </a:extLst>
          </p:cNvPr>
          <p:cNvSpPr/>
          <p:nvPr/>
        </p:nvSpPr>
        <p:spPr>
          <a:xfrm>
            <a:off x="5610699" y="5174328"/>
            <a:ext cx="647900" cy="115199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kumimoji="1" lang="ja-JP" altLang="en-US" sz="2400"/>
          </a:p>
        </p:txBody>
      </p:sp>
      <p:pic>
        <p:nvPicPr>
          <p:cNvPr id="140" name="図 139">
            <a:extLst>
              <a:ext uri="{FF2B5EF4-FFF2-40B4-BE49-F238E27FC236}">
                <a16:creationId xmlns:a16="http://schemas.microsoft.com/office/drawing/2014/main" id="{EBEC4F87-CDB0-41DE-ACF5-F7907E13274D}"/>
              </a:ext>
            </a:extLst>
          </p:cNvPr>
          <p:cNvPicPr>
            <a:picLocks noChangeAspect="1"/>
          </p:cNvPicPr>
          <p:nvPr/>
        </p:nvPicPr>
        <p:blipFill>
          <a:blip r:embed="rId10"/>
          <a:stretch>
            <a:fillRect/>
          </a:stretch>
        </p:blipFill>
        <p:spPr>
          <a:xfrm>
            <a:off x="3413764" y="6958817"/>
            <a:ext cx="6027693" cy="1020562"/>
          </a:xfrm>
          <a:prstGeom prst="rect">
            <a:avLst/>
          </a:prstGeom>
        </p:spPr>
      </p:pic>
      <p:sp>
        <p:nvSpPr>
          <p:cNvPr id="141" name="テキスト ボックス 43">
            <a:extLst>
              <a:ext uri="{FF2B5EF4-FFF2-40B4-BE49-F238E27FC236}">
                <a16:creationId xmlns:a16="http://schemas.microsoft.com/office/drawing/2014/main" id="{F763A067-FF57-4885-A208-C68B93E45FA2}"/>
              </a:ext>
            </a:extLst>
          </p:cNvPr>
          <p:cNvSpPr txBox="1"/>
          <p:nvPr/>
        </p:nvSpPr>
        <p:spPr>
          <a:xfrm>
            <a:off x="9245361" y="6691761"/>
            <a:ext cx="1382187" cy="4241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800" dirty="0">
                <a:latin typeface="あずきフォント" panose="02000609000000000000" pitchFamily="1" charset="-128"/>
                <a:ea typeface="あずきフォント" panose="02000609000000000000" pitchFamily="1" charset="-128"/>
              </a:rPr>
              <a:t>(2.</a:t>
            </a:r>
            <a:r>
              <a:rPr kumimoji="1" lang="en-US" altLang="ja-JP" sz="1800" baseline="0" dirty="0">
                <a:latin typeface="あずきフォント" panose="02000609000000000000" pitchFamily="1" charset="-128"/>
                <a:ea typeface="あずきフォント" panose="02000609000000000000" pitchFamily="1" charset="-128"/>
              </a:rPr>
              <a:t> 10</a:t>
            </a:r>
            <a:r>
              <a:rPr kumimoji="1" lang="en-US" altLang="ja-JP" sz="1800" dirty="0">
                <a:latin typeface="あずきフォント" panose="02000609000000000000" pitchFamily="1" charset="-128"/>
                <a:ea typeface="あずきフォント" panose="02000609000000000000" pitchFamily="1" charset="-128"/>
              </a:rPr>
              <a:t>)</a:t>
            </a:r>
            <a:endParaRPr kumimoji="1" lang="ja-JP" altLang="en-US" sz="1800" dirty="0">
              <a:latin typeface="あずきフォント" panose="02000609000000000000" pitchFamily="1" charset="-128"/>
              <a:ea typeface="あずきフォント" panose="02000609000000000000" pitchFamily="1" charset="-128"/>
            </a:endParaRPr>
          </a:p>
        </p:txBody>
      </p:sp>
      <p:sp>
        <p:nvSpPr>
          <p:cNvPr id="142" name="テキスト ボックス 44">
            <a:extLst>
              <a:ext uri="{FF2B5EF4-FFF2-40B4-BE49-F238E27FC236}">
                <a16:creationId xmlns:a16="http://schemas.microsoft.com/office/drawing/2014/main" id="{0978D8C7-1D20-4BCB-A0D4-68819FF5A1AD}"/>
              </a:ext>
            </a:extLst>
          </p:cNvPr>
          <p:cNvSpPr txBox="1"/>
          <p:nvPr/>
        </p:nvSpPr>
        <p:spPr>
          <a:xfrm>
            <a:off x="9245361" y="7212385"/>
            <a:ext cx="1382187" cy="39444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800" dirty="0">
                <a:latin typeface="あずきフォント" panose="02000609000000000000" pitchFamily="1" charset="-128"/>
                <a:ea typeface="あずきフォント" panose="02000609000000000000" pitchFamily="1" charset="-128"/>
              </a:rPr>
              <a:t>(2.</a:t>
            </a:r>
            <a:r>
              <a:rPr kumimoji="1" lang="en-US" altLang="ja-JP" sz="1800" baseline="0" dirty="0">
                <a:latin typeface="あずきフォント" panose="02000609000000000000" pitchFamily="1" charset="-128"/>
                <a:ea typeface="あずきフォント" panose="02000609000000000000" pitchFamily="1" charset="-128"/>
              </a:rPr>
              <a:t> 19</a:t>
            </a:r>
            <a:r>
              <a:rPr kumimoji="1" lang="en-US" altLang="ja-JP" sz="1800" dirty="0">
                <a:latin typeface="あずきフォント" panose="02000609000000000000" pitchFamily="1" charset="-128"/>
                <a:ea typeface="あずきフォント" panose="02000609000000000000" pitchFamily="1" charset="-128"/>
              </a:rPr>
              <a:t>)</a:t>
            </a:r>
            <a:endParaRPr kumimoji="1" lang="ja-JP" altLang="en-US" sz="1800" dirty="0">
              <a:latin typeface="あずきフォント" panose="02000609000000000000" pitchFamily="1" charset="-128"/>
              <a:ea typeface="あずきフォント" panose="02000609000000000000" pitchFamily="1" charset="-128"/>
            </a:endParaRPr>
          </a:p>
        </p:txBody>
      </p:sp>
      <p:sp>
        <p:nvSpPr>
          <p:cNvPr id="143" name="四角形: 角を丸くする 142">
            <a:extLst>
              <a:ext uri="{FF2B5EF4-FFF2-40B4-BE49-F238E27FC236}">
                <a16:creationId xmlns:a16="http://schemas.microsoft.com/office/drawing/2014/main" id="{63B694D6-454E-46BC-B08A-7B14805FBA23}"/>
              </a:ext>
            </a:extLst>
          </p:cNvPr>
          <p:cNvSpPr/>
          <p:nvPr/>
        </p:nvSpPr>
        <p:spPr>
          <a:xfrm>
            <a:off x="410791" y="6607892"/>
            <a:ext cx="13003548" cy="200376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pic>
        <p:nvPicPr>
          <p:cNvPr id="144" name="図 143">
            <a:extLst>
              <a:ext uri="{FF2B5EF4-FFF2-40B4-BE49-F238E27FC236}">
                <a16:creationId xmlns:a16="http://schemas.microsoft.com/office/drawing/2014/main" id="{7F0A1E12-C467-47BE-AD42-0259144BE622}"/>
              </a:ext>
            </a:extLst>
          </p:cNvPr>
          <p:cNvPicPr>
            <a:picLocks noChangeAspect="1"/>
          </p:cNvPicPr>
          <p:nvPr/>
        </p:nvPicPr>
        <p:blipFill>
          <a:blip r:embed="rId11"/>
          <a:stretch>
            <a:fillRect/>
          </a:stretch>
        </p:blipFill>
        <p:spPr>
          <a:xfrm>
            <a:off x="3002070" y="7545815"/>
            <a:ext cx="2951839" cy="802294"/>
          </a:xfrm>
          <a:prstGeom prst="rect">
            <a:avLst/>
          </a:prstGeom>
        </p:spPr>
      </p:pic>
      <p:sp>
        <p:nvSpPr>
          <p:cNvPr id="145" name="テキスト ボックス 48">
            <a:extLst>
              <a:ext uri="{FF2B5EF4-FFF2-40B4-BE49-F238E27FC236}">
                <a16:creationId xmlns:a16="http://schemas.microsoft.com/office/drawing/2014/main" id="{DB68BE06-371F-45CD-ABB6-45E6B1F08C04}"/>
              </a:ext>
            </a:extLst>
          </p:cNvPr>
          <p:cNvSpPr txBox="1"/>
          <p:nvPr/>
        </p:nvSpPr>
        <p:spPr>
          <a:xfrm>
            <a:off x="545787" y="7065325"/>
            <a:ext cx="2807297" cy="39421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dirty="0">
                <a:latin typeface="あずきフォント" panose="02000609000000000000" pitchFamily="1" charset="-128"/>
                <a:ea typeface="あずきフォント" panose="02000609000000000000" pitchFamily="1" charset="-128"/>
              </a:rPr>
              <a:t>重回帰の目的関数</a:t>
            </a:r>
            <a:r>
              <a:rPr kumimoji="1" lang="en-US" altLang="ja-JP" sz="2400" dirty="0">
                <a:latin typeface="あずきフォント" panose="02000609000000000000" pitchFamily="1" charset="-128"/>
                <a:ea typeface="あずきフォント" panose="02000609000000000000" pitchFamily="1" charset="-128"/>
              </a:rPr>
              <a:t>: </a:t>
            </a:r>
          </a:p>
        </p:txBody>
      </p:sp>
      <p:sp>
        <p:nvSpPr>
          <p:cNvPr id="146" name="テキスト ボックス 49">
            <a:extLst>
              <a:ext uri="{FF2B5EF4-FFF2-40B4-BE49-F238E27FC236}">
                <a16:creationId xmlns:a16="http://schemas.microsoft.com/office/drawing/2014/main" id="{1B4EA5AC-70D3-49BC-A69F-3C22E2EBDB75}"/>
              </a:ext>
            </a:extLst>
          </p:cNvPr>
          <p:cNvSpPr txBox="1"/>
          <p:nvPr/>
        </p:nvSpPr>
        <p:spPr>
          <a:xfrm>
            <a:off x="545787" y="7550966"/>
            <a:ext cx="2894555" cy="9906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dirty="0">
                <a:latin typeface="あずきフォント" panose="02000609000000000000" pitchFamily="1" charset="-128"/>
                <a:ea typeface="あずきフォント" panose="02000609000000000000" pitchFamily="1" charset="-128"/>
              </a:rPr>
              <a:t>目的関数を最小にするパラメータ</a:t>
            </a:r>
            <a:r>
              <a:rPr kumimoji="1" lang="en-US" altLang="ja-JP" sz="2400" dirty="0">
                <a:latin typeface="あずきフォント" panose="02000609000000000000" pitchFamily="1" charset="-128"/>
                <a:ea typeface="あずきフォント" panose="02000609000000000000" pitchFamily="1" charset="-128"/>
              </a:rPr>
              <a:t>: </a:t>
            </a:r>
          </a:p>
        </p:txBody>
      </p:sp>
      <p:sp>
        <p:nvSpPr>
          <p:cNvPr id="147" name="テキスト ボックス 50">
            <a:extLst>
              <a:ext uri="{FF2B5EF4-FFF2-40B4-BE49-F238E27FC236}">
                <a16:creationId xmlns:a16="http://schemas.microsoft.com/office/drawing/2014/main" id="{5E459D22-978B-4AF3-9E34-FCE845CCF71D}"/>
              </a:ext>
            </a:extLst>
          </p:cNvPr>
          <p:cNvSpPr txBox="1"/>
          <p:nvPr/>
        </p:nvSpPr>
        <p:spPr>
          <a:xfrm>
            <a:off x="9245361" y="7751675"/>
            <a:ext cx="1382187" cy="4135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800" dirty="0">
                <a:latin typeface="あずきフォント" panose="02000609000000000000" pitchFamily="1" charset="-128"/>
                <a:ea typeface="あずきフォント" panose="02000609000000000000" pitchFamily="1" charset="-128"/>
              </a:rPr>
              <a:t>(2.</a:t>
            </a:r>
            <a:r>
              <a:rPr kumimoji="1" lang="en-US" altLang="ja-JP" sz="1800" baseline="0" dirty="0">
                <a:latin typeface="あずきフォント" panose="02000609000000000000" pitchFamily="1" charset="-128"/>
                <a:ea typeface="あずきフォント" panose="02000609000000000000" pitchFamily="1" charset="-128"/>
              </a:rPr>
              <a:t> 25</a:t>
            </a:r>
            <a:r>
              <a:rPr kumimoji="1" lang="en-US" altLang="ja-JP" sz="1800" dirty="0">
                <a:latin typeface="あずきフォント" panose="02000609000000000000" pitchFamily="1" charset="-128"/>
                <a:ea typeface="あずきフォント" panose="02000609000000000000" pitchFamily="1" charset="-128"/>
              </a:rPr>
              <a:t>)</a:t>
            </a:r>
            <a:endParaRPr kumimoji="1" lang="ja-JP" altLang="en-US" sz="1800" dirty="0">
              <a:latin typeface="あずきフォント" panose="02000609000000000000" pitchFamily="1" charset="-128"/>
              <a:ea typeface="あずきフォント" panose="02000609000000000000" pitchFamily="1" charset="-128"/>
            </a:endParaRPr>
          </a:p>
        </p:txBody>
      </p:sp>
      <p:sp>
        <p:nvSpPr>
          <p:cNvPr id="148" name="矢印: 左カーブ 147">
            <a:extLst>
              <a:ext uri="{FF2B5EF4-FFF2-40B4-BE49-F238E27FC236}">
                <a16:creationId xmlns:a16="http://schemas.microsoft.com/office/drawing/2014/main" id="{E77E5517-F58B-4914-A093-13853ACE48B6}"/>
              </a:ext>
            </a:extLst>
          </p:cNvPr>
          <p:cNvSpPr/>
          <p:nvPr/>
        </p:nvSpPr>
        <p:spPr>
          <a:xfrm>
            <a:off x="10239241" y="6911665"/>
            <a:ext cx="358588" cy="394446"/>
          </a:xfrm>
          <a:prstGeom prst="curvedLeftArrow">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solidFill>
                <a:schemeClr val="tx1"/>
              </a:solidFill>
            </a:endParaRPr>
          </a:p>
        </p:txBody>
      </p:sp>
      <p:sp>
        <p:nvSpPr>
          <p:cNvPr id="149" name="矢印: 左カーブ 148">
            <a:extLst>
              <a:ext uri="{FF2B5EF4-FFF2-40B4-BE49-F238E27FC236}">
                <a16:creationId xmlns:a16="http://schemas.microsoft.com/office/drawing/2014/main" id="{4ADF90CF-4193-4D2C-A6A2-2E71F115E10C}"/>
              </a:ext>
            </a:extLst>
          </p:cNvPr>
          <p:cNvSpPr/>
          <p:nvPr/>
        </p:nvSpPr>
        <p:spPr>
          <a:xfrm>
            <a:off x="10239241" y="7550299"/>
            <a:ext cx="358588" cy="394446"/>
          </a:xfrm>
          <a:prstGeom prst="curvedLeftArrow">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solidFill>
                <a:schemeClr val="tx1"/>
              </a:solidFill>
            </a:endParaRPr>
          </a:p>
        </p:txBody>
      </p:sp>
      <p:sp>
        <p:nvSpPr>
          <p:cNvPr id="150" name="テキスト ボックス 53">
            <a:extLst>
              <a:ext uri="{FF2B5EF4-FFF2-40B4-BE49-F238E27FC236}">
                <a16:creationId xmlns:a16="http://schemas.microsoft.com/office/drawing/2014/main" id="{E42D07AC-148E-4A6B-B6A1-3AC2ED2A1651}"/>
              </a:ext>
            </a:extLst>
          </p:cNvPr>
          <p:cNvSpPr txBox="1"/>
          <p:nvPr/>
        </p:nvSpPr>
        <p:spPr>
          <a:xfrm>
            <a:off x="10529420" y="6738782"/>
            <a:ext cx="2884919" cy="79065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latin typeface="あずきフォント" panose="02000609000000000000" pitchFamily="1" charset="-128"/>
                <a:ea typeface="あずきフォント" panose="02000609000000000000" pitchFamily="1" charset="-128"/>
              </a:rPr>
              <a:t>二乗残差和の最小化</a:t>
            </a:r>
            <a:endParaRPr kumimoji="1" lang="en-US" altLang="ja-JP" sz="2000" dirty="0">
              <a:latin typeface="あずきフォント" panose="02000609000000000000" pitchFamily="1" charset="-128"/>
              <a:ea typeface="あずきフォント" panose="02000609000000000000" pitchFamily="1" charset="-128"/>
            </a:endParaRPr>
          </a:p>
          <a:p>
            <a:r>
              <a:rPr kumimoji="1" lang="en-US" altLang="ja-JP" sz="2000" dirty="0">
                <a:latin typeface="あずきフォント" panose="02000609000000000000" pitchFamily="1" charset="-128"/>
                <a:ea typeface="あずきフォント" panose="02000609000000000000" pitchFamily="1" charset="-128"/>
              </a:rPr>
              <a:t>(2.15~2.19)</a:t>
            </a:r>
            <a:endParaRPr kumimoji="1" lang="ja-JP" altLang="en-US" sz="2000" dirty="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51" name="テキスト ボックス 54">
                <a:extLst>
                  <a:ext uri="{FF2B5EF4-FFF2-40B4-BE49-F238E27FC236}">
                    <a16:creationId xmlns:a16="http://schemas.microsoft.com/office/drawing/2014/main" id="{D4C3229F-E796-4319-827C-FB0ADC71AB12}"/>
                  </a:ext>
                </a:extLst>
              </p:cNvPr>
              <p:cNvSpPr txBox="1"/>
              <p:nvPr/>
            </p:nvSpPr>
            <p:spPr>
              <a:xfrm>
                <a:off x="10638209" y="7551846"/>
                <a:ext cx="2701273" cy="9898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2000" b="1" i="1">
                        <a:solidFill>
                          <a:schemeClr val="dk1"/>
                        </a:solidFill>
                        <a:effectLst/>
                        <a:latin typeface="Cambria Math" panose="02040503050406030204" pitchFamily="18" charset="0"/>
                      </a:rPr>
                      <m:t>𝒘</m:t>
                    </m:r>
                  </m:oMath>
                </a14:m>
                <a:r>
                  <a:rPr lang="ja-JP" altLang="en-US" sz="2000" dirty="0">
                    <a:effectLst/>
                  </a:rPr>
                  <a:t>で偏微分して</a:t>
                </a:r>
                <a:r>
                  <a:rPr lang="en-US" altLang="ja-JP" sz="2000" dirty="0">
                    <a:effectLst/>
                  </a:rPr>
                  <a:t>0</a:t>
                </a:r>
                <a:r>
                  <a:rPr lang="ja-JP" altLang="en-US" sz="2000" dirty="0">
                    <a:effectLst/>
                  </a:rPr>
                  <a:t>になる点を求める。</a:t>
                </a:r>
                <a:endParaRPr lang="en-US" altLang="ja-JP" sz="2000" dirty="0">
                  <a:effectLst/>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ja-JP" sz="2000" dirty="0">
                    <a:effectLst/>
                  </a:rPr>
                  <a:t>(2.27~2.31)</a:t>
                </a:r>
                <a:endParaRPr lang="ja-JP" altLang="ja-JP" sz="2000" dirty="0">
                  <a:effectLst/>
                </a:endParaRPr>
              </a:p>
            </p:txBody>
          </p:sp>
        </mc:Choice>
        <mc:Fallback xmlns="">
          <p:sp>
            <p:nvSpPr>
              <p:cNvPr id="151" name="テキスト ボックス 54">
                <a:extLst>
                  <a:ext uri="{FF2B5EF4-FFF2-40B4-BE49-F238E27FC236}">
                    <a16:creationId xmlns:a16="http://schemas.microsoft.com/office/drawing/2014/main" id="{D4C3229F-E796-4319-827C-FB0ADC71AB12}"/>
                  </a:ext>
                </a:extLst>
              </p:cNvPr>
              <p:cNvSpPr txBox="1">
                <a:spLocks noRot="1" noChangeAspect="1" noMove="1" noResize="1" noEditPoints="1" noAdjustHandles="1" noChangeArrowheads="1" noChangeShapeType="1" noTextEdit="1"/>
              </p:cNvSpPr>
              <p:nvPr/>
            </p:nvSpPr>
            <p:spPr>
              <a:xfrm>
                <a:off x="10638209" y="7551846"/>
                <a:ext cx="2701273" cy="989816"/>
              </a:xfrm>
              <a:prstGeom prst="rect">
                <a:avLst/>
              </a:prstGeom>
              <a:blipFill>
                <a:blip r:embed="rId12"/>
                <a:stretch>
                  <a:fillRect l="-2257" t="-3704" b="-12963"/>
                </a:stretch>
              </a:blipFill>
              <a:ln w="9525" cmpd="sng">
                <a:noFill/>
              </a:ln>
            </p:spPr>
            <p:txBody>
              <a:bodyPr/>
              <a:lstStyle/>
              <a:p>
                <a:r>
                  <a:rPr lang="ja-JP" altLang="en-US">
                    <a:noFill/>
                  </a:rPr>
                  <a:t> </a:t>
                </a:r>
              </a:p>
            </p:txBody>
          </p:sp>
        </mc:Fallback>
      </mc:AlternateContent>
      <p:sp>
        <p:nvSpPr>
          <p:cNvPr id="152" name="テキスト ボックス 46">
            <a:extLst>
              <a:ext uri="{FF2B5EF4-FFF2-40B4-BE49-F238E27FC236}">
                <a16:creationId xmlns:a16="http://schemas.microsoft.com/office/drawing/2014/main" id="{08360C3D-8204-43F0-AB37-57E510220A68}"/>
              </a:ext>
            </a:extLst>
          </p:cNvPr>
          <p:cNvSpPr txBox="1"/>
          <p:nvPr/>
        </p:nvSpPr>
        <p:spPr>
          <a:xfrm>
            <a:off x="301661" y="8757832"/>
            <a:ext cx="7817223" cy="286871"/>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dirty="0">
                <a:latin typeface="あずきフォント" panose="02000609000000000000" pitchFamily="1" charset="-128"/>
                <a:ea typeface="あずきフォント" panose="02000609000000000000" pitchFamily="1" charset="-128"/>
              </a:rPr>
              <a:t>重回帰でも性質は単回帰と変わらない。つまり・・・</a:t>
            </a:r>
            <a:endParaRPr kumimoji="1" lang="en-US" altLang="ja-JP" sz="2400" b="0" dirty="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53" name="テキスト ボックス 55">
                <a:extLst>
                  <a:ext uri="{FF2B5EF4-FFF2-40B4-BE49-F238E27FC236}">
                    <a16:creationId xmlns:a16="http://schemas.microsoft.com/office/drawing/2014/main" id="{0106562B-0C6E-4984-A785-510D9C457005}"/>
                  </a:ext>
                </a:extLst>
              </p:cNvPr>
              <p:cNvSpPr txBox="1"/>
              <p:nvPr/>
            </p:nvSpPr>
            <p:spPr>
              <a:xfrm>
                <a:off x="301661" y="9309520"/>
                <a:ext cx="11879461" cy="2811447"/>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ja-JP" sz="2400" b="0" baseline="0" dirty="0">
                    <a:solidFill>
                      <a:schemeClr val="dk1"/>
                    </a:solidFill>
                    <a:effectLst/>
                    <a:latin typeface="+mn-lt"/>
                    <a:ea typeface="+mn-ea"/>
                    <a:cs typeface="+mn-cs"/>
                  </a:rPr>
                  <a:t>・</a:t>
                </a:r>
                <a:r>
                  <a:rPr kumimoji="1" lang="ja-JP" altLang="en-US" sz="2400" b="0" baseline="0" dirty="0">
                    <a:solidFill>
                      <a:schemeClr val="dk1"/>
                    </a:solidFill>
                    <a:effectLst/>
                    <a:latin typeface="+mn-lt"/>
                    <a:ea typeface="+mn-ea"/>
                    <a:cs typeface="+mn-cs"/>
                  </a:rPr>
                  <a:t>目的関数の</a:t>
                </a:r>
                <a:r>
                  <a:rPr kumimoji="1" lang="ja-JP" altLang="ja-JP" sz="2400" dirty="0">
                    <a:solidFill>
                      <a:schemeClr val="dk1"/>
                    </a:solidFill>
                    <a:effectLst/>
                    <a:latin typeface="+mn-lt"/>
                    <a:ea typeface="+mn-ea"/>
                    <a:cs typeface="+mn-cs"/>
                  </a:rPr>
                  <a:t>二階微分</a:t>
                </a:r>
                <a:r>
                  <a:rPr kumimoji="1" lang="en-US" altLang="ja-JP" sz="2400" dirty="0">
                    <a:solidFill>
                      <a:schemeClr val="dk1"/>
                    </a:solidFill>
                    <a:effectLst/>
                    <a:latin typeface="+mn-lt"/>
                    <a:ea typeface="+mn-ea"/>
                    <a:cs typeface="+mn-cs"/>
                  </a:rPr>
                  <a:t>(</a:t>
                </a:r>
                <a:r>
                  <a:rPr kumimoji="1" lang="ja-JP" altLang="ja-JP" sz="2400" dirty="0">
                    <a:solidFill>
                      <a:schemeClr val="dk1"/>
                    </a:solidFill>
                    <a:effectLst/>
                    <a:latin typeface="+mn-lt"/>
                    <a:ea typeface="+mn-ea"/>
                    <a:cs typeface="+mn-cs"/>
                  </a:rPr>
                  <a:t>ヘッセ行列</a:t>
                </a:r>
                <a:r>
                  <a:rPr kumimoji="1" lang="en-US" altLang="ja-JP" sz="2400" dirty="0">
                    <a:solidFill>
                      <a:schemeClr val="dk1"/>
                    </a:solidFill>
                    <a:effectLst/>
                    <a:latin typeface="+mn-lt"/>
                    <a:ea typeface="+mn-ea"/>
                    <a:cs typeface="+mn-cs"/>
                  </a:rPr>
                  <a:t>)</a:t>
                </a:r>
                <a:r>
                  <a:rPr kumimoji="1" lang="ja-JP" altLang="ja-JP" sz="2400" dirty="0">
                    <a:solidFill>
                      <a:schemeClr val="dk1"/>
                    </a:solidFill>
                    <a:effectLst/>
                    <a:latin typeface="+mn-lt"/>
                    <a:ea typeface="+mn-ea"/>
                    <a:cs typeface="+mn-cs"/>
                  </a:rPr>
                  <a:t>が半正定値行列になるため凸関数</a:t>
                </a:r>
                <a:r>
                  <a:rPr kumimoji="1" lang="en-US" altLang="ja-JP" sz="2400" dirty="0">
                    <a:solidFill>
                      <a:schemeClr val="dk1"/>
                    </a:solidFill>
                    <a:effectLst/>
                    <a:latin typeface="+mn-lt"/>
                    <a:ea typeface="+mn-ea"/>
                    <a:cs typeface="+mn-cs"/>
                  </a:rPr>
                  <a:t>(2.34)</a:t>
                </a:r>
                <a:endParaRPr kumimoji="1" lang="en-US" altLang="ja-JP" sz="2400" b="0" dirty="0">
                  <a:solidFill>
                    <a:schemeClr val="dk1"/>
                  </a:solidFill>
                  <a:effectLst/>
                  <a:latin typeface="あずきフォント" panose="02000609000000000000" pitchFamily="1" charset="-128"/>
                  <a:ea typeface="あずきフォント" panose="02000609000000000000" pitchFamily="1" charset="-128"/>
                  <a:cs typeface="+mn-cs"/>
                </a:endParaRPr>
              </a:p>
              <a:p>
                <a:r>
                  <a:rPr kumimoji="1" lang="ja-JP" altLang="en-US" sz="2400" b="0" dirty="0">
                    <a:solidFill>
                      <a:schemeClr val="dk1"/>
                    </a:solidFill>
                    <a:effectLst/>
                    <a:latin typeface="あずきフォント" panose="02000609000000000000" pitchFamily="1" charset="-128"/>
                    <a:ea typeface="あずきフォント" panose="02000609000000000000" pitchFamily="1" charset="-128"/>
                    <a:cs typeface="+mn-cs"/>
                  </a:rPr>
                  <a:t>・目的変数の推定値</a:t>
                </a:r>
                <a14:m>
                  <m:oMath xmlns:m="http://schemas.openxmlformats.org/officeDocument/2006/math">
                    <m:acc>
                      <m:accPr>
                        <m:chr m:val="̂"/>
                        <m:ctrlPr>
                          <a:rPr kumimoji="1" lang="en-US" altLang="ja-JP" sz="2400" b="0" i="1">
                            <a:solidFill>
                              <a:schemeClr val="dk1"/>
                            </a:solidFill>
                            <a:effectLst/>
                            <a:latin typeface="Cambria Math" panose="02040503050406030204" pitchFamily="18" charset="0"/>
                            <a:ea typeface="+mn-ea"/>
                            <a:cs typeface="+mn-cs"/>
                          </a:rPr>
                        </m:ctrlPr>
                      </m:accPr>
                      <m:e>
                        <m:r>
                          <a:rPr kumimoji="1" lang="en-US" altLang="ja-JP" sz="2400" b="0" i="1">
                            <a:solidFill>
                              <a:schemeClr val="dk1"/>
                            </a:solidFill>
                            <a:effectLst/>
                            <a:latin typeface="Cambria Math" panose="02040503050406030204" pitchFamily="18" charset="0"/>
                            <a:ea typeface="+mn-ea"/>
                            <a:cs typeface="+mn-cs"/>
                          </a:rPr>
                          <m:t>𝑦</m:t>
                        </m:r>
                      </m:e>
                    </m:acc>
                  </m:oMath>
                </a14:m>
                <a:r>
                  <a:rPr kumimoji="1" lang="ja-JP" altLang="en-US" sz="2400" b="0" dirty="0">
                    <a:solidFill>
                      <a:schemeClr val="dk1"/>
                    </a:solidFill>
                    <a:effectLst/>
                    <a:latin typeface="あずきフォント" panose="02000609000000000000" pitchFamily="1" charset="-128"/>
                    <a:ea typeface="あずきフォント" panose="02000609000000000000" pitchFamily="1" charset="-128"/>
                    <a:cs typeface="+mn-cs"/>
                  </a:rPr>
                  <a:t>は観測値</a:t>
                </a:r>
                <a14:m>
                  <m:oMath xmlns:m="http://schemas.openxmlformats.org/officeDocument/2006/math">
                    <m:r>
                      <m:rPr>
                        <m:sty m:val="p"/>
                      </m:rPr>
                      <a:rPr kumimoji="1" lang="en-US" altLang="ja-JP" sz="2400" b="0" i="0">
                        <a:solidFill>
                          <a:schemeClr val="dk1"/>
                        </a:solidFill>
                        <a:effectLst/>
                        <a:latin typeface="Cambria Math" panose="02040503050406030204" pitchFamily="18" charset="0"/>
                        <a:ea typeface="+mn-ea"/>
                        <a:cs typeface="+mn-cs"/>
                      </a:rPr>
                      <m:t>y</m:t>
                    </m:r>
                  </m:oMath>
                </a14:m>
                <a:r>
                  <a:rPr kumimoji="1" lang="ja-JP" altLang="en-US" sz="2400" b="0" dirty="0">
                    <a:solidFill>
                      <a:schemeClr val="dk1"/>
                    </a:solidFill>
                    <a:effectLst/>
                    <a:latin typeface="あずきフォント" panose="02000609000000000000" pitchFamily="1" charset="-128"/>
                    <a:ea typeface="あずきフォント" panose="02000609000000000000" pitchFamily="1" charset="-128"/>
                    <a:cs typeface="+mn-cs"/>
                  </a:rPr>
                  <a:t>の平均に等しい。</a:t>
                </a:r>
                <a:r>
                  <a:rPr kumimoji="1" lang="en-US" altLang="ja-JP" sz="2400" b="0" dirty="0">
                    <a:solidFill>
                      <a:schemeClr val="dk1"/>
                    </a:solidFill>
                    <a:effectLst/>
                    <a:latin typeface="あずきフォント" panose="02000609000000000000" pitchFamily="1" charset="-128"/>
                    <a:ea typeface="あずきフォント" panose="02000609000000000000" pitchFamily="1" charset="-128"/>
                    <a:cs typeface="+mn-cs"/>
                  </a:rPr>
                  <a:t>(2.43)</a:t>
                </a:r>
              </a:p>
              <a:p>
                <a:r>
                  <a:rPr kumimoji="1" lang="ja-JP" altLang="en-US" sz="2400" b="0" dirty="0">
                    <a:solidFill>
                      <a:schemeClr val="dk1"/>
                    </a:solidFill>
                    <a:effectLst/>
                    <a:latin typeface="あずきフォント" panose="02000609000000000000" pitchFamily="1" charset="-128"/>
                    <a:ea typeface="あずきフォント" panose="02000609000000000000" pitchFamily="1" charset="-128"/>
                    <a:cs typeface="+mn-cs"/>
                  </a:rPr>
                  <a:t>・観測データの重心は回帰平面上に存在する。</a:t>
                </a:r>
                <a:r>
                  <a:rPr kumimoji="1" lang="en-US" altLang="ja-JP" sz="2400" b="0" dirty="0">
                    <a:solidFill>
                      <a:schemeClr val="dk1"/>
                    </a:solidFill>
                    <a:effectLst/>
                    <a:latin typeface="あずきフォント" panose="02000609000000000000" pitchFamily="1" charset="-128"/>
                    <a:ea typeface="あずきフォント" panose="02000609000000000000" pitchFamily="1" charset="-128"/>
                    <a:cs typeface="+mn-cs"/>
                  </a:rPr>
                  <a:t>(2.45)</a:t>
                </a:r>
              </a:p>
              <a:p>
                <a:r>
                  <a:rPr kumimoji="1" lang="ja-JP" altLang="en-US" sz="2400" b="0" dirty="0">
                    <a:solidFill>
                      <a:schemeClr val="dk1"/>
                    </a:solidFill>
                    <a:effectLst/>
                    <a:latin typeface="あずきフォント" panose="02000609000000000000" pitchFamily="1" charset="-128"/>
                    <a:ea typeface="あずきフォント" panose="02000609000000000000" pitchFamily="1" charset="-128"/>
                    <a:cs typeface="+mn-cs"/>
                  </a:rPr>
                  <a:t>・残差の和および平均は</a:t>
                </a:r>
                <a:r>
                  <a:rPr kumimoji="1" lang="en-US" altLang="ja-JP" sz="2400" b="0" dirty="0">
                    <a:solidFill>
                      <a:schemeClr val="dk1"/>
                    </a:solidFill>
                    <a:effectLst/>
                    <a:latin typeface="あずきフォント" panose="02000609000000000000" pitchFamily="1" charset="-128"/>
                    <a:ea typeface="あずきフォント" panose="02000609000000000000" pitchFamily="1" charset="-128"/>
                    <a:cs typeface="+mn-cs"/>
                  </a:rPr>
                  <a:t>0 </a:t>
                </a:r>
                <a:r>
                  <a:rPr kumimoji="1" lang="en-US" altLang="ja-JP" sz="2400" b="0" baseline="0" dirty="0">
                    <a:solidFill>
                      <a:schemeClr val="dk1"/>
                    </a:solidFill>
                    <a:effectLst/>
                    <a:latin typeface="あずきフォント" panose="02000609000000000000" pitchFamily="1" charset="-128"/>
                    <a:ea typeface="あずきフォント" panose="02000609000000000000" pitchFamily="1" charset="-128"/>
                    <a:cs typeface="+mn-cs"/>
                  </a:rPr>
                  <a:t>(2.40)</a:t>
                </a:r>
              </a:p>
              <a:p>
                <a:r>
                  <a:rPr kumimoji="1" lang="ja-JP" altLang="en-US" sz="2400" b="0" baseline="0" dirty="0">
                    <a:solidFill>
                      <a:schemeClr val="dk1"/>
                    </a:solidFill>
                    <a:effectLst/>
                    <a:latin typeface="あずきフォント" panose="02000609000000000000" pitchFamily="1" charset="-128"/>
                    <a:ea typeface="あずきフォント" panose="02000609000000000000" pitchFamily="1" charset="-128"/>
                    <a:cs typeface="+mn-cs"/>
                  </a:rPr>
                  <a:t>・説明変数と残差に相関がない</a:t>
                </a:r>
                <a:r>
                  <a:rPr kumimoji="1" lang="en-US" altLang="ja-JP" sz="2400" b="0" baseline="0" dirty="0">
                    <a:solidFill>
                      <a:schemeClr val="dk1"/>
                    </a:solidFill>
                    <a:effectLst/>
                    <a:latin typeface="あずきフォント" panose="02000609000000000000" pitchFamily="1" charset="-128"/>
                    <a:ea typeface="あずきフォント" panose="02000609000000000000" pitchFamily="1" charset="-128"/>
                    <a:cs typeface="+mn-cs"/>
                  </a:rPr>
                  <a:t>(2.46)</a:t>
                </a:r>
              </a:p>
              <a:p>
                <a:r>
                  <a:rPr kumimoji="1" lang="ja-JP" altLang="en-US" sz="2400" b="0" baseline="0" dirty="0">
                    <a:solidFill>
                      <a:schemeClr val="dk1"/>
                    </a:solidFill>
                    <a:effectLst/>
                    <a:latin typeface="あずきフォント" panose="02000609000000000000" pitchFamily="1" charset="-128"/>
                    <a:ea typeface="あずきフォント" panose="02000609000000000000" pitchFamily="1" charset="-128"/>
                    <a:cs typeface="+mn-cs"/>
                  </a:rPr>
                  <a:t>・推定値と残差に相関がない</a:t>
                </a:r>
                <a:r>
                  <a:rPr kumimoji="1" lang="en-US" altLang="ja-JP" sz="2400" b="0" baseline="0" dirty="0">
                    <a:solidFill>
                      <a:schemeClr val="dk1"/>
                    </a:solidFill>
                    <a:effectLst/>
                    <a:latin typeface="あずきフォント" panose="02000609000000000000" pitchFamily="1" charset="-128"/>
                    <a:ea typeface="あずきフォント" panose="02000609000000000000" pitchFamily="1" charset="-128"/>
                    <a:cs typeface="+mn-cs"/>
                  </a:rPr>
                  <a:t>(2.47)</a:t>
                </a:r>
              </a:p>
              <a:p>
                <a:endParaRPr kumimoji="1" lang="en-US" altLang="ja-JP" sz="2400" b="0" baseline="0" dirty="0">
                  <a:solidFill>
                    <a:schemeClr val="dk1"/>
                  </a:solidFill>
                  <a:effectLst/>
                  <a:latin typeface="あずきフォント" panose="02000609000000000000" pitchFamily="1" charset="-128"/>
                  <a:ea typeface="あずきフォント" panose="02000609000000000000" pitchFamily="1" charset="-128"/>
                  <a:cs typeface="+mn-cs"/>
                </a:endParaRPr>
              </a:p>
              <a:p>
                <a:r>
                  <a:rPr kumimoji="1" lang="ja-JP" altLang="en-US" sz="2400" b="0" baseline="0" dirty="0">
                    <a:solidFill>
                      <a:schemeClr val="dk1"/>
                    </a:solidFill>
                    <a:effectLst/>
                    <a:latin typeface="あずきフォント" panose="02000609000000000000" pitchFamily="1" charset="-128"/>
                    <a:ea typeface="あずきフォント" panose="02000609000000000000" pitchFamily="1" charset="-128"/>
                    <a:cs typeface="+mn-cs"/>
                  </a:rPr>
                  <a:t>決定係数も同様に求めることができる</a:t>
                </a:r>
                <a:r>
                  <a:rPr kumimoji="1" lang="en-US" altLang="ja-JP" sz="2400" b="0" baseline="0" dirty="0">
                    <a:solidFill>
                      <a:schemeClr val="dk1"/>
                    </a:solidFill>
                    <a:effectLst/>
                    <a:latin typeface="あずきフォント" panose="02000609000000000000" pitchFamily="1" charset="-128"/>
                    <a:ea typeface="あずきフォント" panose="02000609000000000000" pitchFamily="1" charset="-128"/>
                    <a:cs typeface="+mn-cs"/>
                  </a:rPr>
                  <a:t>(2.49)</a:t>
                </a:r>
                <a:r>
                  <a:rPr kumimoji="1" lang="ja-JP" altLang="en-US" sz="2400" b="0" baseline="0" dirty="0">
                    <a:solidFill>
                      <a:schemeClr val="dk1"/>
                    </a:solidFill>
                    <a:effectLst/>
                    <a:latin typeface="あずきフォント" panose="02000609000000000000" pitchFamily="1" charset="-128"/>
                    <a:ea typeface="あずきフォント" panose="02000609000000000000" pitchFamily="1" charset="-128"/>
                    <a:cs typeface="+mn-cs"/>
                  </a:rPr>
                  <a:t>。</a:t>
                </a:r>
                <a:endParaRPr kumimoji="1" lang="en-US" altLang="ja-JP" sz="2400" b="0" baseline="0" dirty="0">
                  <a:solidFill>
                    <a:schemeClr val="dk1"/>
                  </a:solidFill>
                  <a:effectLst/>
                  <a:latin typeface="あずきフォント" panose="02000609000000000000" pitchFamily="1" charset="-128"/>
                  <a:ea typeface="あずきフォント" panose="02000609000000000000" pitchFamily="1" charset="-128"/>
                  <a:cs typeface="+mn-cs"/>
                </a:endParaRPr>
              </a:p>
            </p:txBody>
          </p:sp>
        </mc:Choice>
        <mc:Fallback xmlns="">
          <p:sp>
            <p:nvSpPr>
              <p:cNvPr id="153" name="テキスト ボックス 55">
                <a:extLst>
                  <a:ext uri="{FF2B5EF4-FFF2-40B4-BE49-F238E27FC236}">
                    <a16:creationId xmlns:a16="http://schemas.microsoft.com/office/drawing/2014/main" id="{0106562B-0C6E-4984-A785-510D9C457005}"/>
                  </a:ext>
                </a:extLst>
              </p:cNvPr>
              <p:cNvSpPr txBox="1">
                <a:spLocks noRot="1" noChangeAspect="1" noMove="1" noResize="1" noEditPoints="1" noAdjustHandles="1" noChangeArrowheads="1" noChangeShapeType="1" noTextEdit="1"/>
              </p:cNvSpPr>
              <p:nvPr/>
            </p:nvSpPr>
            <p:spPr>
              <a:xfrm>
                <a:off x="301661" y="9309520"/>
                <a:ext cx="11879461" cy="2811447"/>
              </a:xfrm>
              <a:prstGeom prst="rect">
                <a:avLst/>
              </a:prstGeom>
              <a:blipFill>
                <a:blip r:embed="rId13"/>
                <a:stretch>
                  <a:fillRect l="-770" t="-1735" b="-12364"/>
                </a:stretch>
              </a:blipFill>
              <a:ln w="9525" cmpd="sng">
                <a:noFill/>
              </a:ln>
            </p:spPr>
            <p:txBody>
              <a:bodyPr/>
              <a:lstStyle/>
              <a:p>
                <a:r>
                  <a:rPr lang="ja-JP" altLang="en-US">
                    <a:noFill/>
                  </a:rPr>
                  <a:t> </a:t>
                </a:r>
              </a:p>
            </p:txBody>
          </p:sp>
        </mc:Fallback>
      </mc:AlternateContent>
      <p:pic>
        <p:nvPicPr>
          <p:cNvPr id="154" name="図 153" descr="教え子">
            <a:extLst>
              <a:ext uri="{FF2B5EF4-FFF2-40B4-BE49-F238E27FC236}">
                <a16:creationId xmlns:a16="http://schemas.microsoft.com/office/drawing/2014/main" id="{1D6AEFC7-22B1-4DA0-AF18-18D09171FE4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9628094" y="11066474"/>
            <a:ext cx="3711388" cy="2514521"/>
          </a:xfrm>
          <a:prstGeom prst="rect">
            <a:avLst/>
          </a:prstGeom>
          <a:noFill/>
          <a:extLst>
            <a:ext uri="{909E8E84-426E-40DD-AFC4-6F175D3DCCD1}">
              <a14:hiddenFill xmlns:a14="http://schemas.microsoft.com/office/drawing/2010/main">
                <a:solidFill>
                  <a:srgbClr val="FFFFFF"/>
                </a:solidFill>
              </a14:hiddenFill>
            </a:ext>
          </a:extLst>
        </p:spPr>
      </p:pic>
      <p:sp>
        <p:nvSpPr>
          <p:cNvPr id="155" name="思考の吹き出し: 雲形 154">
            <a:extLst>
              <a:ext uri="{FF2B5EF4-FFF2-40B4-BE49-F238E27FC236}">
                <a16:creationId xmlns:a16="http://schemas.microsoft.com/office/drawing/2014/main" id="{EEA52BF7-BF2A-4E3B-8749-0AB058043360}"/>
              </a:ext>
            </a:extLst>
          </p:cNvPr>
          <p:cNvSpPr/>
          <p:nvPr/>
        </p:nvSpPr>
        <p:spPr>
          <a:xfrm>
            <a:off x="7619808" y="9891095"/>
            <a:ext cx="5584128" cy="1678420"/>
          </a:xfrm>
          <a:prstGeom prst="cloudCallout">
            <a:avLst>
              <a:gd name="adj1" fmla="val 22202"/>
              <a:gd name="adj2" fmla="val 73569"/>
            </a:avLst>
          </a:prstGeom>
          <a:no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156" name="テキスト ボックス 57">
            <a:extLst>
              <a:ext uri="{FF2B5EF4-FFF2-40B4-BE49-F238E27FC236}">
                <a16:creationId xmlns:a16="http://schemas.microsoft.com/office/drawing/2014/main" id="{EB2974E3-AE8D-4D94-960F-B9ED090605B9}"/>
              </a:ext>
            </a:extLst>
          </p:cNvPr>
          <p:cNvSpPr txBox="1"/>
          <p:nvPr/>
        </p:nvSpPr>
        <p:spPr>
          <a:xfrm>
            <a:off x="8214955" y="9616297"/>
            <a:ext cx="4765747" cy="2226057"/>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dirty="0">
                <a:latin typeface="あずきフォント" panose="02000609000000000000" pitchFamily="1" charset="-128"/>
                <a:ea typeface="あずきフォント" panose="02000609000000000000" pitchFamily="1" charset="-128"/>
              </a:rPr>
              <a:t>説明変数とパラメーターの数が</a:t>
            </a:r>
            <a:br>
              <a:rPr kumimoji="1" lang="en-US" altLang="ja-JP" sz="2400" b="0" dirty="0">
                <a:latin typeface="あずきフォント" panose="02000609000000000000" pitchFamily="1" charset="-128"/>
                <a:ea typeface="あずきフォント" panose="02000609000000000000" pitchFamily="1" charset="-128"/>
              </a:rPr>
            </a:br>
            <a:r>
              <a:rPr kumimoji="1" lang="ja-JP" altLang="en-US" sz="2400" b="0" dirty="0">
                <a:latin typeface="あずきフォント" panose="02000609000000000000" pitchFamily="1" charset="-128"/>
                <a:ea typeface="あずきフォント" panose="02000609000000000000" pitchFamily="1" charset="-128"/>
              </a:rPr>
              <a:t>ふえるけど、パラメーターの計算過程は単回帰と同じ。</a:t>
            </a:r>
            <a:endParaRPr kumimoji="1" lang="en-US" altLang="ja-JP" sz="2400" b="0" dirty="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138" name="テキスト ボックス 39">
                <a:extLst>
                  <a:ext uri="{FF2B5EF4-FFF2-40B4-BE49-F238E27FC236}">
                    <a16:creationId xmlns:a16="http://schemas.microsoft.com/office/drawing/2014/main" id="{F790D6E8-3A1D-4A39-A58F-7B490CB52017}"/>
                  </a:ext>
                </a:extLst>
              </p:cNvPr>
              <p:cNvSpPr txBox="1"/>
              <p:nvPr/>
            </p:nvSpPr>
            <p:spPr>
              <a:xfrm>
                <a:off x="545787" y="6658097"/>
                <a:ext cx="7646894" cy="50713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b="0" dirty="0">
                    <a:latin typeface="あずきフォント" panose="02000609000000000000" pitchFamily="1" charset="-128"/>
                    <a:ea typeface="あずきフォント" panose="02000609000000000000" pitchFamily="1" charset="-128"/>
                  </a:rPr>
                  <a:t>重回帰の式</a:t>
                </a:r>
                <a:r>
                  <a:rPr kumimoji="1" lang="en-US" altLang="ja-JP" sz="2400" dirty="0">
                    <a:latin typeface="あずきフォント" panose="02000609000000000000" pitchFamily="1" charset="-128"/>
                    <a:ea typeface="あずきフォント" panose="02000609000000000000" pitchFamily="1" charset="-128"/>
                  </a:rPr>
                  <a:t>:		</a:t>
                </a:r>
                <a:r>
                  <a:rPr kumimoji="1" lang="en-US" altLang="ja-JP" sz="2400" baseline="0" dirty="0">
                    <a:latin typeface="あずきフォント" panose="02000609000000000000" pitchFamily="1" charset="-128"/>
                    <a:ea typeface="あずきフォント" panose="02000609000000000000" pitchFamily="1" charset="-128"/>
                  </a:rPr>
                  <a:t> </a:t>
                </a:r>
                <a14:m>
                  <m:oMath xmlns:m="http://schemas.openxmlformats.org/officeDocument/2006/math">
                    <m:acc>
                      <m:accPr>
                        <m:chr m:val="̂"/>
                        <m:ctrlPr>
                          <a:rPr kumimoji="1" lang="en-US" altLang="ja-JP" sz="2400" b="0" i="1">
                            <a:solidFill>
                              <a:schemeClr val="dk1"/>
                            </a:solidFill>
                            <a:effectLst/>
                            <a:latin typeface="Cambria Math" panose="02040503050406030204" pitchFamily="18" charset="0"/>
                            <a:ea typeface="+mn-ea"/>
                            <a:cs typeface="+mn-cs"/>
                          </a:rPr>
                        </m:ctrlPr>
                      </m:accPr>
                      <m:e>
                        <m:r>
                          <a:rPr kumimoji="1" lang="en-US" altLang="ja-JP" sz="2400" b="1" i="1">
                            <a:solidFill>
                              <a:schemeClr val="dk1"/>
                            </a:solidFill>
                            <a:effectLst/>
                            <a:latin typeface="Cambria Math" panose="02040503050406030204" pitchFamily="18" charset="0"/>
                            <a:ea typeface="+mn-ea"/>
                            <a:cs typeface="+mn-cs"/>
                          </a:rPr>
                          <m:t>𝒚</m:t>
                        </m:r>
                      </m:e>
                    </m:acc>
                    <m:r>
                      <a:rPr kumimoji="1" lang="en-US" altLang="ja-JP" sz="2400" b="0" i="1">
                        <a:latin typeface="Cambria Math" panose="02040503050406030204" pitchFamily="18" charset="0"/>
                        <a:ea typeface="あずきフォント" panose="02000609000000000000" pitchFamily="1" charset="-128"/>
                      </a:rPr>
                      <m:t>=</m:t>
                    </m:r>
                    <m:r>
                      <a:rPr kumimoji="1" lang="en-US" altLang="ja-JP" sz="2400" b="1" i="1">
                        <a:latin typeface="Cambria Math" panose="02040503050406030204" pitchFamily="18" charset="0"/>
                        <a:ea typeface="あずきフォント" panose="02000609000000000000" pitchFamily="1" charset="-128"/>
                      </a:rPr>
                      <m:t>𝑿𝒘</m:t>
                    </m:r>
                  </m:oMath>
                </a14:m>
                <a:endParaRPr kumimoji="1" lang="en-US" altLang="ja-JP" sz="2400" dirty="0">
                  <a:latin typeface="あずきフォント" panose="02000609000000000000" pitchFamily="1" charset="-128"/>
                  <a:ea typeface="あずきフォント" panose="02000609000000000000" pitchFamily="1" charset="-128"/>
                </a:endParaRPr>
              </a:p>
            </p:txBody>
          </p:sp>
        </mc:Choice>
        <mc:Fallback xmlns="">
          <p:sp>
            <p:nvSpPr>
              <p:cNvPr id="138" name="テキスト ボックス 39">
                <a:extLst>
                  <a:ext uri="{FF2B5EF4-FFF2-40B4-BE49-F238E27FC236}">
                    <a16:creationId xmlns:a16="http://schemas.microsoft.com/office/drawing/2014/main" id="{F790D6E8-3A1D-4A39-A58F-7B490CB52017}"/>
                  </a:ext>
                </a:extLst>
              </p:cNvPr>
              <p:cNvSpPr txBox="1">
                <a:spLocks noRot="1" noChangeAspect="1" noMove="1" noResize="1" noEditPoints="1" noAdjustHandles="1" noChangeArrowheads="1" noChangeShapeType="1" noTextEdit="1"/>
              </p:cNvSpPr>
              <p:nvPr/>
            </p:nvSpPr>
            <p:spPr>
              <a:xfrm>
                <a:off x="545787" y="6658097"/>
                <a:ext cx="7646894" cy="507136"/>
              </a:xfrm>
              <a:prstGeom prst="rect">
                <a:avLst/>
              </a:prstGeom>
              <a:blipFill>
                <a:blip r:embed="rId15"/>
                <a:stretch>
                  <a:fillRect l="-1276" t="-13253" b="-14458"/>
                </a:stretch>
              </a:blipFill>
              <a:ln w="9525" cmpd="sng">
                <a:noFill/>
              </a:ln>
            </p:spPr>
            <p:txBody>
              <a:bodyPr/>
              <a:lstStyle/>
              <a:p>
                <a:r>
                  <a:rPr lang="ja-JP" altLang="en-US">
                    <a:noFill/>
                  </a:rPr>
                  <a:t> </a:t>
                </a:r>
              </a:p>
            </p:txBody>
          </p:sp>
        </mc:Fallback>
      </mc:AlternateContent>
      <p:sp>
        <p:nvSpPr>
          <p:cNvPr id="52" name="大かっこ 51">
            <a:extLst>
              <a:ext uri="{FF2B5EF4-FFF2-40B4-BE49-F238E27FC236}">
                <a16:creationId xmlns:a16="http://schemas.microsoft.com/office/drawing/2014/main" id="{C005826B-4F3F-4FAA-9D30-ECF50A130A09}"/>
              </a:ext>
            </a:extLst>
          </p:cNvPr>
          <p:cNvSpPr/>
          <p:nvPr/>
        </p:nvSpPr>
        <p:spPr>
          <a:xfrm>
            <a:off x="4878454" y="4326888"/>
            <a:ext cx="2171940" cy="175961"/>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kumimoji="1" lang="ja-JP" altLang="en-US" sz="2400"/>
          </a:p>
        </p:txBody>
      </p:sp>
      <p:sp>
        <p:nvSpPr>
          <p:cNvPr id="53" name="楕円 52">
            <a:extLst>
              <a:ext uri="{FF2B5EF4-FFF2-40B4-BE49-F238E27FC236}">
                <a16:creationId xmlns:a16="http://schemas.microsoft.com/office/drawing/2014/main" id="{64C6D4A6-F91E-4994-BCDA-506D0F29765D}"/>
              </a:ext>
            </a:extLst>
          </p:cNvPr>
          <p:cNvSpPr/>
          <p:nvPr/>
        </p:nvSpPr>
        <p:spPr>
          <a:xfrm>
            <a:off x="5057084" y="4340627"/>
            <a:ext cx="180000" cy="180000"/>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54" name="楕円 53">
            <a:extLst>
              <a:ext uri="{FF2B5EF4-FFF2-40B4-BE49-F238E27FC236}">
                <a16:creationId xmlns:a16="http://schemas.microsoft.com/office/drawing/2014/main" id="{0EDCF61F-6D16-4B03-B965-5D8FE31AAC64}"/>
              </a:ext>
            </a:extLst>
          </p:cNvPr>
          <p:cNvSpPr/>
          <p:nvPr/>
        </p:nvSpPr>
        <p:spPr>
          <a:xfrm>
            <a:off x="5391782" y="4340627"/>
            <a:ext cx="180000" cy="180000"/>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55" name="楕円 54">
            <a:extLst>
              <a:ext uri="{FF2B5EF4-FFF2-40B4-BE49-F238E27FC236}">
                <a16:creationId xmlns:a16="http://schemas.microsoft.com/office/drawing/2014/main" id="{AEDD46FE-DAC1-477A-9681-3C4EEDA58A33}"/>
              </a:ext>
            </a:extLst>
          </p:cNvPr>
          <p:cNvSpPr/>
          <p:nvPr/>
        </p:nvSpPr>
        <p:spPr>
          <a:xfrm>
            <a:off x="6169675" y="4340627"/>
            <a:ext cx="180000" cy="180000"/>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56" name="楕円 55">
            <a:extLst>
              <a:ext uri="{FF2B5EF4-FFF2-40B4-BE49-F238E27FC236}">
                <a16:creationId xmlns:a16="http://schemas.microsoft.com/office/drawing/2014/main" id="{F2741BFD-E0F0-494C-9EFA-33547FF1CC3A}"/>
              </a:ext>
            </a:extLst>
          </p:cNvPr>
          <p:cNvSpPr/>
          <p:nvPr/>
        </p:nvSpPr>
        <p:spPr>
          <a:xfrm>
            <a:off x="6678000" y="4340627"/>
            <a:ext cx="180000" cy="18000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57" name="大かっこ 56">
            <a:extLst>
              <a:ext uri="{FF2B5EF4-FFF2-40B4-BE49-F238E27FC236}">
                <a16:creationId xmlns:a16="http://schemas.microsoft.com/office/drawing/2014/main" id="{7E4B2D3A-238B-494E-B57B-2AA8C9C57670}"/>
              </a:ext>
            </a:extLst>
          </p:cNvPr>
          <p:cNvSpPr/>
          <p:nvPr/>
        </p:nvSpPr>
        <p:spPr>
          <a:xfrm>
            <a:off x="4919866" y="4313442"/>
            <a:ext cx="1565740" cy="206571"/>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kumimoji="1" lang="ja-JP" altLang="en-US" sz="2400"/>
          </a:p>
        </p:txBody>
      </p:sp>
      <p:sp>
        <p:nvSpPr>
          <p:cNvPr id="136" name="テキスト ボックス 35">
            <a:extLst>
              <a:ext uri="{FF2B5EF4-FFF2-40B4-BE49-F238E27FC236}">
                <a16:creationId xmlns:a16="http://schemas.microsoft.com/office/drawing/2014/main" id="{0F5EC646-F0A7-4DDE-99E3-43ACC0FCA107}"/>
              </a:ext>
            </a:extLst>
          </p:cNvPr>
          <p:cNvSpPr txBox="1"/>
          <p:nvPr/>
        </p:nvSpPr>
        <p:spPr>
          <a:xfrm>
            <a:off x="5514637" y="4476713"/>
            <a:ext cx="224118" cy="22411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400" dirty="0">
                <a:latin typeface="あずきフォント" panose="02000609000000000000" pitchFamily="1" charset="-128"/>
                <a:ea typeface="あずきフォント" panose="02000609000000000000" pitchFamily="1" charset="-128"/>
              </a:rPr>
              <a:t>d</a:t>
            </a:r>
            <a:endParaRPr kumimoji="1" lang="ja-JP" altLang="en-US" sz="2400" dirty="0">
              <a:latin typeface="あずきフォント" panose="02000609000000000000" pitchFamily="1" charset="-128"/>
              <a:ea typeface="あずきフォント" panose="02000609000000000000" pitchFamily="1" charset="-128"/>
            </a:endParaRPr>
          </a:p>
        </p:txBody>
      </p:sp>
    </p:spTree>
    <p:extLst>
      <p:ext uri="{BB962C8B-B14F-4D97-AF65-F5344CB8AC3E}">
        <p14:creationId xmlns:p14="http://schemas.microsoft.com/office/powerpoint/2010/main" val="346146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9A2ADCBA-B215-4A65-B2FC-955BEDE809A7}"/>
              </a:ext>
            </a:extLst>
          </p:cNvPr>
          <p:cNvSpPr/>
          <p:nvPr/>
        </p:nvSpPr>
        <p:spPr>
          <a:xfrm>
            <a:off x="7574196" y="1126212"/>
            <a:ext cx="5840142" cy="35375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438912" y="371745"/>
            <a:ext cx="12765024" cy="5674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どのような基準でモデルを評価すればよいか</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1240782" y="-2114"/>
            <a:ext cx="2340575"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a:t>
            </a:r>
            <a:r>
              <a:rPr kumimoji="1" lang="en-US" altLang="ja-JP" dirty="0">
                <a:latin typeface="あずきフォント" panose="02000609000000000000" pitchFamily="1" charset="-128"/>
                <a:ea typeface="あずきフォント" panose="02000609000000000000" pitchFamily="1" charset="-128"/>
              </a:rPr>
              <a:t>3.1~3.3</a:t>
            </a:r>
            <a:endParaRPr kumimoji="1" lang="ja-JP" altLang="en-US" dirty="0">
              <a:latin typeface="あずきフォント" panose="02000609000000000000" pitchFamily="1" charset="-128"/>
              <a:ea typeface="あずきフォント" panose="02000609000000000000" pitchFamily="1" charset="-128"/>
            </a:endParaRPr>
          </a:p>
        </p:txBody>
      </p:sp>
      <p:pic>
        <p:nvPicPr>
          <p:cNvPr id="58" name="図 57">
            <a:extLst>
              <a:ext uri="{FF2B5EF4-FFF2-40B4-BE49-F238E27FC236}">
                <a16:creationId xmlns:a16="http://schemas.microsoft.com/office/drawing/2014/main" id="{CE9B0C57-DE89-4C8F-8307-FF9BB789E18B}"/>
              </a:ext>
            </a:extLst>
          </p:cNvPr>
          <p:cNvPicPr>
            <a:picLocks noChangeAspect="1"/>
          </p:cNvPicPr>
          <p:nvPr/>
        </p:nvPicPr>
        <p:blipFill>
          <a:blip r:embed="rId2"/>
          <a:stretch>
            <a:fillRect/>
          </a:stretch>
        </p:blipFill>
        <p:spPr>
          <a:xfrm>
            <a:off x="1000911" y="1690990"/>
            <a:ext cx="4555743" cy="2913466"/>
          </a:xfrm>
          <a:prstGeom prst="rect">
            <a:avLst/>
          </a:prstGeom>
        </p:spPr>
      </p:pic>
      <p:pic>
        <p:nvPicPr>
          <p:cNvPr id="61" name="図 60">
            <a:extLst>
              <a:ext uri="{FF2B5EF4-FFF2-40B4-BE49-F238E27FC236}">
                <a16:creationId xmlns:a16="http://schemas.microsoft.com/office/drawing/2014/main" id="{168264B5-76B5-42F0-87AB-4B9101232E1C}"/>
              </a:ext>
            </a:extLst>
          </p:cNvPr>
          <p:cNvPicPr>
            <a:picLocks noChangeAspect="1"/>
          </p:cNvPicPr>
          <p:nvPr/>
        </p:nvPicPr>
        <p:blipFill>
          <a:blip r:embed="rId3"/>
          <a:stretch>
            <a:fillRect/>
          </a:stretch>
        </p:blipFill>
        <p:spPr>
          <a:xfrm>
            <a:off x="8085355" y="1571565"/>
            <a:ext cx="4555742" cy="2939711"/>
          </a:xfrm>
          <a:prstGeom prst="rect">
            <a:avLst/>
          </a:prstGeom>
        </p:spPr>
      </p:pic>
      <mc:AlternateContent xmlns:mc="http://schemas.openxmlformats.org/markup-compatibility/2006" xmlns:a14="http://schemas.microsoft.com/office/drawing/2010/main">
        <mc:Choice Requires="a14">
          <p:sp>
            <p:nvSpPr>
              <p:cNvPr id="62" name="テキスト ボックス 49">
                <a:extLst>
                  <a:ext uri="{FF2B5EF4-FFF2-40B4-BE49-F238E27FC236}">
                    <a16:creationId xmlns:a16="http://schemas.microsoft.com/office/drawing/2014/main" id="{1910B42E-C1D8-43E7-A45D-5EF0781E24D1}"/>
                  </a:ext>
                </a:extLst>
              </p:cNvPr>
              <p:cNvSpPr txBox="1"/>
              <p:nvPr/>
            </p:nvSpPr>
            <p:spPr>
              <a:xfrm>
                <a:off x="489752" y="1126213"/>
                <a:ext cx="5578061" cy="475130"/>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平均二乗誤差</a:t>
                </a:r>
                <a:r>
                  <a:rPr kumimoji="1" lang="en-US" altLang="ja-JP" sz="2400" dirty="0">
                    <a:latin typeface="あずきフォント" panose="02000609000000000000" pitchFamily="1" charset="-128"/>
                    <a:ea typeface="あずきフォント" panose="02000609000000000000" pitchFamily="1" charset="-128"/>
                  </a:rPr>
                  <a:t>: </a:t>
                </a:r>
                <a14:m>
                  <m:oMath xmlns:m="http://schemas.openxmlformats.org/officeDocument/2006/math">
                    <m:r>
                      <a:rPr kumimoji="1" lang="en-US" altLang="ja-JP" sz="2400" b="0" i="1">
                        <a:latin typeface="Cambria Math" panose="02040503050406030204" pitchFamily="18" charset="0"/>
                      </a:rPr>
                      <m:t>6</m:t>
                    </m:r>
                    <m:r>
                      <a:rPr kumimoji="1" lang="en-US" altLang="ja-JP" sz="2400" b="0" i="1">
                        <a:latin typeface="Cambria Math" panose="02040503050406030204" pitchFamily="18" charset="0"/>
                      </a:rPr>
                      <m:t>.</m:t>
                    </m:r>
                    <m:r>
                      <a:rPr kumimoji="1" lang="en-US" altLang="ja-JP" sz="2400" b="0" i="1">
                        <a:latin typeface="Cambria Math" panose="02040503050406030204" pitchFamily="18" charset="0"/>
                      </a:rPr>
                      <m:t>17</m:t>
                    </m:r>
                    <m:r>
                      <a:rPr kumimoji="1" lang="en-US" altLang="ja-JP" sz="2400" b="0" i="1">
                        <a:latin typeface="Cambria Math" panose="02040503050406030204" pitchFamily="18" charset="0"/>
                      </a:rPr>
                      <m:t> ×</m:t>
                    </m:r>
                    <m:sSup>
                      <m:sSupPr>
                        <m:ctrlPr>
                          <a:rPr kumimoji="1" lang="en-US" altLang="ja-JP" sz="2400" b="0" i="1">
                            <a:latin typeface="Cambria Math" panose="02040503050406030204" pitchFamily="18" charset="0"/>
                            <a:ea typeface="Cambria Math" panose="02040503050406030204" pitchFamily="18" charset="0"/>
                          </a:rPr>
                        </m:ctrlPr>
                      </m:sSupPr>
                      <m:e>
                        <m:r>
                          <a:rPr kumimoji="1" lang="en-US" altLang="ja-JP" sz="2400" b="0" i="0">
                            <a:latin typeface="Cambria Math" panose="02040503050406030204" pitchFamily="18" charset="0"/>
                            <a:ea typeface="Cambria Math" panose="02040503050406030204" pitchFamily="18" charset="0"/>
                          </a:rPr>
                          <m:t>10</m:t>
                        </m:r>
                      </m:e>
                      <m:sup>
                        <m:r>
                          <a:rPr kumimoji="1" lang="en-US" altLang="ja-JP" sz="2400" b="0" i="1">
                            <a:latin typeface="Cambria Math" panose="02040503050406030204" pitchFamily="18" charset="0"/>
                            <a:ea typeface="Cambria Math" panose="02040503050406030204" pitchFamily="18" charset="0"/>
                          </a:rPr>
                          <m:t>−</m:t>
                        </m:r>
                        <m:r>
                          <a:rPr kumimoji="1" lang="en-US" altLang="ja-JP" sz="2400" b="0" i="1">
                            <a:latin typeface="Cambria Math" panose="02040503050406030204" pitchFamily="18" charset="0"/>
                            <a:ea typeface="Cambria Math" panose="02040503050406030204" pitchFamily="18" charset="0"/>
                          </a:rPr>
                          <m:t>3</m:t>
                        </m:r>
                      </m:sup>
                    </m:sSup>
                  </m:oMath>
                </a14:m>
                <a:r>
                  <a:rPr kumimoji="1" lang="ja-JP" altLang="en-US" sz="2400" dirty="0">
                    <a:latin typeface="あずきフォント" panose="02000609000000000000" pitchFamily="1" charset="-128"/>
                    <a:ea typeface="あずきフォント" panose="02000609000000000000" pitchFamily="1" charset="-128"/>
                  </a:rPr>
                  <a:t>のモデル</a:t>
                </a:r>
              </a:p>
            </p:txBody>
          </p:sp>
        </mc:Choice>
        <mc:Fallback xmlns="">
          <p:sp>
            <p:nvSpPr>
              <p:cNvPr id="62" name="テキスト ボックス 49">
                <a:extLst>
                  <a:ext uri="{FF2B5EF4-FFF2-40B4-BE49-F238E27FC236}">
                    <a16:creationId xmlns:a16="http://schemas.microsoft.com/office/drawing/2014/main" id="{1910B42E-C1D8-43E7-A45D-5EF0781E24D1}"/>
                  </a:ext>
                </a:extLst>
              </p:cNvPr>
              <p:cNvSpPr txBox="1">
                <a:spLocks noRot="1" noChangeAspect="1" noMove="1" noResize="1" noEditPoints="1" noAdjustHandles="1" noChangeArrowheads="1" noChangeShapeType="1" noTextEdit="1"/>
              </p:cNvSpPr>
              <p:nvPr/>
            </p:nvSpPr>
            <p:spPr>
              <a:xfrm>
                <a:off x="489752" y="1126213"/>
                <a:ext cx="5578061" cy="475130"/>
              </a:xfrm>
              <a:prstGeom prst="rect">
                <a:avLst/>
              </a:prstGeom>
              <a:blipFill>
                <a:blip r:embed="rId4"/>
                <a:stretch>
                  <a:fillRect t="-12821" b="-23077"/>
                </a:stretch>
              </a:blipFill>
              <a:ln w="9525" cmpd="sng">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50">
                <a:extLst>
                  <a:ext uri="{FF2B5EF4-FFF2-40B4-BE49-F238E27FC236}">
                    <a16:creationId xmlns:a16="http://schemas.microsoft.com/office/drawing/2014/main" id="{003BB3BB-25A1-4C3F-BBB8-58D2940CA80B}"/>
                  </a:ext>
                </a:extLst>
              </p:cNvPr>
              <p:cNvSpPr txBox="1"/>
              <p:nvPr/>
            </p:nvSpPr>
            <p:spPr>
              <a:xfrm>
                <a:off x="7705237" y="1144778"/>
                <a:ext cx="5578061" cy="475130"/>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平均二乗誤差</a:t>
                </a:r>
                <a:r>
                  <a:rPr kumimoji="1" lang="en-US" altLang="ja-JP" sz="2400" dirty="0">
                    <a:latin typeface="あずきフォント" panose="02000609000000000000" pitchFamily="1" charset="-128"/>
                    <a:ea typeface="あずきフォント" panose="02000609000000000000" pitchFamily="1" charset="-128"/>
                  </a:rPr>
                  <a:t>: </a:t>
                </a:r>
                <a14:m>
                  <m:oMath xmlns:m="http://schemas.openxmlformats.org/officeDocument/2006/math">
                    <m:r>
                      <a:rPr kumimoji="1" lang="en-US" altLang="ja-JP" sz="2400" b="0" i="0">
                        <a:latin typeface="Cambria Math" panose="02040503050406030204" pitchFamily="18" charset="0"/>
                      </a:rPr>
                      <m:t>2</m:t>
                    </m:r>
                    <m:r>
                      <a:rPr kumimoji="1" lang="en-US" altLang="ja-JP" sz="2400" b="0" i="1">
                        <a:latin typeface="Cambria Math" panose="02040503050406030204" pitchFamily="18" charset="0"/>
                      </a:rPr>
                      <m:t>.</m:t>
                    </m:r>
                    <m:r>
                      <a:rPr kumimoji="1" lang="en-US" altLang="ja-JP" sz="2400" b="0" i="1">
                        <a:latin typeface="Cambria Math" panose="02040503050406030204" pitchFamily="18" charset="0"/>
                      </a:rPr>
                      <m:t>03</m:t>
                    </m:r>
                    <m:r>
                      <a:rPr kumimoji="1" lang="en-US" altLang="ja-JP" sz="2400" b="0" i="1">
                        <a:latin typeface="Cambria Math" panose="02040503050406030204" pitchFamily="18" charset="0"/>
                      </a:rPr>
                      <m:t> ×</m:t>
                    </m:r>
                    <m:sSup>
                      <m:sSupPr>
                        <m:ctrlPr>
                          <a:rPr kumimoji="1" lang="en-US" altLang="ja-JP" sz="2400" b="0" i="1">
                            <a:latin typeface="Cambria Math" panose="02040503050406030204" pitchFamily="18" charset="0"/>
                            <a:ea typeface="Cambria Math" panose="02040503050406030204" pitchFamily="18" charset="0"/>
                          </a:rPr>
                        </m:ctrlPr>
                      </m:sSupPr>
                      <m:e>
                        <m:r>
                          <a:rPr kumimoji="1" lang="en-US" altLang="ja-JP" sz="2400" b="0" i="0">
                            <a:latin typeface="Cambria Math" panose="02040503050406030204" pitchFamily="18" charset="0"/>
                            <a:ea typeface="Cambria Math" panose="02040503050406030204" pitchFamily="18" charset="0"/>
                          </a:rPr>
                          <m:t>10</m:t>
                        </m:r>
                      </m:e>
                      <m:sup>
                        <m:r>
                          <a:rPr kumimoji="1" lang="en-US" altLang="ja-JP" sz="2400" b="0" i="1">
                            <a:latin typeface="Cambria Math" panose="02040503050406030204" pitchFamily="18" charset="0"/>
                            <a:ea typeface="Cambria Math" panose="02040503050406030204" pitchFamily="18" charset="0"/>
                          </a:rPr>
                          <m:t>−</m:t>
                        </m:r>
                        <m:r>
                          <a:rPr kumimoji="1" lang="en-US" altLang="ja-JP" sz="2400" b="0" i="1">
                            <a:latin typeface="Cambria Math" panose="02040503050406030204" pitchFamily="18" charset="0"/>
                            <a:ea typeface="Cambria Math" panose="02040503050406030204" pitchFamily="18" charset="0"/>
                          </a:rPr>
                          <m:t>20</m:t>
                        </m:r>
                      </m:sup>
                    </m:sSup>
                  </m:oMath>
                </a14:m>
                <a:r>
                  <a:rPr kumimoji="1" lang="ja-JP" altLang="en-US" sz="2400" dirty="0">
                    <a:latin typeface="あずきフォント" panose="02000609000000000000" pitchFamily="1" charset="-128"/>
                    <a:ea typeface="あずきフォント" panose="02000609000000000000" pitchFamily="1" charset="-128"/>
                  </a:rPr>
                  <a:t>のモデル</a:t>
                </a:r>
              </a:p>
            </p:txBody>
          </p:sp>
        </mc:Choice>
        <mc:Fallback xmlns="">
          <p:sp>
            <p:nvSpPr>
              <p:cNvPr id="63" name="テキスト ボックス 50">
                <a:extLst>
                  <a:ext uri="{FF2B5EF4-FFF2-40B4-BE49-F238E27FC236}">
                    <a16:creationId xmlns:a16="http://schemas.microsoft.com/office/drawing/2014/main" id="{003BB3BB-25A1-4C3F-BBB8-58D2940CA80B}"/>
                  </a:ext>
                </a:extLst>
              </p:cNvPr>
              <p:cNvSpPr txBox="1">
                <a:spLocks noRot="1" noChangeAspect="1" noMove="1" noResize="1" noEditPoints="1" noAdjustHandles="1" noChangeArrowheads="1" noChangeShapeType="1" noTextEdit="1"/>
              </p:cNvSpPr>
              <p:nvPr/>
            </p:nvSpPr>
            <p:spPr>
              <a:xfrm>
                <a:off x="7705237" y="1144778"/>
                <a:ext cx="5578061" cy="475130"/>
              </a:xfrm>
              <a:prstGeom prst="rect">
                <a:avLst/>
              </a:prstGeom>
              <a:blipFill>
                <a:blip r:embed="rId5"/>
                <a:stretch>
                  <a:fillRect t="-12821" b="-23077"/>
                </a:stretch>
              </a:blipFill>
              <a:ln w="9525" cmpd="sng">
                <a:noFill/>
              </a:ln>
            </p:spPr>
            <p:txBody>
              <a:bodyPr/>
              <a:lstStyle/>
              <a:p>
                <a:r>
                  <a:rPr lang="ja-JP" altLang="en-US">
                    <a:noFill/>
                  </a:rPr>
                  <a:t> </a:t>
                </a:r>
              </a:p>
            </p:txBody>
          </p:sp>
        </mc:Fallback>
      </mc:AlternateContent>
      <p:sp>
        <p:nvSpPr>
          <p:cNvPr id="65" name="吹き出し: 線 64">
            <a:extLst>
              <a:ext uri="{FF2B5EF4-FFF2-40B4-BE49-F238E27FC236}">
                <a16:creationId xmlns:a16="http://schemas.microsoft.com/office/drawing/2014/main" id="{7911EEA6-40D0-4BB3-A2F9-918D827AA378}"/>
              </a:ext>
            </a:extLst>
          </p:cNvPr>
          <p:cNvSpPr/>
          <p:nvPr/>
        </p:nvSpPr>
        <p:spPr>
          <a:xfrm>
            <a:off x="9420855" y="3517824"/>
            <a:ext cx="3961323" cy="1086632"/>
          </a:xfrm>
          <a:prstGeom prst="borderCallout1">
            <a:avLst>
              <a:gd name="adj1" fmla="val -30161"/>
              <a:gd name="adj2" fmla="val 21345"/>
              <a:gd name="adj3" fmla="val -91384"/>
              <a:gd name="adj4" fmla="val 955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800" b="1" dirty="0">
                <a:solidFill>
                  <a:schemeClr val="accent1"/>
                </a:solidFill>
                <a:latin typeface="あずきフォント" panose="02000609000000000000" pitchFamily="1" charset="-128"/>
                <a:ea typeface="あずきフォント" panose="02000609000000000000" pitchFamily="1" charset="-128"/>
              </a:rPr>
              <a:t>平均二乗誤差が低い</a:t>
            </a:r>
            <a:endParaRPr kumimoji="1" lang="en-US" altLang="ja-JP" sz="2800" b="1" dirty="0">
              <a:solidFill>
                <a:schemeClr val="accent1"/>
              </a:solidFill>
              <a:latin typeface="あずきフォント" panose="02000609000000000000" pitchFamily="1" charset="-128"/>
              <a:ea typeface="あずきフォント" panose="02000609000000000000" pitchFamily="1" charset="-128"/>
            </a:endParaRPr>
          </a:p>
          <a:p>
            <a:pPr algn="ctr"/>
            <a:r>
              <a:rPr kumimoji="1" lang="ja-JP" altLang="en-US" sz="2800" b="1" dirty="0">
                <a:solidFill>
                  <a:schemeClr val="accent1"/>
                </a:solidFill>
                <a:latin typeface="あずきフォント" panose="02000609000000000000" pitchFamily="1" charset="-128"/>
                <a:ea typeface="あずきフォント" panose="02000609000000000000" pitchFamily="1" charset="-128"/>
              </a:rPr>
              <a:t>からよいモデル・・・</a:t>
            </a:r>
            <a:r>
              <a:rPr kumimoji="1" lang="en-US" altLang="ja-JP" sz="2800" b="1" dirty="0">
                <a:solidFill>
                  <a:schemeClr val="accent1"/>
                </a:solidFill>
                <a:latin typeface="あずきフォント" panose="02000609000000000000" pitchFamily="1" charset="-128"/>
                <a:ea typeface="あずきフォント" panose="02000609000000000000" pitchFamily="1" charset="-128"/>
              </a:rPr>
              <a:t>?</a:t>
            </a:r>
            <a:endParaRPr kumimoji="1" lang="ja-JP" altLang="en-US" sz="2800" b="1" dirty="0">
              <a:solidFill>
                <a:schemeClr val="accent1"/>
              </a:solidFill>
              <a:latin typeface="あずきフォント" panose="02000609000000000000" pitchFamily="1" charset="-128"/>
              <a:ea typeface="あずきフォント" panose="02000609000000000000" pitchFamily="1" charset="-128"/>
            </a:endParaRPr>
          </a:p>
        </p:txBody>
      </p:sp>
      <p:sp>
        <p:nvSpPr>
          <p:cNvPr id="66" name="テキスト ボックス 54">
            <a:extLst>
              <a:ext uri="{FF2B5EF4-FFF2-40B4-BE49-F238E27FC236}">
                <a16:creationId xmlns:a16="http://schemas.microsoft.com/office/drawing/2014/main" id="{A820BDAF-F89B-433C-9408-2C7F8575AC68}"/>
              </a:ext>
            </a:extLst>
          </p:cNvPr>
          <p:cNvSpPr txBox="1"/>
          <p:nvPr/>
        </p:nvSpPr>
        <p:spPr>
          <a:xfrm>
            <a:off x="6382309" y="2384468"/>
            <a:ext cx="914400" cy="5020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200" b="1">
                <a:latin typeface="あずきフォント" panose="02000609000000000000" pitchFamily="1" charset="-128"/>
                <a:ea typeface="あずきフォント" panose="02000609000000000000" pitchFamily="1" charset="-128"/>
              </a:rPr>
              <a:t>VS</a:t>
            </a:r>
            <a:endParaRPr kumimoji="1" lang="ja-JP" altLang="en-US" sz="3200" b="1">
              <a:latin typeface="あずきフォント" panose="02000609000000000000" pitchFamily="1" charset="-128"/>
              <a:ea typeface="あずきフォント" panose="02000609000000000000" pitchFamily="1" charset="-128"/>
            </a:endParaRPr>
          </a:p>
        </p:txBody>
      </p:sp>
      <p:sp>
        <p:nvSpPr>
          <p:cNvPr id="67" name="テキスト ボックス 57">
            <a:extLst>
              <a:ext uri="{FF2B5EF4-FFF2-40B4-BE49-F238E27FC236}">
                <a16:creationId xmlns:a16="http://schemas.microsoft.com/office/drawing/2014/main" id="{438EBCD6-E313-4D33-BC37-7B731995118C}"/>
              </a:ext>
            </a:extLst>
          </p:cNvPr>
          <p:cNvSpPr txBox="1"/>
          <p:nvPr/>
        </p:nvSpPr>
        <p:spPr>
          <a:xfrm>
            <a:off x="301662" y="4884527"/>
            <a:ext cx="13112678" cy="91650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汎化性能の高さでモデルを評価したい。</a:t>
            </a:r>
            <a:endParaRPr kumimoji="1" lang="en-US" altLang="ja-JP" sz="2800" b="1" u="sng" dirty="0">
              <a:solidFill>
                <a:schemeClr val="accent2"/>
              </a:solidFill>
              <a:latin typeface="あずきフォント" panose="02000609000000000000" pitchFamily="1" charset="-128"/>
              <a:ea typeface="あずきフォント" panose="02000609000000000000" pitchFamily="1" charset="-128"/>
            </a:endParaRPr>
          </a:p>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汎化性能</a:t>
            </a:r>
            <a:r>
              <a:rPr kumimoji="1" lang="en-US" altLang="ja-JP" sz="2400" b="1" dirty="0">
                <a:solidFill>
                  <a:schemeClr val="accent2"/>
                </a:solidFill>
                <a:latin typeface="あずきフォント" panose="02000609000000000000" pitchFamily="1" charset="-128"/>
                <a:ea typeface="あずきフォント" panose="02000609000000000000" pitchFamily="1" charset="-128"/>
              </a:rPr>
              <a:t>:</a:t>
            </a:r>
            <a:r>
              <a:rPr kumimoji="1" lang="en-US" altLang="ja-JP" sz="2400" b="1" baseline="0" dirty="0">
                <a:solidFill>
                  <a:schemeClr val="accent2"/>
                </a:solidFill>
                <a:latin typeface="あずきフォント" panose="02000609000000000000" pitchFamily="1" charset="-128"/>
                <a:ea typeface="あずきフォント" panose="02000609000000000000" pitchFamily="1" charset="-128"/>
              </a:rPr>
              <a:t> </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未知のデータに対する精度。モデルにとって未知のデータを使い計測する。</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p:txBody>
      </p:sp>
      <p:pic>
        <p:nvPicPr>
          <p:cNvPr id="68" name="図 67" descr="ノートのギガ">
            <a:extLst>
              <a:ext uri="{FF2B5EF4-FFF2-40B4-BE49-F238E27FC236}">
                <a16:creationId xmlns:a16="http://schemas.microsoft.com/office/drawing/2014/main" id="{5B9E72FF-AED9-4606-9E65-BBE95DDF4F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22192" y="6802474"/>
            <a:ext cx="702712" cy="765738"/>
          </a:xfrm>
          <a:prstGeom prst="rect">
            <a:avLst/>
          </a:prstGeom>
          <a:noFill/>
          <a:extLst>
            <a:ext uri="{909E8E84-426E-40DD-AFC4-6F175D3DCCD1}">
              <a14:hiddenFill xmlns:a14="http://schemas.microsoft.com/office/drawing/2010/main">
                <a:solidFill>
                  <a:srgbClr val="FFFFFF"/>
                </a:solidFill>
              </a14:hiddenFill>
            </a:ext>
          </a:extLst>
        </p:spPr>
      </p:pic>
      <p:pic>
        <p:nvPicPr>
          <p:cNvPr id="69" name="図 68" descr="ノートのギガ">
            <a:extLst>
              <a:ext uri="{FF2B5EF4-FFF2-40B4-BE49-F238E27FC236}">
                <a16:creationId xmlns:a16="http://schemas.microsoft.com/office/drawing/2014/main" id="{9B081D9E-C901-4D72-B7D8-E5F85BCA92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7810" y="6896713"/>
            <a:ext cx="620989" cy="676687"/>
          </a:xfrm>
          <a:prstGeom prst="rect">
            <a:avLst/>
          </a:prstGeom>
          <a:noFill/>
          <a:extLst>
            <a:ext uri="{909E8E84-426E-40DD-AFC4-6F175D3DCCD1}">
              <a14:hiddenFill xmlns:a14="http://schemas.microsoft.com/office/drawing/2010/main">
                <a:solidFill>
                  <a:srgbClr val="FFFFFF"/>
                </a:solidFill>
              </a14:hiddenFill>
            </a:ext>
          </a:extLst>
        </p:spPr>
      </p:pic>
      <p:pic>
        <p:nvPicPr>
          <p:cNvPr id="70" name="図 69" descr="ノートのギガ">
            <a:extLst>
              <a:ext uri="{FF2B5EF4-FFF2-40B4-BE49-F238E27FC236}">
                <a16:creationId xmlns:a16="http://schemas.microsoft.com/office/drawing/2014/main" id="{E6215D8B-71AE-49DC-8AE4-3DF1FBF42C6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93490" y="6775547"/>
            <a:ext cx="740410" cy="806818"/>
          </a:xfrm>
          <a:prstGeom prst="rect">
            <a:avLst/>
          </a:prstGeom>
          <a:noFill/>
          <a:extLst>
            <a:ext uri="{909E8E84-426E-40DD-AFC4-6F175D3DCCD1}">
              <a14:hiddenFill xmlns:a14="http://schemas.microsoft.com/office/drawing/2010/main">
                <a:solidFill>
                  <a:srgbClr val="FFFFFF"/>
                </a:solidFill>
              </a14:hiddenFill>
            </a:ext>
          </a:extLst>
        </p:spPr>
      </p:pic>
      <p:pic>
        <p:nvPicPr>
          <p:cNvPr id="71" name="図 70" descr="本のギガ">
            <a:extLst>
              <a:ext uri="{FF2B5EF4-FFF2-40B4-BE49-F238E27FC236}">
                <a16:creationId xmlns:a16="http://schemas.microsoft.com/office/drawing/2014/main" id="{BDE53A75-05D2-44AD-8FD6-B38244262A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9043" y="6177881"/>
            <a:ext cx="1014398" cy="65710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コネクタ: カギ線 71">
            <a:extLst>
              <a:ext uri="{FF2B5EF4-FFF2-40B4-BE49-F238E27FC236}">
                <a16:creationId xmlns:a16="http://schemas.microsoft.com/office/drawing/2014/main" id="{8CFDDBD3-01C1-4973-BBCB-AD962962FE01}"/>
              </a:ext>
            </a:extLst>
          </p:cNvPr>
          <p:cNvCxnSpPr>
            <a:stCxn id="71" idx="3"/>
            <a:endCxn id="68" idx="0"/>
          </p:cNvCxnSpPr>
          <p:nvPr/>
        </p:nvCxnSpPr>
        <p:spPr>
          <a:xfrm>
            <a:off x="1603441" y="6506436"/>
            <a:ext cx="2270107" cy="296038"/>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コネクタ: カギ線 72">
            <a:extLst>
              <a:ext uri="{FF2B5EF4-FFF2-40B4-BE49-F238E27FC236}">
                <a16:creationId xmlns:a16="http://schemas.microsoft.com/office/drawing/2014/main" id="{D5584775-E1C6-4966-8B7D-87020B65463C}"/>
              </a:ext>
            </a:extLst>
          </p:cNvPr>
          <p:cNvCxnSpPr>
            <a:stCxn id="71" idx="3"/>
            <a:endCxn id="69" idx="0"/>
          </p:cNvCxnSpPr>
          <p:nvPr/>
        </p:nvCxnSpPr>
        <p:spPr>
          <a:xfrm>
            <a:off x="1603441" y="6506436"/>
            <a:ext cx="5804864" cy="390277"/>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コネクタ: カギ線 73">
            <a:extLst>
              <a:ext uri="{FF2B5EF4-FFF2-40B4-BE49-F238E27FC236}">
                <a16:creationId xmlns:a16="http://schemas.microsoft.com/office/drawing/2014/main" id="{2DECD381-9461-495F-96F8-E36BC2D65C9D}"/>
              </a:ext>
            </a:extLst>
          </p:cNvPr>
          <p:cNvCxnSpPr>
            <a:cxnSpLocks/>
            <a:stCxn id="71" idx="3"/>
            <a:endCxn id="70" idx="0"/>
          </p:cNvCxnSpPr>
          <p:nvPr/>
        </p:nvCxnSpPr>
        <p:spPr>
          <a:xfrm>
            <a:off x="1603441" y="6506436"/>
            <a:ext cx="9260254" cy="269111"/>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2C0F666D-6893-4256-9528-95F02D314E6D}"/>
              </a:ext>
            </a:extLst>
          </p:cNvPr>
          <p:cNvSpPr txBox="1"/>
          <p:nvPr/>
        </p:nvSpPr>
        <p:spPr>
          <a:xfrm>
            <a:off x="4224904" y="6869827"/>
            <a:ext cx="1950667" cy="3087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学習データ</a:t>
            </a:r>
          </a:p>
        </p:txBody>
      </p:sp>
      <p:sp>
        <p:nvSpPr>
          <p:cNvPr id="76" name="テキスト ボックス 75">
            <a:extLst>
              <a:ext uri="{FF2B5EF4-FFF2-40B4-BE49-F238E27FC236}">
                <a16:creationId xmlns:a16="http://schemas.microsoft.com/office/drawing/2014/main" id="{34F8C027-4089-4249-9C6B-F7EAF45C7BB5}"/>
              </a:ext>
            </a:extLst>
          </p:cNvPr>
          <p:cNvSpPr txBox="1"/>
          <p:nvPr/>
        </p:nvSpPr>
        <p:spPr>
          <a:xfrm>
            <a:off x="274100" y="6890554"/>
            <a:ext cx="1506999" cy="5392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データ</a:t>
            </a:r>
          </a:p>
        </p:txBody>
      </p:sp>
      <p:sp>
        <p:nvSpPr>
          <p:cNvPr id="77" name="テキスト ボックス 76">
            <a:extLst>
              <a:ext uri="{FF2B5EF4-FFF2-40B4-BE49-F238E27FC236}">
                <a16:creationId xmlns:a16="http://schemas.microsoft.com/office/drawing/2014/main" id="{FB18ED5A-ACBA-4A68-851E-275494F13D49}"/>
              </a:ext>
            </a:extLst>
          </p:cNvPr>
          <p:cNvSpPr txBox="1"/>
          <p:nvPr/>
        </p:nvSpPr>
        <p:spPr>
          <a:xfrm>
            <a:off x="7813648" y="6869827"/>
            <a:ext cx="1950667" cy="29999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検証データ</a:t>
            </a:r>
          </a:p>
        </p:txBody>
      </p:sp>
      <p:sp>
        <p:nvSpPr>
          <p:cNvPr id="78" name="テキスト ボックス 77">
            <a:extLst>
              <a:ext uri="{FF2B5EF4-FFF2-40B4-BE49-F238E27FC236}">
                <a16:creationId xmlns:a16="http://schemas.microsoft.com/office/drawing/2014/main" id="{11FEDA5C-CC1A-4F39-BF53-401953841DEA}"/>
              </a:ext>
            </a:extLst>
          </p:cNvPr>
          <p:cNvSpPr txBox="1"/>
          <p:nvPr/>
        </p:nvSpPr>
        <p:spPr>
          <a:xfrm>
            <a:off x="11059153" y="6869827"/>
            <a:ext cx="2564182" cy="5275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評価データ</a:t>
            </a:r>
            <a:endParaRPr kumimoji="1" lang="en-US" altLang="ja-JP" sz="2400" dirty="0">
              <a:latin typeface="あずきフォント" panose="02000609000000000000" pitchFamily="1" charset="-128"/>
              <a:ea typeface="あずきフォント" panose="02000609000000000000" pitchFamily="1" charset="-128"/>
            </a:endParaRPr>
          </a:p>
          <a:p>
            <a:pPr algn="ctr"/>
            <a:r>
              <a:rPr kumimoji="1" lang="en-US" altLang="ja-JP" sz="2400" dirty="0">
                <a:latin typeface="あずきフォント" panose="02000609000000000000" pitchFamily="1" charset="-128"/>
                <a:ea typeface="あずきフォント" panose="02000609000000000000" pitchFamily="1" charset="-128"/>
              </a:rPr>
              <a:t>(</a:t>
            </a:r>
            <a:r>
              <a:rPr kumimoji="1" lang="ja-JP" altLang="en-US" sz="2400" dirty="0">
                <a:latin typeface="あずきフォント" panose="02000609000000000000" pitchFamily="1" charset="-128"/>
                <a:ea typeface="あずきフォント" panose="02000609000000000000" pitchFamily="1" charset="-128"/>
              </a:rPr>
              <a:t>テストデータ</a:t>
            </a:r>
            <a:r>
              <a:rPr kumimoji="1" lang="en-US" altLang="ja-JP" sz="2400" dirty="0">
                <a:latin typeface="あずきフォント" panose="02000609000000000000" pitchFamily="1" charset="-128"/>
                <a:ea typeface="あずきフォント" panose="02000609000000000000" pitchFamily="1" charset="-128"/>
              </a:rPr>
              <a:t>)</a:t>
            </a:r>
            <a:endParaRPr kumimoji="1" lang="ja-JP" altLang="en-US" sz="2400" dirty="0">
              <a:latin typeface="あずきフォント" panose="02000609000000000000" pitchFamily="1" charset="-128"/>
              <a:ea typeface="あずきフォント" panose="02000609000000000000" pitchFamily="1" charset="-128"/>
            </a:endParaRPr>
          </a:p>
        </p:txBody>
      </p:sp>
      <p:sp>
        <p:nvSpPr>
          <p:cNvPr id="79" name="四角形: 角を丸くする 78">
            <a:extLst>
              <a:ext uri="{FF2B5EF4-FFF2-40B4-BE49-F238E27FC236}">
                <a16:creationId xmlns:a16="http://schemas.microsoft.com/office/drawing/2014/main" id="{C1D96F27-A748-4109-9037-FAF11BD63D1A}"/>
              </a:ext>
            </a:extLst>
          </p:cNvPr>
          <p:cNvSpPr/>
          <p:nvPr/>
        </p:nvSpPr>
        <p:spPr>
          <a:xfrm>
            <a:off x="301660" y="4772536"/>
            <a:ext cx="13112678" cy="119826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0" name="テキスト ボックス 88">
            <a:extLst>
              <a:ext uri="{FF2B5EF4-FFF2-40B4-BE49-F238E27FC236}">
                <a16:creationId xmlns:a16="http://schemas.microsoft.com/office/drawing/2014/main" id="{C5A50182-EE1A-4B43-BFF7-0F3EAF1EE34E}"/>
              </a:ext>
            </a:extLst>
          </p:cNvPr>
          <p:cNvSpPr txBox="1"/>
          <p:nvPr/>
        </p:nvSpPr>
        <p:spPr>
          <a:xfrm>
            <a:off x="4602696" y="8179210"/>
            <a:ext cx="1577055" cy="19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モデル</a:t>
            </a:r>
            <a:r>
              <a:rPr kumimoji="1" lang="en-US" altLang="ja-JP" sz="2400" dirty="0">
                <a:latin typeface="あずきフォント" panose="02000609000000000000" pitchFamily="1" charset="-128"/>
                <a:ea typeface="あずきフォント" panose="02000609000000000000" pitchFamily="1" charset="-128"/>
              </a:rPr>
              <a:t>A</a:t>
            </a:r>
            <a:endParaRPr kumimoji="1" lang="ja-JP" altLang="en-US" sz="2400" dirty="0">
              <a:latin typeface="あずきフォント" panose="02000609000000000000" pitchFamily="1" charset="-128"/>
              <a:ea typeface="あずきフォント" panose="02000609000000000000" pitchFamily="1" charset="-128"/>
            </a:endParaRPr>
          </a:p>
        </p:txBody>
      </p:sp>
      <p:pic>
        <p:nvPicPr>
          <p:cNvPr id="81" name="図 80" descr="プレゼンするカエル">
            <a:extLst>
              <a:ext uri="{FF2B5EF4-FFF2-40B4-BE49-F238E27FC236}">
                <a16:creationId xmlns:a16="http://schemas.microsoft.com/office/drawing/2014/main" id="{088BBF71-8205-4F11-A6AE-684D20ADC51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64439" y="7422173"/>
            <a:ext cx="1896730" cy="1285062"/>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コネクタ: 曲線 81">
            <a:extLst>
              <a:ext uri="{FF2B5EF4-FFF2-40B4-BE49-F238E27FC236}">
                <a16:creationId xmlns:a16="http://schemas.microsoft.com/office/drawing/2014/main" id="{BDB6B79F-075C-4335-B061-58253B8CA35E}"/>
              </a:ext>
            </a:extLst>
          </p:cNvPr>
          <p:cNvCxnSpPr>
            <a:cxnSpLocks/>
            <a:stCxn id="68" idx="1"/>
            <a:endCxn id="81" idx="1"/>
          </p:cNvCxnSpPr>
          <p:nvPr/>
        </p:nvCxnSpPr>
        <p:spPr>
          <a:xfrm rot="10800000" flipH="1" flipV="1">
            <a:off x="3522191" y="7185342"/>
            <a:ext cx="242247" cy="879361"/>
          </a:xfrm>
          <a:prstGeom prst="curvedConnector3">
            <a:avLst>
              <a:gd name="adj1" fmla="val -94366"/>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97">
            <a:extLst>
              <a:ext uri="{FF2B5EF4-FFF2-40B4-BE49-F238E27FC236}">
                <a16:creationId xmlns:a16="http://schemas.microsoft.com/office/drawing/2014/main" id="{6412BE13-AEC8-46AF-81E5-693457E1C843}"/>
              </a:ext>
            </a:extLst>
          </p:cNvPr>
          <p:cNvSpPr txBox="1"/>
          <p:nvPr/>
        </p:nvSpPr>
        <p:spPr>
          <a:xfrm>
            <a:off x="4766210" y="9250778"/>
            <a:ext cx="1577055" cy="19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モデル</a:t>
            </a:r>
            <a:r>
              <a:rPr kumimoji="1" lang="en-US" altLang="ja-JP" sz="2400" dirty="0">
                <a:latin typeface="あずきフォント" panose="02000609000000000000" pitchFamily="1" charset="-128"/>
                <a:ea typeface="あずきフォント" panose="02000609000000000000" pitchFamily="1" charset="-128"/>
              </a:rPr>
              <a:t>B</a:t>
            </a:r>
            <a:endParaRPr kumimoji="1" lang="ja-JP" altLang="en-US" sz="2400" dirty="0">
              <a:latin typeface="あずきフォント" panose="02000609000000000000" pitchFamily="1" charset="-128"/>
              <a:ea typeface="あずきフォント" panose="02000609000000000000" pitchFamily="1" charset="-128"/>
            </a:endParaRPr>
          </a:p>
        </p:txBody>
      </p:sp>
      <p:pic>
        <p:nvPicPr>
          <p:cNvPr id="84" name="図 83" descr="プレゼンするカエル">
            <a:extLst>
              <a:ext uri="{FF2B5EF4-FFF2-40B4-BE49-F238E27FC236}">
                <a16:creationId xmlns:a16="http://schemas.microsoft.com/office/drawing/2014/main" id="{54F55E4A-1DED-4691-B6F8-80D84B56DA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87511" y="8573293"/>
            <a:ext cx="1577056" cy="1021589"/>
          </a:xfrm>
          <a:prstGeom prst="rect">
            <a:avLst/>
          </a:prstGeom>
          <a:noFill/>
          <a:extLst>
            <a:ext uri="{909E8E84-426E-40DD-AFC4-6F175D3DCCD1}">
              <a14:hiddenFill xmlns:a14="http://schemas.microsoft.com/office/drawing/2010/main">
                <a:solidFill>
                  <a:srgbClr val="FFFFFF"/>
                </a:solidFill>
              </a14:hiddenFill>
            </a:ext>
          </a:extLst>
        </p:spPr>
      </p:pic>
      <p:pic>
        <p:nvPicPr>
          <p:cNvPr id="85" name="図 84" descr="プレゼンするカエル">
            <a:extLst>
              <a:ext uri="{FF2B5EF4-FFF2-40B4-BE49-F238E27FC236}">
                <a16:creationId xmlns:a16="http://schemas.microsoft.com/office/drawing/2014/main" id="{BA46B8D1-C41B-48A6-8668-79F23397A28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63907" y="9578550"/>
            <a:ext cx="1381772" cy="895087"/>
          </a:xfrm>
          <a:prstGeom prst="rect">
            <a:avLst/>
          </a:prstGeom>
          <a:noFill/>
          <a:extLst>
            <a:ext uri="{909E8E84-426E-40DD-AFC4-6F175D3DCCD1}">
              <a14:hiddenFill xmlns:a14="http://schemas.microsoft.com/office/drawing/2010/main">
                <a:solidFill>
                  <a:srgbClr val="FFFFFF"/>
                </a:solidFill>
              </a14:hiddenFill>
            </a:ext>
          </a:extLst>
        </p:spPr>
      </p:pic>
      <p:sp>
        <p:nvSpPr>
          <p:cNvPr id="86" name="テキスト ボックス 114">
            <a:extLst>
              <a:ext uri="{FF2B5EF4-FFF2-40B4-BE49-F238E27FC236}">
                <a16:creationId xmlns:a16="http://schemas.microsoft.com/office/drawing/2014/main" id="{D61B52AD-96CF-4D72-9BD3-F24ED0030034}"/>
              </a:ext>
            </a:extLst>
          </p:cNvPr>
          <p:cNvSpPr txBox="1"/>
          <p:nvPr/>
        </p:nvSpPr>
        <p:spPr>
          <a:xfrm>
            <a:off x="4894731" y="10148813"/>
            <a:ext cx="1577055" cy="1972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モデル</a:t>
            </a:r>
            <a:r>
              <a:rPr kumimoji="1" lang="en-US" altLang="ja-JP" sz="2400" dirty="0">
                <a:latin typeface="あずきフォント" panose="02000609000000000000" pitchFamily="1" charset="-128"/>
                <a:ea typeface="あずきフォント" panose="02000609000000000000" pitchFamily="1" charset="-128"/>
              </a:rPr>
              <a:t>C</a:t>
            </a:r>
            <a:endParaRPr kumimoji="1" lang="ja-JP" altLang="en-US" sz="2400" dirty="0">
              <a:latin typeface="あずきフォント" panose="02000609000000000000" pitchFamily="1" charset="-128"/>
              <a:ea typeface="あずきフォント" panose="02000609000000000000" pitchFamily="1" charset="-128"/>
            </a:endParaRPr>
          </a:p>
        </p:txBody>
      </p:sp>
      <p:cxnSp>
        <p:nvCxnSpPr>
          <p:cNvPr id="87" name="コネクタ: 曲線 86">
            <a:extLst>
              <a:ext uri="{FF2B5EF4-FFF2-40B4-BE49-F238E27FC236}">
                <a16:creationId xmlns:a16="http://schemas.microsoft.com/office/drawing/2014/main" id="{6D344136-A5C7-4683-BAAA-27A1FE53C9D6}"/>
              </a:ext>
            </a:extLst>
          </p:cNvPr>
          <p:cNvCxnSpPr>
            <a:cxnSpLocks/>
            <a:stCxn id="68" idx="1"/>
            <a:endCxn id="84" idx="1"/>
          </p:cNvCxnSpPr>
          <p:nvPr/>
        </p:nvCxnSpPr>
        <p:spPr>
          <a:xfrm rot="10800000" flipH="1" flipV="1">
            <a:off x="3522191" y="7185342"/>
            <a:ext cx="665319" cy="1898745"/>
          </a:xfrm>
          <a:prstGeom prst="curvedConnector3">
            <a:avLst>
              <a:gd name="adj1" fmla="val -48383"/>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コネクタ: 曲線 87">
            <a:extLst>
              <a:ext uri="{FF2B5EF4-FFF2-40B4-BE49-F238E27FC236}">
                <a16:creationId xmlns:a16="http://schemas.microsoft.com/office/drawing/2014/main" id="{782607E8-C7CB-4FF6-9A3C-DC483AB7788F}"/>
              </a:ext>
            </a:extLst>
          </p:cNvPr>
          <p:cNvCxnSpPr>
            <a:cxnSpLocks/>
            <a:stCxn id="68" idx="1"/>
            <a:endCxn id="85" idx="1"/>
          </p:cNvCxnSpPr>
          <p:nvPr/>
        </p:nvCxnSpPr>
        <p:spPr>
          <a:xfrm rot="10800000" flipH="1" flipV="1">
            <a:off x="3522191" y="7185342"/>
            <a:ext cx="941715" cy="2840751"/>
          </a:xfrm>
          <a:prstGeom prst="curvedConnector3">
            <a:avLst>
              <a:gd name="adj1" fmla="val -50036"/>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9" name="図 88" descr="調査1">
            <a:extLst>
              <a:ext uri="{FF2B5EF4-FFF2-40B4-BE49-F238E27FC236}">
                <a16:creationId xmlns:a16="http://schemas.microsoft.com/office/drawing/2014/main" id="{0B7F2D87-7F9D-43E7-93E9-F955A12DB7E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47009" y="7390628"/>
            <a:ext cx="1639123" cy="1110531"/>
          </a:xfrm>
          <a:prstGeom prst="rect">
            <a:avLst/>
          </a:prstGeom>
          <a:noFill/>
          <a:extLst>
            <a:ext uri="{909E8E84-426E-40DD-AFC4-6F175D3DCCD1}">
              <a14:hiddenFill xmlns:a14="http://schemas.microsoft.com/office/drawing/2010/main">
                <a:solidFill>
                  <a:srgbClr val="FFFFFF"/>
                </a:solidFill>
              </a14:hiddenFill>
            </a:ext>
          </a:extLst>
        </p:spPr>
      </p:pic>
      <p:sp>
        <p:nvSpPr>
          <p:cNvPr id="92" name="テキスト ボックス 124">
            <a:extLst>
              <a:ext uri="{FF2B5EF4-FFF2-40B4-BE49-F238E27FC236}">
                <a16:creationId xmlns:a16="http://schemas.microsoft.com/office/drawing/2014/main" id="{B18E2CA5-F92D-4FE5-BD07-8E6BB873FFA1}"/>
              </a:ext>
            </a:extLst>
          </p:cNvPr>
          <p:cNvSpPr txBox="1"/>
          <p:nvPr/>
        </p:nvSpPr>
        <p:spPr>
          <a:xfrm>
            <a:off x="7581349" y="8043693"/>
            <a:ext cx="1668535" cy="38470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000" dirty="0">
                <a:latin typeface="あずきフォント" panose="02000609000000000000" pitchFamily="1" charset="-128"/>
                <a:ea typeface="あずきフォント" panose="02000609000000000000" pitchFamily="1" charset="-128"/>
              </a:rPr>
              <a:t>誤差</a:t>
            </a:r>
            <a:r>
              <a:rPr kumimoji="1" lang="en-US" altLang="ja-JP" sz="2000" dirty="0">
                <a:latin typeface="あずきフォント" panose="02000609000000000000" pitchFamily="1" charset="-128"/>
                <a:ea typeface="あずきフォント" panose="02000609000000000000" pitchFamily="1" charset="-128"/>
              </a:rPr>
              <a:t>: 1.0</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93" name="テキスト ボックス 125">
            <a:extLst>
              <a:ext uri="{FF2B5EF4-FFF2-40B4-BE49-F238E27FC236}">
                <a16:creationId xmlns:a16="http://schemas.microsoft.com/office/drawing/2014/main" id="{E59031AC-65C6-4BB9-929D-9FE94262FB43}"/>
              </a:ext>
            </a:extLst>
          </p:cNvPr>
          <p:cNvSpPr txBox="1"/>
          <p:nvPr/>
        </p:nvSpPr>
        <p:spPr>
          <a:xfrm>
            <a:off x="7726362" y="8813239"/>
            <a:ext cx="2697490" cy="2599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000" dirty="0">
                <a:latin typeface="あずきフォント" panose="02000609000000000000" pitchFamily="1" charset="-128"/>
                <a:ea typeface="あずきフォント" panose="02000609000000000000" pitchFamily="1" charset="-128"/>
              </a:rPr>
              <a:t>誤差</a:t>
            </a:r>
            <a:r>
              <a:rPr kumimoji="1" lang="en-US" altLang="ja-JP" sz="2000" dirty="0">
                <a:latin typeface="あずきフォント" panose="02000609000000000000" pitchFamily="1" charset="-128"/>
                <a:ea typeface="あずきフォント" panose="02000609000000000000" pitchFamily="1" charset="-128"/>
              </a:rPr>
              <a:t>: 0.8</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94" name="テキスト ボックス 126">
            <a:extLst>
              <a:ext uri="{FF2B5EF4-FFF2-40B4-BE49-F238E27FC236}">
                <a16:creationId xmlns:a16="http://schemas.microsoft.com/office/drawing/2014/main" id="{D974DD75-9EF1-4833-9F9C-A4F3EA0DE3D4}"/>
              </a:ext>
            </a:extLst>
          </p:cNvPr>
          <p:cNvSpPr txBox="1"/>
          <p:nvPr/>
        </p:nvSpPr>
        <p:spPr>
          <a:xfrm>
            <a:off x="7884903" y="9906156"/>
            <a:ext cx="2697490" cy="25997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000" dirty="0">
                <a:latin typeface="あずきフォント" panose="02000609000000000000" pitchFamily="1" charset="-128"/>
                <a:ea typeface="あずきフォント" panose="02000609000000000000" pitchFamily="1" charset="-128"/>
              </a:rPr>
              <a:t>誤差</a:t>
            </a:r>
            <a:r>
              <a:rPr kumimoji="1" lang="en-US" altLang="ja-JP" sz="2000" dirty="0">
                <a:latin typeface="あずきフォント" panose="02000609000000000000" pitchFamily="1" charset="-128"/>
                <a:ea typeface="あずきフォント" panose="02000609000000000000" pitchFamily="1" charset="-128"/>
              </a:rPr>
              <a:t>: 1.2</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96" name="テキスト ボックス 128">
            <a:extLst>
              <a:ext uri="{FF2B5EF4-FFF2-40B4-BE49-F238E27FC236}">
                <a16:creationId xmlns:a16="http://schemas.microsoft.com/office/drawing/2014/main" id="{FEA51317-0803-4D75-8142-0F36D270009E}"/>
              </a:ext>
            </a:extLst>
          </p:cNvPr>
          <p:cNvSpPr txBox="1"/>
          <p:nvPr/>
        </p:nvSpPr>
        <p:spPr>
          <a:xfrm>
            <a:off x="115885" y="7907561"/>
            <a:ext cx="3077956" cy="249164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dirty="0">
                <a:latin typeface="あずきフォント" panose="02000609000000000000" pitchFamily="1" charset="-128"/>
                <a:ea typeface="あずきフォント" panose="02000609000000000000" pitchFamily="1" charset="-128"/>
              </a:rPr>
              <a:t>①開発段階</a:t>
            </a:r>
            <a:endParaRPr kumimoji="1" lang="en-US" altLang="ja-JP" sz="2400" b="1" dirty="0">
              <a:latin typeface="あずきフォント" panose="02000609000000000000" pitchFamily="1" charset="-128"/>
              <a:ea typeface="あずきフォント" panose="02000609000000000000" pitchFamily="1" charset="-128"/>
            </a:endParaRPr>
          </a:p>
          <a:p>
            <a:pPr algn="l"/>
            <a:r>
              <a:rPr kumimoji="1" lang="ja-JP" altLang="en-US" sz="2400" dirty="0">
                <a:latin typeface="あずきフォント" panose="02000609000000000000" pitchFamily="1" charset="-128"/>
                <a:ea typeface="あずきフォント" panose="02000609000000000000" pitchFamily="1" charset="-128"/>
              </a:rPr>
              <a:t>ハイパーパラメーターを変えて学習</a:t>
            </a:r>
            <a:r>
              <a:rPr kumimoji="1" lang="en-US" altLang="ja-JP" sz="2400" dirty="0">
                <a:latin typeface="あずきフォント" panose="02000609000000000000" pitchFamily="1" charset="-128"/>
                <a:ea typeface="あずきフォント" panose="02000609000000000000" pitchFamily="1" charset="-128"/>
              </a:rPr>
              <a:t>(</a:t>
            </a:r>
            <a:r>
              <a:rPr kumimoji="1" lang="ja-JP" altLang="en-US" sz="2400" dirty="0">
                <a:latin typeface="あずきフォント" panose="02000609000000000000" pitchFamily="1" charset="-128"/>
                <a:ea typeface="あずきフォント" panose="02000609000000000000" pitchFamily="1" charset="-128"/>
              </a:rPr>
              <a:t>多項式モデルの次元数など</a:t>
            </a:r>
            <a:r>
              <a:rPr kumimoji="1" lang="en-US" altLang="ja-JP" sz="2400" dirty="0">
                <a:latin typeface="あずきフォント" panose="02000609000000000000" pitchFamily="1" charset="-128"/>
                <a:ea typeface="あずきフォント" panose="02000609000000000000" pitchFamily="1" charset="-128"/>
              </a:rPr>
              <a:t>)</a:t>
            </a:r>
            <a:r>
              <a:rPr kumimoji="1" lang="ja-JP" altLang="en-US" sz="2400" dirty="0">
                <a:latin typeface="あずきフォント" panose="02000609000000000000" pitchFamily="1" charset="-128"/>
                <a:ea typeface="あずきフォント" panose="02000609000000000000" pitchFamily="1" charset="-128"/>
              </a:rPr>
              <a:t>。</a:t>
            </a:r>
            <a:endParaRPr kumimoji="1" lang="en-US" altLang="ja-JP" sz="2400" dirty="0">
              <a:latin typeface="あずきフォント" panose="02000609000000000000" pitchFamily="1" charset="-128"/>
              <a:ea typeface="あずきフォント" panose="02000609000000000000" pitchFamily="1" charset="-128"/>
            </a:endParaRPr>
          </a:p>
          <a:p>
            <a:pPr algn="l"/>
            <a:r>
              <a:rPr kumimoji="1" lang="ja-JP" altLang="en-US" sz="2400" dirty="0">
                <a:latin typeface="あずきフォント" panose="02000609000000000000" pitchFamily="1" charset="-128"/>
                <a:ea typeface="あずきフォント" panose="02000609000000000000" pitchFamily="1" charset="-128"/>
              </a:rPr>
              <a:t>検証データで評価。</a:t>
            </a:r>
            <a:endParaRPr kumimoji="1" lang="en-US" altLang="ja-JP" sz="2400" dirty="0">
              <a:latin typeface="あずきフォント" panose="02000609000000000000" pitchFamily="1" charset="-128"/>
              <a:ea typeface="あずきフォント" panose="02000609000000000000" pitchFamily="1" charset="-128"/>
            </a:endParaRPr>
          </a:p>
        </p:txBody>
      </p:sp>
      <p:sp>
        <p:nvSpPr>
          <p:cNvPr id="97" name="テキスト ボックス 131">
            <a:extLst>
              <a:ext uri="{FF2B5EF4-FFF2-40B4-BE49-F238E27FC236}">
                <a16:creationId xmlns:a16="http://schemas.microsoft.com/office/drawing/2014/main" id="{9F3CC94E-F38C-4A3F-9A3F-B6366EBC9972}"/>
              </a:ext>
            </a:extLst>
          </p:cNvPr>
          <p:cNvSpPr txBox="1"/>
          <p:nvPr/>
        </p:nvSpPr>
        <p:spPr>
          <a:xfrm>
            <a:off x="10050009" y="8647975"/>
            <a:ext cx="3415370" cy="17512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②評価段階</a:t>
            </a:r>
            <a:endParaRPr kumimoji="1" lang="en-US" altLang="ja-JP" sz="2400" b="1" dirty="0">
              <a:solidFill>
                <a:schemeClr val="accent2"/>
              </a:solidFill>
              <a:latin typeface="あずきフォント" panose="02000609000000000000" pitchFamily="1" charset="-128"/>
              <a:ea typeface="あずきフォント" panose="02000609000000000000" pitchFamily="1" charset="-128"/>
            </a:endParaRPr>
          </a:p>
          <a:p>
            <a:pPr algn="l"/>
            <a:r>
              <a:rPr kumimoji="1" lang="ja-JP" altLang="en-US" sz="2400" dirty="0">
                <a:latin typeface="あずきフォント" panose="02000609000000000000" pitchFamily="1" charset="-128"/>
                <a:ea typeface="あずきフォント" panose="02000609000000000000" pitchFamily="1" charset="-128"/>
              </a:rPr>
              <a:t>開発段階で最も性能が良かったモデルを</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未知の評価データで評価</a:t>
            </a:r>
            <a:r>
              <a:rPr kumimoji="1" lang="ja-JP" altLang="en-US" sz="2400" dirty="0">
                <a:latin typeface="あずきフォント" panose="02000609000000000000" pitchFamily="1" charset="-128"/>
                <a:ea typeface="あずきフォント" panose="02000609000000000000" pitchFamily="1" charset="-128"/>
              </a:rPr>
              <a:t>。</a:t>
            </a:r>
            <a:endParaRPr kumimoji="1" lang="en-US" altLang="ja-JP" sz="2400" dirty="0">
              <a:latin typeface="あずきフォント" panose="02000609000000000000" pitchFamily="1" charset="-128"/>
              <a:ea typeface="あずきフォント" panose="02000609000000000000" pitchFamily="1" charset="-128"/>
            </a:endParaRPr>
          </a:p>
        </p:txBody>
      </p:sp>
      <p:cxnSp>
        <p:nvCxnSpPr>
          <p:cNvPr id="99" name="直線矢印コネクタ 98">
            <a:extLst>
              <a:ext uri="{FF2B5EF4-FFF2-40B4-BE49-F238E27FC236}">
                <a16:creationId xmlns:a16="http://schemas.microsoft.com/office/drawing/2014/main" id="{C74D9183-611A-493E-BF2E-AD4705943EA3}"/>
              </a:ext>
            </a:extLst>
          </p:cNvPr>
          <p:cNvCxnSpPr>
            <a:cxnSpLocks/>
          </p:cNvCxnSpPr>
          <p:nvPr/>
        </p:nvCxnSpPr>
        <p:spPr>
          <a:xfrm>
            <a:off x="5845679" y="7813612"/>
            <a:ext cx="824820"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47799FE7-76CA-491E-8B52-9E5B6C59E173}"/>
              </a:ext>
            </a:extLst>
          </p:cNvPr>
          <p:cNvCxnSpPr>
            <a:cxnSpLocks/>
          </p:cNvCxnSpPr>
          <p:nvPr/>
        </p:nvCxnSpPr>
        <p:spPr>
          <a:xfrm flipV="1">
            <a:off x="9146486" y="8235430"/>
            <a:ext cx="903523" cy="68823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41">
            <a:extLst>
              <a:ext uri="{FF2B5EF4-FFF2-40B4-BE49-F238E27FC236}">
                <a16:creationId xmlns:a16="http://schemas.microsoft.com/office/drawing/2014/main" id="{D4C31CCB-1E9B-4862-924E-D8C92AA5AE37}"/>
              </a:ext>
            </a:extLst>
          </p:cNvPr>
          <p:cNvSpPr txBox="1"/>
          <p:nvPr/>
        </p:nvSpPr>
        <p:spPr>
          <a:xfrm>
            <a:off x="301660" y="10637630"/>
            <a:ext cx="13112678" cy="1612307"/>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過学習</a:t>
            </a:r>
            <a:r>
              <a:rPr kumimoji="1" lang="en-US" altLang="ja-JP" sz="2400" b="0" dirty="0">
                <a:latin typeface="あずきフォント" panose="02000609000000000000" pitchFamily="1" charset="-128"/>
                <a:ea typeface="あずきフォント" panose="02000609000000000000" pitchFamily="1" charset="-128"/>
              </a:rPr>
              <a:t>: </a:t>
            </a:r>
            <a:r>
              <a:rPr kumimoji="1" lang="ja-JP" altLang="en-US" sz="2400" b="0" dirty="0">
                <a:solidFill>
                  <a:schemeClr val="accent1"/>
                </a:solidFill>
                <a:latin typeface="あずきフォント" panose="02000609000000000000" pitchFamily="1" charset="-128"/>
                <a:ea typeface="あずきフォント" panose="02000609000000000000" pitchFamily="1" charset="-128"/>
              </a:rPr>
              <a:t>学習データで誤差が低いものの、汎化性能が低いモデルが学習されてしまう状況。</a:t>
            </a:r>
            <a:endParaRPr kumimoji="1" lang="en-US" altLang="ja-JP" sz="2400" b="0" dirty="0">
              <a:solidFill>
                <a:schemeClr val="accent1"/>
              </a:solidFill>
              <a:latin typeface="あずきフォント" panose="02000609000000000000" pitchFamily="1" charset="-128"/>
              <a:ea typeface="あずきフォント" panose="02000609000000000000" pitchFamily="1" charset="-128"/>
            </a:endParaRPr>
          </a:p>
          <a:p>
            <a:pPr marL="1157288" indent="-1157288" algn="l"/>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正則化</a:t>
            </a:r>
            <a:r>
              <a:rPr kumimoji="1" lang="en-US" altLang="ja-JP" sz="2400" b="1" dirty="0">
                <a:latin typeface="あずきフォント" panose="02000609000000000000" pitchFamily="1" charset="-128"/>
                <a:ea typeface="あずきフォント" panose="02000609000000000000" pitchFamily="1" charset="-128"/>
              </a:rPr>
              <a:t>: </a:t>
            </a:r>
            <a:r>
              <a:rPr kumimoji="1" lang="ja-JP" altLang="en-US" sz="2400" b="0" dirty="0">
                <a:solidFill>
                  <a:schemeClr val="accent2"/>
                </a:solidFill>
                <a:latin typeface="あずきフォント" panose="02000609000000000000" pitchFamily="1" charset="-128"/>
                <a:ea typeface="あずきフォント" panose="02000609000000000000" pitchFamily="1" charset="-128"/>
              </a:rPr>
              <a:t>過学習を抑制するため、パラメーターの複雑さが増すと目的関数が大きくなるよう</a:t>
            </a:r>
            <a:br>
              <a:rPr kumimoji="1" lang="en-US" altLang="ja-JP" sz="2400" b="0" dirty="0">
                <a:solidFill>
                  <a:schemeClr val="accent2"/>
                </a:solidFill>
                <a:latin typeface="あずきフォント" panose="02000609000000000000" pitchFamily="1" charset="-128"/>
                <a:ea typeface="あずきフォント" panose="02000609000000000000" pitchFamily="1" charset="-128"/>
              </a:rPr>
            </a:br>
            <a:r>
              <a:rPr kumimoji="1" lang="ja-JP" altLang="en-US" sz="2400" b="0" dirty="0">
                <a:solidFill>
                  <a:schemeClr val="accent2"/>
                </a:solidFill>
                <a:latin typeface="あずきフォント" panose="02000609000000000000" pitchFamily="1" charset="-128"/>
                <a:ea typeface="あずきフォント" panose="02000609000000000000" pitchFamily="1" charset="-128"/>
              </a:rPr>
              <a:t>ペナルティ項を加える手法。</a:t>
            </a:r>
            <a:endParaRPr kumimoji="1" lang="en-US" altLang="ja-JP" sz="2400" b="0" dirty="0">
              <a:solidFill>
                <a:schemeClr val="accent2"/>
              </a:solidFill>
              <a:latin typeface="あずきフォント" panose="02000609000000000000" pitchFamily="1" charset="-128"/>
              <a:ea typeface="あずきフォント" panose="02000609000000000000" pitchFamily="1" charset="-128"/>
            </a:endParaRPr>
          </a:p>
        </p:txBody>
      </p:sp>
      <p:pic>
        <p:nvPicPr>
          <p:cNvPr id="104" name="図 103">
            <a:extLst>
              <a:ext uri="{FF2B5EF4-FFF2-40B4-BE49-F238E27FC236}">
                <a16:creationId xmlns:a16="http://schemas.microsoft.com/office/drawing/2014/main" id="{29C8DFD8-4B2D-43CB-ABBE-83A39F69D126}"/>
              </a:ext>
            </a:extLst>
          </p:cNvPr>
          <p:cNvPicPr>
            <a:picLocks noChangeAspect="1"/>
          </p:cNvPicPr>
          <p:nvPr/>
        </p:nvPicPr>
        <p:blipFill>
          <a:blip r:embed="rId14"/>
          <a:stretch>
            <a:fillRect/>
          </a:stretch>
        </p:blipFill>
        <p:spPr>
          <a:xfrm>
            <a:off x="489753" y="11968276"/>
            <a:ext cx="3697758" cy="1066662"/>
          </a:xfrm>
          <a:prstGeom prst="rect">
            <a:avLst/>
          </a:prstGeom>
        </p:spPr>
      </p:pic>
      <p:sp>
        <p:nvSpPr>
          <p:cNvPr id="106" name="テキスト ボックス 144">
            <a:extLst>
              <a:ext uri="{FF2B5EF4-FFF2-40B4-BE49-F238E27FC236}">
                <a16:creationId xmlns:a16="http://schemas.microsoft.com/office/drawing/2014/main" id="{7D15C036-D67D-470F-A3C6-16AF5F42F48C}"/>
              </a:ext>
            </a:extLst>
          </p:cNvPr>
          <p:cNvSpPr txBox="1"/>
          <p:nvPr/>
        </p:nvSpPr>
        <p:spPr>
          <a:xfrm>
            <a:off x="4038665" y="12138799"/>
            <a:ext cx="1128061" cy="50672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dirty="0">
                <a:latin typeface="あずきフォント" panose="02000609000000000000" pitchFamily="1" charset="-128"/>
                <a:ea typeface="あずきフォント" panose="02000609000000000000" pitchFamily="1" charset="-128"/>
              </a:rPr>
              <a:t>(3.</a:t>
            </a:r>
            <a:r>
              <a:rPr kumimoji="1" lang="en-US" altLang="ja-JP" sz="2000" baseline="0" dirty="0">
                <a:latin typeface="あずきフォント" panose="02000609000000000000" pitchFamily="1" charset="-128"/>
                <a:ea typeface="あずきフォント" panose="02000609000000000000" pitchFamily="1" charset="-128"/>
              </a:rPr>
              <a:t> 3</a:t>
            </a:r>
            <a:r>
              <a:rPr kumimoji="1" lang="en-US" altLang="ja-JP" sz="2000" dirty="0">
                <a:latin typeface="あずきフォント" panose="02000609000000000000" pitchFamily="1" charset="-128"/>
                <a:ea typeface="あずきフォント" panose="02000609000000000000" pitchFamily="1" charset="-128"/>
              </a:rPr>
              <a:t>)</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107" name="テキスト ボックス 145">
            <a:extLst>
              <a:ext uri="{FF2B5EF4-FFF2-40B4-BE49-F238E27FC236}">
                <a16:creationId xmlns:a16="http://schemas.microsoft.com/office/drawing/2014/main" id="{57BEA284-1C85-4082-B8B2-51E327D08C02}"/>
              </a:ext>
            </a:extLst>
          </p:cNvPr>
          <p:cNvSpPr txBox="1"/>
          <p:nvPr/>
        </p:nvSpPr>
        <p:spPr>
          <a:xfrm>
            <a:off x="5125921" y="12118498"/>
            <a:ext cx="8215453" cy="6572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リッジ回帰</a:t>
            </a:r>
            <a:r>
              <a:rPr kumimoji="1" lang="en-US" altLang="ja-JP" sz="2400" b="1" dirty="0">
                <a:latin typeface="あずきフォント" panose="02000609000000000000" pitchFamily="1" charset="-128"/>
                <a:ea typeface="あずきフォント" panose="02000609000000000000" pitchFamily="1" charset="-128"/>
              </a:rPr>
              <a:t>: </a:t>
            </a:r>
            <a:r>
              <a:rPr kumimoji="1" lang="ja-JP" altLang="en-US" sz="2400" dirty="0">
                <a:latin typeface="あずきフォント" panose="02000609000000000000" pitchFamily="1" charset="-128"/>
                <a:ea typeface="あずきフォント" panose="02000609000000000000" pitchFamily="1" charset="-128"/>
              </a:rPr>
              <a:t>パラメーターの</a:t>
            </a:r>
            <a:r>
              <a:rPr kumimoji="1" lang="en-US" altLang="ja-JP" sz="2400" dirty="0">
                <a:latin typeface="あずきフォント" panose="02000609000000000000" pitchFamily="1" charset="-128"/>
                <a:ea typeface="あずきフォント" panose="02000609000000000000" pitchFamily="1" charset="-128"/>
              </a:rPr>
              <a:t>L2</a:t>
            </a:r>
            <a:r>
              <a:rPr kumimoji="1" lang="ja-JP" altLang="en-US" sz="2400" dirty="0">
                <a:latin typeface="あずきフォント" panose="02000609000000000000" pitchFamily="1" charset="-128"/>
                <a:ea typeface="あずきフォント" panose="02000609000000000000" pitchFamily="1" charset="-128"/>
              </a:rPr>
              <a:t>ノルムをペナルティ項とする回帰。</a:t>
            </a:r>
            <a:r>
              <a:rPr kumimoji="1" lang="en-US" altLang="ja-JP" sz="2400" dirty="0">
                <a:latin typeface="あずきフォント" panose="02000609000000000000" pitchFamily="1" charset="-128"/>
                <a:ea typeface="あずきフォント" panose="02000609000000000000" pitchFamily="1" charset="-128"/>
              </a:rPr>
              <a:t>α</a:t>
            </a:r>
            <a:r>
              <a:rPr kumimoji="1" lang="ja-JP" altLang="en-US" sz="2400" dirty="0">
                <a:latin typeface="あずきフォント" panose="02000609000000000000" pitchFamily="1" charset="-128"/>
                <a:ea typeface="あずきフォント" panose="02000609000000000000" pitchFamily="1" charset="-128"/>
              </a:rPr>
              <a:t>は開発段階で大きさを調整する必要がある。</a:t>
            </a:r>
            <a:endParaRPr kumimoji="1" lang="en-US" altLang="ja-JP" sz="2400" dirty="0">
              <a:latin typeface="あずきフォント" panose="02000609000000000000" pitchFamily="1" charset="-128"/>
              <a:ea typeface="あずきフォント" panose="02000609000000000000" pitchFamily="1" charset="-128"/>
            </a:endParaRPr>
          </a:p>
        </p:txBody>
      </p:sp>
      <p:pic>
        <p:nvPicPr>
          <p:cNvPr id="108" name="図 107">
            <a:extLst>
              <a:ext uri="{FF2B5EF4-FFF2-40B4-BE49-F238E27FC236}">
                <a16:creationId xmlns:a16="http://schemas.microsoft.com/office/drawing/2014/main" id="{7AA3ACED-8DE9-4F43-9338-223BCD734287}"/>
              </a:ext>
            </a:extLst>
          </p:cNvPr>
          <p:cNvPicPr>
            <a:picLocks noChangeAspect="1"/>
          </p:cNvPicPr>
          <p:nvPr/>
        </p:nvPicPr>
        <p:blipFill>
          <a:blip r:embed="rId15"/>
          <a:stretch>
            <a:fillRect/>
          </a:stretch>
        </p:blipFill>
        <p:spPr>
          <a:xfrm>
            <a:off x="555575" y="12938533"/>
            <a:ext cx="3208864" cy="487622"/>
          </a:xfrm>
          <a:prstGeom prst="rect">
            <a:avLst/>
          </a:prstGeom>
        </p:spPr>
      </p:pic>
      <p:sp>
        <p:nvSpPr>
          <p:cNvPr id="109" name="テキスト ボックス 147">
            <a:extLst>
              <a:ext uri="{FF2B5EF4-FFF2-40B4-BE49-F238E27FC236}">
                <a16:creationId xmlns:a16="http://schemas.microsoft.com/office/drawing/2014/main" id="{373B42BB-0868-4D5B-9CBC-45E34E1859B6}"/>
              </a:ext>
            </a:extLst>
          </p:cNvPr>
          <p:cNvSpPr txBox="1"/>
          <p:nvPr/>
        </p:nvSpPr>
        <p:spPr>
          <a:xfrm>
            <a:off x="4038665" y="12959076"/>
            <a:ext cx="1128061" cy="50672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a:latin typeface="あずきフォント" panose="02000609000000000000" pitchFamily="1" charset="-128"/>
                <a:ea typeface="あずきフォント" panose="02000609000000000000" pitchFamily="1" charset="-128"/>
              </a:rPr>
              <a:t>(3.</a:t>
            </a:r>
            <a:r>
              <a:rPr kumimoji="1" lang="en-US" altLang="ja-JP" sz="2000" baseline="0">
                <a:latin typeface="あずきフォント" panose="02000609000000000000" pitchFamily="1" charset="-128"/>
                <a:ea typeface="あずきフォント" panose="02000609000000000000" pitchFamily="1" charset="-128"/>
              </a:rPr>
              <a:t> 5</a:t>
            </a:r>
            <a:r>
              <a:rPr kumimoji="1" lang="en-US" altLang="ja-JP" sz="2000">
                <a:latin typeface="あずきフォント" panose="02000609000000000000" pitchFamily="1" charset="-128"/>
                <a:ea typeface="あずきフォント" panose="02000609000000000000" pitchFamily="1" charset="-128"/>
              </a:rPr>
              <a:t>)</a:t>
            </a:r>
            <a:endParaRPr kumimoji="1" lang="ja-JP" altLang="en-US" sz="2000">
              <a:latin typeface="あずきフォント" panose="02000609000000000000" pitchFamily="1" charset="-128"/>
              <a:ea typeface="あずきフォント" panose="02000609000000000000" pitchFamily="1" charset="-128"/>
            </a:endParaRPr>
          </a:p>
        </p:txBody>
      </p:sp>
      <p:sp>
        <p:nvSpPr>
          <p:cNvPr id="112" name="テキスト ボックス 148">
            <a:extLst>
              <a:ext uri="{FF2B5EF4-FFF2-40B4-BE49-F238E27FC236}">
                <a16:creationId xmlns:a16="http://schemas.microsoft.com/office/drawing/2014/main" id="{1F2E3D16-2043-492B-9280-0D993298F67B}"/>
              </a:ext>
            </a:extLst>
          </p:cNvPr>
          <p:cNvSpPr txBox="1"/>
          <p:nvPr/>
        </p:nvSpPr>
        <p:spPr>
          <a:xfrm>
            <a:off x="5125921" y="12921719"/>
            <a:ext cx="6251536" cy="27561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en-US" altLang="ja-JP" sz="2400" dirty="0">
                <a:latin typeface="あずきフォント" panose="02000609000000000000" pitchFamily="1" charset="-128"/>
                <a:ea typeface="あずきフォント" panose="02000609000000000000" pitchFamily="1" charset="-128"/>
              </a:rPr>
              <a:t>w</a:t>
            </a:r>
            <a:r>
              <a:rPr kumimoji="1" lang="ja-JP" altLang="en-US" sz="2400" dirty="0">
                <a:latin typeface="あずきフォント" panose="02000609000000000000" pitchFamily="1" charset="-128"/>
                <a:ea typeface="あずきフォント" panose="02000609000000000000" pitchFamily="1" charset="-128"/>
              </a:rPr>
              <a:t>の求め方は通常の回帰と同じ。</a:t>
            </a:r>
            <a:endParaRPr kumimoji="1" lang="en-US" altLang="ja-JP" sz="2400" dirty="0">
              <a:latin typeface="あずきフォント" panose="02000609000000000000" pitchFamily="1" charset="-128"/>
              <a:ea typeface="あずきフォント" panose="02000609000000000000" pitchFamily="1" charset="-128"/>
            </a:endParaRPr>
          </a:p>
        </p:txBody>
      </p:sp>
      <p:pic>
        <p:nvPicPr>
          <p:cNvPr id="157" name="図 156" descr="調査1">
            <a:extLst>
              <a:ext uri="{FF2B5EF4-FFF2-40B4-BE49-F238E27FC236}">
                <a16:creationId xmlns:a16="http://schemas.microsoft.com/office/drawing/2014/main" id="{D7DAC64E-E3AC-4369-9576-617D72A463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17693" y="7443061"/>
            <a:ext cx="1804685" cy="1222702"/>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直線矢印コネクタ 56">
            <a:extLst>
              <a:ext uri="{FF2B5EF4-FFF2-40B4-BE49-F238E27FC236}">
                <a16:creationId xmlns:a16="http://schemas.microsoft.com/office/drawing/2014/main" id="{7E728FD5-5861-4DAE-AE61-F030CC747030}"/>
              </a:ext>
            </a:extLst>
          </p:cNvPr>
          <p:cNvCxnSpPr>
            <a:cxnSpLocks/>
          </p:cNvCxnSpPr>
          <p:nvPr/>
        </p:nvCxnSpPr>
        <p:spPr>
          <a:xfrm>
            <a:off x="6069784" y="8871443"/>
            <a:ext cx="824820"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141FEAA1-DD4E-4717-9EBA-706E03D74B99}"/>
              </a:ext>
            </a:extLst>
          </p:cNvPr>
          <p:cNvCxnSpPr>
            <a:cxnSpLocks/>
          </p:cNvCxnSpPr>
          <p:nvPr/>
        </p:nvCxnSpPr>
        <p:spPr>
          <a:xfrm>
            <a:off x="6233568" y="9866911"/>
            <a:ext cx="824820"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0" name="図 59" descr="調査1">
            <a:extLst>
              <a:ext uri="{FF2B5EF4-FFF2-40B4-BE49-F238E27FC236}">
                <a16:creationId xmlns:a16="http://schemas.microsoft.com/office/drawing/2014/main" id="{89A08835-6963-4BD2-9A91-183B7CD85AF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35965" y="8304755"/>
            <a:ext cx="1639123" cy="1110531"/>
          </a:xfrm>
          <a:prstGeom prst="rect">
            <a:avLst/>
          </a:prstGeom>
          <a:noFill/>
          <a:extLst>
            <a:ext uri="{909E8E84-426E-40DD-AFC4-6F175D3DCCD1}">
              <a14:hiddenFill xmlns:a14="http://schemas.microsoft.com/office/drawing/2010/main">
                <a:solidFill>
                  <a:srgbClr val="FFFFFF"/>
                </a:solidFill>
              </a14:hiddenFill>
            </a:ext>
          </a:extLst>
        </p:spPr>
      </p:pic>
      <p:pic>
        <p:nvPicPr>
          <p:cNvPr id="64" name="図 63" descr="調査1">
            <a:extLst>
              <a:ext uri="{FF2B5EF4-FFF2-40B4-BE49-F238E27FC236}">
                <a16:creationId xmlns:a16="http://schemas.microsoft.com/office/drawing/2014/main" id="{EB330830-FB3B-4619-86A3-2A7128CF76F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78163" y="9311645"/>
            <a:ext cx="1639123" cy="1110531"/>
          </a:xfrm>
          <a:prstGeom prst="rect">
            <a:avLst/>
          </a:prstGeom>
          <a:noFill/>
          <a:extLst>
            <a:ext uri="{909E8E84-426E-40DD-AFC4-6F175D3DCCD1}">
              <a14:hiddenFill xmlns:a14="http://schemas.microsoft.com/office/drawing/2010/main">
                <a:solidFill>
                  <a:srgbClr val="FFFFFF"/>
                </a:solidFill>
              </a14:hiddenFill>
            </a:ext>
          </a:extLst>
        </p:spPr>
      </p:pic>
      <p:sp>
        <p:nvSpPr>
          <p:cNvPr id="105" name="四角形: 角を丸くする 104">
            <a:extLst>
              <a:ext uri="{FF2B5EF4-FFF2-40B4-BE49-F238E27FC236}">
                <a16:creationId xmlns:a16="http://schemas.microsoft.com/office/drawing/2014/main" id="{68008F38-6931-4900-AED9-A2D4BFA794CD}"/>
              </a:ext>
            </a:extLst>
          </p:cNvPr>
          <p:cNvSpPr/>
          <p:nvPr/>
        </p:nvSpPr>
        <p:spPr>
          <a:xfrm>
            <a:off x="301660" y="12066720"/>
            <a:ext cx="13080518" cy="133597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 name="楕円 4">
            <a:extLst>
              <a:ext uri="{FF2B5EF4-FFF2-40B4-BE49-F238E27FC236}">
                <a16:creationId xmlns:a16="http://schemas.microsoft.com/office/drawing/2014/main" id="{E0ED4078-6666-460D-B536-C73135A4D86B}"/>
              </a:ext>
            </a:extLst>
          </p:cNvPr>
          <p:cNvSpPr/>
          <p:nvPr/>
        </p:nvSpPr>
        <p:spPr>
          <a:xfrm>
            <a:off x="3336492" y="12459334"/>
            <a:ext cx="405418" cy="405418"/>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EF78E9CE-86EC-4E5A-9F23-E3D4F2818495}"/>
              </a:ext>
            </a:extLst>
          </p:cNvPr>
          <p:cNvCxnSpPr/>
          <p:nvPr/>
        </p:nvCxnSpPr>
        <p:spPr>
          <a:xfrm>
            <a:off x="2987426" y="6290028"/>
            <a:ext cx="6433429" cy="0"/>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ACEDCFBF-B998-4B90-B88D-96CE1036AC85}"/>
              </a:ext>
            </a:extLst>
          </p:cNvPr>
          <p:cNvCxnSpPr>
            <a:cxnSpLocks/>
          </p:cNvCxnSpPr>
          <p:nvPr/>
        </p:nvCxnSpPr>
        <p:spPr>
          <a:xfrm>
            <a:off x="9630822" y="6290028"/>
            <a:ext cx="3834557" cy="0"/>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EDD3A6C-891D-4310-BFB1-530B96906C58}"/>
              </a:ext>
            </a:extLst>
          </p:cNvPr>
          <p:cNvSpPr txBox="1"/>
          <p:nvPr/>
        </p:nvSpPr>
        <p:spPr>
          <a:xfrm>
            <a:off x="5986594" y="6096478"/>
            <a:ext cx="970383" cy="369332"/>
          </a:xfrm>
          <a:prstGeom prst="rect">
            <a:avLst/>
          </a:prstGeom>
          <a:solidFill>
            <a:schemeClr val="bg1"/>
          </a:solidFill>
        </p:spPr>
        <p:txBody>
          <a:bodyPr wrap="square" rtlCol="0">
            <a:spAutoFit/>
          </a:bodyPr>
          <a:lstStyle/>
          <a:p>
            <a:pPr algn="ctr"/>
            <a:r>
              <a:rPr kumimoji="1" lang="ja-JP" altLang="en-US" b="1" dirty="0">
                <a:latin typeface="あずきフォント" panose="02000609000000000000" pitchFamily="1" charset="-128"/>
                <a:ea typeface="あずきフォント" panose="02000609000000000000" pitchFamily="1" charset="-128"/>
              </a:rPr>
              <a:t>①</a:t>
            </a:r>
          </a:p>
        </p:txBody>
      </p:sp>
      <p:sp>
        <p:nvSpPr>
          <p:cNvPr id="110" name="テキスト ボックス 109">
            <a:extLst>
              <a:ext uri="{FF2B5EF4-FFF2-40B4-BE49-F238E27FC236}">
                <a16:creationId xmlns:a16="http://schemas.microsoft.com/office/drawing/2014/main" id="{01D32712-DBFB-40EA-9BAD-F27A0F44B9CE}"/>
              </a:ext>
            </a:extLst>
          </p:cNvPr>
          <p:cNvSpPr txBox="1"/>
          <p:nvPr/>
        </p:nvSpPr>
        <p:spPr>
          <a:xfrm>
            <a:off x="10916324" y="6096478"/>
            <a:ext cx="970383" cy="369332"/>
          </a:xfrm>
          <a:prstGeom prst="rect">
            <a:avLst/>
          </a:prstGeom>
          <a:solidFill>
            <a:schemeClr val="bg1"/>
          </a:solidFill>
        </p:spPr>
        <p:txBody>
          <a:bodyPr wrap="square" rtlCol="0">
            <a:spAutoFit/>
          </a:bodyPr>
          <a:lstStyle/>
          <a:p>
            <a:pPr algn="ctr"/>
            <a:r>
              <a:rPr kumimoji="1" lang="ja-JP" altLang="en-US" b="1" dirty="0">
                <a:solidFill>
                  <a:schemeClr val="accent2"/>
                </a:solidFill>
                <a:latin typeface="あずきフォント" panose="02000609000000000000" pitchFamily="1" charset="-128"/>
                <a:ea typeface="あずきフォント" panose="02000609000000000000" pitchFamily="1" charset="-128"/>
              </a:rPr>
              <a:t>②</a:t>
            </a:r>
          </a:p>
        </p:txBody>
      </p:sp>
    </p:spTree>
    <p:extLst>
      <p:ext uri="{BB962C8B-B14F-4D97-AF65-F5344CB8AC3E}">
        <p14:creationId xmlns:p14="http://schemas.microsoft.com/office/powerpoint/2010/main" val="3710764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四角形: 角を丸くする 37">
            <a:extLst>
              <a:ext uri="{FF2B5EF4-FFF2-40B4-BE49-F238E27FC236}">
                <a16:creationId xmlns:a16="http://schemas.microsoft.com/office/drawing/2014/main" id="{F02C6A97-CCDE-4D6B-90FA-1AFCCA88ED3C}"/>
              </a:ext>
            </a:extLst>
          </p:cNvPr>
          <p:cNvSpPr/>
          <p:nvPr/>
        </p:nvSpPr>
        <p:spPr>
          <a:xfrm>
            <a:off x="9579034" y="11166082"/>
            <a:ext cx="3822153" cy="827192"/>
          </a:xfrm>
          <a:prstGeom prst="roundRect">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11" name="正方形/長方形 10">
            <a:extLst>
              <a:ext uri="{FF2B5EF4-FFF2-40B4-BE49-F238E27FC236}">
                <a16:creationId xmlns:a16="http://schemas.microsoft.com/office/drawing/2014/main" id="{5995E0FD-8ACD-40AD-93B9-843FA40C4C02}"/>
              </a:ext>
            </a:extLst>
          </p:cNvPr>
          <p:cNvSpPr/>
          <p:nvPr/>
        </p:nvSpPr>
        <p:spPr>
          <a:xfrm>
            <a:off x="9880134" y="11242601"/>
            <a:ext cx="828940" cy="674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D1BF186A-2EE8-4704-9432-1D73F1B54242}"/>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22" name="テキスト ボックス 359">
            <a:extLst>
              <a:ext uri="{FF2B5EF4-FFF2-40B4-BE49-F238E27FC236}">
                <a16:creationId xmlns:a16="http://schemas.microsoft.com/office/drawing/2014/main" id="{0D678F67-31BD-4AA1-BD46-3AE51406462E}"/>
              </a:ext>
            </a:extLst>
          </p:cNvPr>
          <p:cNvSpPr txBox="1"/>
          <p:nvPr/>
        </p:nvSpPr>
        <p:spPr>
          <a:xfrm>
            <a:off x="438912" y="371745"/>
            <a:ext cx="12765024" cy="5674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パラメーター推定の計算量をどのように削減すればよいか</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259" name="テキスト ボックス 258">
            <a:extLst>
              <a:ext uri="{FF2B5EF4-FFF2-40B4-BE49-F238E27FC236}">
                <a16:creationId xmlns:a16="http://schemas.microsoft.com/office/drawing/2014/main" id="{E0F3B5E2-C623-4D36-8529-CE9C22304522}"/>
              </a:ext>
            </a:extLst>
          </p:cNvPr>
          <p:cNvSpPr txBox="1"/>
          <p:nvPr/>
        </p:nvSpPr>
        <p:spPr>
          <a:xfrm>
            <a:off x="11240782" y="-2114"/>
            <a:ext cx="2340575"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a:t>
            </a:r>
            <a:r>
              <a:rPr kumimoji="1" lang="en-US" altLang="ja-JP" dirty="0">
                <a:latin typeface="あずきフォント" panose="02000609000000000000" pitchFamily="1" charset="-128"/>
                <a:ea typeface="あずきフォント" panose="02000609000000000000" pitchFamily="1" charset="-128"/>
              </a:rPr>
              <a:t>4.1~4.4</a:t>
            </a:r>
            <a:endParaRPr kumimoji="1" lang="ja-JP" altLang="en-US" dirty="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95" name="テキスト ボックス 54">
                <a:extLst>
                  <a:ext uri="{FF2B5EF4-FFF2-40B4-BE49-F238E27FC236}">
                    <a16:creationId xmlns:a16="http://schemas.microsoft.com/office/drawing/2014/main" id="{5C20CF70-4CC5-40B5-B393-25339C90A569}"/>
                  </a:ext>
                </a:extLst>
              </p:cNvPr>
              <p:cNvSpPr txBox="1"/>
              <p:nvPr/>
            </p:nvSpPr>
            <p:spPr>
              <a:xfrm>
                <a:off x="347362" y="2083136"/>
                <a:ext cx="13066977" cy="1835203"/>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dirty="0">
                    <a:latin typeface="あずきフォント" panose="02000609000000000000" pitchFamily="1" charset="-128"/>
                    <a:ea typeface="あずきフォント" panose="02000609000000000000" pitchFamily="1" charset="-128"/>
                  </a:rPr>
                  <a:t>① </a:t>
                </a:r>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行列積の空間計算量が大きい</a:t>
                </a:r>
                <a:r>
                  <a:rPr kumimoji="1" lang="en-US" altLang="ja-JP" sz="2400" b="0" dirty="0">
                    <a:latin typeface="あずきフォント" panose="02000609000000000000" pitchFamily="1" charset="-128"/>
                    <a:ea typeface="あずきフォント" panose="02000609000000000000" pitchFamily="1" charset="-128"/>
                  </a:rPr>
                  <a:t>:</a:t>
                </a:r>
                <a14:m>
                  <m:oMath xmlns:m="http://schemas.openxmlformats.org/officeDocument/2006/math">
                    <m:sSup>
                      <m:sSupPr>
                        <m:ctrlPr>
                          <a:rPr kumimoji="1" lang="en-US" altLang="ja-JP" sz="2400" b="0" i="1">
                            <a:solidFill>
                              <a:schemeClr val="dk1"/>
                            </a:solidFill>
                            <a:effectLst/>
                            <a:latin typeface="Cambria Math" panose="02040503050406030204" pitchFamily="18" charset="0"/>
                          </a:rPr>
                        </m:ctrlPr>
                      </m:sSupPr>
                      <m:e>
                        <m:r>
                          <a:rPr kumimoji="1" lang="en-US" altLang="ja-JP" sz="2400" b="0" i="1">
                            <a:solidFill>
                              <a:schemeClr val="dk1"/>
                            </a:solidFill>
                            <a:effectLst/>
                            <a:latin typeface="Cambria Math" panose="02040503050406030204" pitchFamily="18" charset="0"/>
                          </a:rPr>
                          <m:t>𝑋</m:t>
                        </m:r>
                      </m:e>
                      <m:sup>
                        <m:r>
                          <a:rPr kumimoji="1" lang="en-US" altLang="ja-JP" sz="2400" b="0" i="1">
                            <a:solidFill>
                              <a:schemeClr val="dk1"/>
                            </a:solidFill>
                            <a:effectLst/>
                            <a:latin typeface="Cambria Math" panose="02040503050406030204" pitchFamily="18" charset="0"/>
                          </a:rPr>
                          <m:t>𝑇</m:t>
                        </m:r>
                      </m:sup>
                    </m:sSup>
                    <m:r>
                      <a:rPr kumimoji="1" lang="en-US" altLang="ja-JP" sz="2400" b="0" i="1">
                        <a:solidFill>
                          <a:schemeClr val="dk1"/>
                        </a:solidFill>
                        <a:effectLst/>
                        <a:latin typeface="Cambria Math" panose="02040503050406030204" pitchFamily="18" charset="0"/>
                      </a:rPr>
                      <m:t>𝑋</m:t>
                    </m:r>
                  </m:oMath>
                </a14:m>
                <a:r>
                  <a:rPr kumimoji="1" lang="ja-JP" altLang="en-US" sz="2400" b="0" dirty="0">
                    <a:latin typeface="あずきフォント" panose="02000609000000000000" pitchFamily="1" charset="-128"/>
                    <a:ea typeface="あずきフォント" panose="02000609000000000000" pitchFamily="1" charset="-128"/>
                  </a:rPr>
                  <a:t>の計算結果を保持するには</a:t>
                </a:r>
                <a14:m>
                  <m:oMath xmlns:m="http://schemas.openxmlformats.org/officeDocument/2006/math">
                    <m:r>
                      <a:rPr kumimoji="1" lang="en-US" altLang="ja-JP" sz="2400" b="1" i="1">
                        <a:solidFill>
                          <a:schemeClr val="accent1"/>
                        </a:solidFill>
                        <a:latin typeface="Cambria Math" panose="02040503050406030204" pitchFamily="18" charset="0"/>
                        <a:ea typeface="あずきフォント" panose="02000609000000000000" pitchFamily="1" charset="-128"/>
                      </a:rPr>
                      <m:t>𝒅</m:t>
                    </m:r>
                    <m:r>
                      <a:rPr kumimoji="1" lang="en-US" altLang="ja-JP" sz="2400" b="1" i="1">
                        <a:solidFill>
                          <a:schemeClr val="accent1"/>
                        </a:solidFill>
                        <a:latin typeface="Cambria Math" panose="02040503050406030204" pitchFamily="18" charset="0"/>
                        <a:ea typeface="あずきフォント" panose="02000609000000000000" pitchFamily="1" charset="-128"/>
                      </a:rPr>
                      <m:t> × </m:t>
                    </m:r>
                    <m:r>
                      <a:rPr kumimoji="1" lang="en-US" altLang="ja-JP" sz="2400" b="1" i="1">
                        <a:solidFill>
                          <a:schemeClr val="accent1"/>
                        </a:solidFill>
                        <a:latin typeface="Cambria Math" panose="02040503050406030204" pitchFamily="18" charset="0"/>
                        <a:ea typeface="Cambria Math" panose="02040503050406030204" pitchFamily="18" charset="0"/>
                      </a:rPr>
                      <m:t>𝒅</m:t>
                    </m:r>
                  </m:oMath>
                </a14:m>
                <a:r>
                  <a:rPr kumimoji="1" lang="ja-JP" altLang="en-US" sz="2400" b="0" dirty="0">
                    <a:latin typeface="あずきフォント" panose="02000609000000000000" pitchFamily="1" charset="-128"/>
                    <a:ea typeface="あずきフォント" panose="02000609000000000000" pitchFamily="1" charset="-128"/>
                  </a:rPr>
                  <a:t>の記憶領域が必要。 </a:t>
                </a:r>
                <a:endParaRPr kumimoji="1" lang="en-US" altLang="ja-JP" sz="2400" b="0" dirty="0">
                  <a:latin typeface="あずきフォント" panose="02000609000000000000" pitchFamily="1" charset="-128"/>
                  <a:ea typeface="あずきフォント" panose="02000609000000000000" pitchFamily="1" charset="-128"/>
                </a:endParaRPr>
              </a:p>
              <a:p>
                <a:pPr algn="l"/>
                <a:r>
                  <a:rPr kumimoji="1" lang="en-US" altLang="ja-JP" sz="2400" dirty="0">
                    <a:latin typeface="あずきフォント" panose="02000609000000000000" pitchFamily="1" charset="-128"/>
                    <a:ea typeface="あずきフォント" panose="02000609000000000000" pitchFamily="1" charset="-128"/>
                  </a:rPr>
                  <a:t>   </a:t>
                </a:r>
                <a:r>
                  <a:rPr kumimoji="1" lang="ja-JP" altLang="en-US" sz="2400" b="0" dirty="0">
                    <a:latin typeface="あずきフォント" panose="02000609000000000000" pitchFamily="1" charset="-128"/>
                    <a:ea typeface="あずきフォント" panose="02000609000000000000" pitchFamily="1" charset="-128"/>
                  </a:rPr>
                  <a:t>説明変数が多い場合確保困難。</a:t>
                </a:r>
                <a:endParaRPr kumimoji="1" lang="en-US" altLang="ja-JP" sz="2400" b="0" dirty="0">
                  <a:latin typeface="あずきフォント" panose="02000609000000000000" pitchFamily="1" charset="-128"/>
                  <a:ea typeface="あずきフォント" panose="02000609000000000000" pitchFamily="1" charset="-128"/>
                </a:endParaRPr>
              </a:p>
              <a:p>
                <a:pPr algn="l"/>
                <a:r>
                  <a:rPr kumimoji="1" lang="ja-JP" altLang="en-US" sz="2400" b="0" dirty="0">
                    <a:latin typeface="あずきフォント" panose="02000609000000000000" pitchFamily="1" charset="-128"/>
                    <a:ea typeface="あずきフォント" panose="02000609000000000000" pitchFamily="1" charset="-128"/>
                  </a:rPr>
                  <a:t>② </a:t>
                </a:r>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逆行列の時間計算量が大きい</a:t>
                </a:r>
                <a:r>
                  <a:rPr kumimoji="1" lang="en-US" altLang="ja-JP" sz="2400" b="0" dirty="0">
                    <a:latin typeface="あずきフォント" panose="02000609000000000000" pitchFamily="1" charset="-128"/>
                    <a:ea typeface="あずきフォント" panose="02000609000000000000" pitchFamily="1" charset="-128"/>
                  </a:rPr>
                  <a:t>:</a:t>
                </a:r>
                <a14:m>
                  <m:oMath xmlns:m="http://schemas.openxmlformats.org/officeDocument/2006/math">
                    <m:r>
                      <a:rPr kumimoji="1" lang="en-US" altLang="ja-JP" sz="2400" b="0" i="1">
                        <a:solidFill>
                          <a:schemeClr val="dk1"/>
                        </a:solidFill>
                        <a:effectLst/>
                        <a:latin typeface="Cambria Math" panose="02040503050406030204" pitchFamily="18" charset="0"/>
                      </a:rPr>
                      <m:t>𝑑</m:t>
                    </m:r>
                    <m:r>
                      <a:rPr kumimoji="1" lang="en-US" altLang="ja-JP" sz="2400" b="0" i="1">
                        <a:solidFill>
                          <a:schemeClr val="dk1"/>
                        </a:solidFill>
                        <a:effectLst/>
                        <a:latin typeface="Cambria Math" panose="02040503050406030204" pitchFamily="18" charset="0"/>
                      </a:rPr>
                      <m:t> × </m:t>
                    </m:r>
                    <m:r>
                      <a:rPr kumimoji="1" lang="en-US" altLang="ja-JP" sz="2400" b="0" i="1">
                        <a:solidFill>
                          <a:schemeClr val="dk1"/>
                        </a:solidFill>
                        <a:effectLst/>
                        <a:latin typeface="Cambria Math" panose="02040503050406030204" pitchFamily="18" charset="0"/>
                      </a:rPr>
                      <m:t>𝑑</m:t>
                    </m:r>
                  </m:oMath>
                </a14:m>
                <a:r>
                  <a:rPr kumimoji="1" lang="ja-JP" altLang="ja-JP" sz="2400" b="0" dirty="0">
                    <a:solidFill>
                      <a:schemeClr val="dk1"/>
                    </a:solidFill>
                    <a:effectLst/>
                  </a:rPr>
                  <a:t>の</a:t>
                </a:r>
                <a:r>
                  <a:rPr kumimoji="1" lang="ja-JP" altLang="en-US" sz="2400" b="0" dirty="0">
                    <a:solidFill>
                      <a:schemeClr val="dk1"/>
                    </a:solidFill>
                    <a:effectLst/>
                  </a:rPr>
                  <a:t>逆行列をコレスキー分解で計算する場合計算量が</a:t>
                </a:r>
                <a:endParaRPr kumimoji="1" lang="en-US" altLang="ja-JP" sz="2400" b="0" dirty="0">
                  <a:solidFill>
                    <a:schemeClr val="dk1"/>
                  </a:solidFill>
                  <a:effectLst/>
                </a:endParaRPr>
              </a:p>
              <a:p>
                <a:pPr algn="l"/>
                <a:r>
                  <a:rPr kumimoji="1" lang="en-US" altLang="ja-JP" sz="2400" dirty="0"/>
                  <a:t>      </a:t>
                </a:r>
                <a14:m>
                  <m:oMath xmlns:m="http://schemas.openxmlformats.org/officeDocument/2006/math">
                    <m:r>
                      <a:rPr kumimoji="1" lang="en-US" altLang="ja-JP" sz="2400" b="1" i="1">
                        <a:solidFill>
                          <a:schemeClr val="accent1"/>
                        </a:solidFill>
                        <a:effectLst/>
                        <a:latin typeface="Cambria Math" panose="02040503050406030204" pitchFamily="18" charset="0"/>
                      </a:rPr>
                      <m:t>𝑶</m:t>
                    </m:r>
                    <m:r>
                      <a:rPr kumimoji="1" lang="en-US" altLang="ja-JP" sz="2400" b="1" i="1">
                        <a:solidFill>
                          <a:schemeClr val="accent1"/>
                        </a:solidFill>
                        <a:effectLst/>
                        <a:latin typeface="Cambria Math" panose="02040503050406030204" pitchFamily="18" charset="0"/>
                      </a:rPr>
                      <m:t>(</m:t>
                    </m:r>
                    <m:sSup>
                      <m:sSupPr>
                        <m:ctrlPr>
                          <a:rPr kumimoji="1" lang="en-US" altLang="ja-JP" sz="2400" b="1" i="1">
                            <a:solidFill>
                              <a:schemeClr val="accent1"/>
                            </a:solidFill>
                            <a:effectLst/>
                            <a:latin typeface="Cambria Math" panose="02040503050406030204" pitchFamily="18" charset="0"/>
                          </a:rPr>
                        </m:ctrlPr>
                      </m:sSupPr>
                      <m:e>
                        <m:r>
                          <a:rPr kumimoji="1" lang="en-US" altLang="ja-JP" sz="2400" b="1" i="1">
                            <a:solidFill>
                              <a:schemeClr val="accent1"/>
                            </a:solidFill>
                            <a:effectLst/>
                            <a:latin typeface="Cambria Math" panose="02040503050406030204" pitchFamily="18" charset="0"/>
                          </a:rPr>
                          <m:t>𝒅</m:t>
                        </m:r>
                      </m:e>
                      <m:sup>
                        <m:r>
                          <a:rPr kumimoji="1" lang="en-US" altLang="ja-JP" sz="2400" b="1" i="1">
                            <a:solidFill>
                              <a:schemeClr val="accent1"/>
                            </a:solidFill>
                            <a:effectLst/>
                            <a:latin typeface="Cambria Math" panose="02040503050406030204" pitchFamily="18" charset="0"/>
                          </a:rPr>
                          <m:t>𝟑</m:t>
                        </m:r>
                      </m:sup>
                    </m:sSup>
                    <m:r>
                      <a:rPr kumimoji="1" lang="en-US" altLang="ja-JP" sz="2400" b="1" i="1">
                        <a:solidFill>
                          <a:schemeClr val="accent1"/>
                        </a:solidFill>
                        <a:effectLst/>
                        <a:latin typeface="Cambria Math" panose="02040503050406030204" pitchFamily="18" charset="0"/>
                      </a:rPr>
                      <m:t>)</m:t>
                    </m:r>
                  </m:oMath>
                </a14:m>
                <a:r>
                  <a:rPr kumimoji="1" lang="ja-JP" altLang="en-US" sz="2400" b="0" dirty="0">
                    <a:latin typeface="あずきフォント" panose="02000609000000000000" pitchFamily="1" charset="-128"/>
                    <a:ea typeface="あずきフォント" panose="02000609000000000000" pitchFamily="1" charset="-128"/>
                  </a:rPr>
                  <a:t>となる。</a:t>
                </a:r>
                <a:endParaRPr kumimoji="1" lang="en-US" altLang="ja-JP" sz="2400" b="0" dirty="0">
                  <a:latin typeface="あずきフォント" panose="02000609000000000000" pitchFamily="1" charset="-128"/>
                  <a:ea typeface="あずきフォント" panose="02000609000000000000" pitchFamily="1" charset="-128"/>
                </a:endParaRPr>
              </a:p>
            </p:txBody>
          </p:sp>
        </mc:Choice>
        <mc:Fallback xmlns="">
          <p:sp>
            <p:nvSpPr>
              <p:cNvPr id="95" name="テキスト ボックス 54">
                <a:extLst>
                  <a:ext uri="{FF2B5EF4-FFF2-40B4-BE49-F238E27FC236}">
                    <a16:creationId xmlns:a16="http://schemas.microsoft.com/office/drawing/2014/main" id="{5C20CF70-4CC5-40B5-B393-25339C90A569}"/>
                  </a:ext>
                </a:extLst>
              </p:cNvPr>
              <p:cNvSpPr txBox="1">
                <a:spLocks noRot="1" noChangeAspect="1" noMove="1" noResize="1" noEditPoints="1" noAdjustHandles="1" noChangeArrowheads="1" noChangeShapeType="1" noTextEdit="1"/>
              </p:cNvSpPr>
              <p:nvPr/>
            </p:nvSpPr>
            <p:spPr>
              <a:xfrm>
                <a:off x="347362" y="2083136"/>
                <a:ext cx="13066977" cy="1835203"/>
              </a:xfrm>
              <a:prstGeom prst="rect">
                <a:avLst/>
              </a:prstGeom>
              <a:blipFill>
                <a:blip r:embed="rId2"/>
                <a:stretch>
                  <a:fillRect l="-746"/>
                </a:stretch>
              </a:blipFill>
              <a:ln w="9525" cmpd="sng">
                <a:noFill/>
                <a:prstDash val="dash"/>
              </a:ln>
            </p:spPr>
            <p:txBody>
              <a:bodyPr/>
              <a:lstStyle/>
              <a:p>
                <a:r>
                  <a:rPr lang="ja-JP" altLang="en-US">
                    <a:noFill/>
                  </a:rPr>
                  <a:t> </a:t>
                </a:r>
              </a:p>
            </p:txBody>
          </p:sp>
        </mc:Fallback>
      </mc:AlternateContent>
      <p:pic>
        <p:nvPicPr>
          <p:cNvPr id="100" name="図 99">
            <a:extLst>
              <a:ext uri="{FF2B5EF4-FFF2-40B4-BE49-F238E27FC236}">
                <a16:creationId xmlns:a16="http://schemas.microsoft.com/office/drawing/2014/main" id="{FE5424B4-F0E0-4F68-B42A-8D589442B4DA}"/>
              </a:ext>
            </a:extLst>
          </p:cNvPr>
          <p:cNvPicPr>
            <a:picLocks noChangeAspect="1"/>
          </p:cNvPicPr>
          <p:nvPr/>
        </p:nvPicPr>
        <p:blipFill>
          <a:blip r:embed="rId3"/>
          <a:stretch>
            <a:fillRect/>
          </a:stretch>
        </p:blipFill>
        <p:spPr>
          <a:xfrm>
            <a:off x="9635184" y="1177383"/>
            <a:ext cx="3835867" cy="619937"/>
          </a:xfrm>
          <a:prstGeom prst="rect">
            <a:avLst/>
          </a:prstGeom>
        </p:spPr>
      </p:pic>
      <p:cxnSp>
        <p:nvCxnSpPr>
          <p:cNvPr id="111" name="直線コネクタ 110">
            <a:extLst>
              <a:ext uri="{FF2B5EF4-FFF2-40B4-BE49-F238E27FC236}">
                <a16:creationId xmlns:a16="http://schemas.microsoft.com/office/drawing/2014/main" id="{8A6ABC91-38B8-47FA-927C-3A2A23D7B606}"/>
              </a:ext>
            </a:extLst>
          </p:cNvPr>
          <p:cNvCxnSpPr>
            <a:cxnSpLocks/>
          </p:cNvCxnSpPr>
          <p:nvPr/>
        </p:nvCxnSpPr>
        <p:spPr>
          <a:xfrm>
            <a:off x="10765815" y="1630259"/>
            <a:ext cx="78730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1811FF6-C5EF-4199-9998-FC7AC53ECCA6}"/>
              </a:ext>
            </a:extLst>
          </p:cNvPr>
          <p:cNvCxnSpPr>
            <a:cxnSpLocks/>
          </p:cNvCxnSpPr>
          <p:nvPr/>
        </p:nvCxnSpPr>
        <p:spPr>
          <a:xfrm>
            <a:off x="12563420" y="1630259"/>
            <a:ext cx="45108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4" name="テキスト ボックス 63">
            <a:extLst>
              <a:ext uri="{FF2B5EF4-FFF2-40B4-BE49-F238E27FC236}">
                <a16:creationId xmlns:a16="http://schemas.microsoft.com/office/drawing/2014/main" id="{1A5DE5F1-9232-44BA-9DDA-132372BC66C2}"/>
              </a:ext>
            </a:extLst>
          </p:cNvPr>
          <p:cNvSpPr txBox="1"/>
          <p:nvPr/>
        </p:nvSpPr>
        <p:spPr>
          <a:xfrm>
            <a:off x="10852397" y="1818928"/>
            <a:ext cx="286871" cy="286871"/>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①</a:t>
            </a:r>
            <a:endParaRPr kumimoji="1" lang="en-US" altLang="ja-JP" sz="2400" b="1" dirty="0">
              <a:solidFill>
                <a:schemeClr val="accent1"/>
              </a:solidFill>
              <a:latin typeface="あずきフォント" panose="02000609000000000000" pitchFamily="1" charset="-128"/>
              <a:ea typeface="あずきフォント" panose="02000609000000000000" pitchFamily="1" charset="-128"/>
            </a:endParaRPr>
          </a:p>
        </p:txBody>
      </p:sp>
      <p:sp>
        <p:nvSpPr>
          <p:cNvPr id="115" name="テキスト ボックス 64">
            <a:extLst>
              <a:ext uri="{FF2B5EF4-FFF2-40B4-BE49-F238E27FC236}">
                <a16:creationId xmlns:a16="http://schemas.microsoft.com/office/drawing/2014/main" id="{6718B09B-07A4-47FB-8F12-090D41377C0B}"/>
              </a:ext>
            </a:extLst>
          </p:cNvPr>
          <p:cNvSpPr txBox="1"/>
          <p:nvPr/>
        </p:nvSpPr>
        <p:spPr>
          <a:xfrm>
            <a:off x="12502093" y="1831673"/>
            <a:ext cx="286871" cy="286871"/>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②</a:t>
            </a:r>
            <a:endParaRPr kumimoji="1" lang="en-US" altLang="ja-JP" sz="2400" b="1" dirty="0">
              <a:solidFill>
                <a:schemeClr val="accent1"/>
              </a:solidFill>
              <a:latin typeface="あずきフォント" panose="02000609000000000000" pitchFamily="1" charset="-128"/>
              <a:ea typeface="あずきフォント" panose="02000609000000000000" pitchFamily="1" charset="-128"/>
            </a:endParaRPr>
          </a:p>
        </p:txBody>
      </p:sp>
      <p:pic>
        <p:nvPicPr>
          <p:cNvPr id="116" name="図 115">
            <a:extLst>
              <a:ext uri="{FF2B5EF4-FFF2-40B4-BE49-F238E27FC236}">
                <a16:creationId xmlns:a16="http://schemas.microsoft.com/office/drawing/2014/main" id="{01EB7D8C-E6A3-4EF3-B0F2-9FEEB07FB673}"/>
              </a:ext>
            </a:extLst>
          </p:cNvPr>
          <p:cNvPicPr>
            <a:picLocks noChangeAspect="1"/>
          </p:cNvPicPr>
          <p:nvPr/>
        </p:nvPicPr>
        <p:blipFill>
          <a:blip r:embed="rId4"/>
          <a:stretch>
            <a:fillRect/>
          </a:stretch>
        </p:blipFill>
        <p:spPr>
          <a:xfrm>
            <a:off x="1764754" y="1139817"/>
            <a:ext cx="4329921" cy="564771"/>
          </a:xfrm>
          <a:prstGeom prst="rect">
            <a:avLst/>
          </a:prstGeom>
        </p:spPr>
      </p:pic>
      <mc:AlternateContent xmlns:mc="http://schemas.openxmlformats.org/markup-compatibility/2006" xmlns:a14="http://schemas.microsoft.com/office/drawing/2010/main">
        <mc:Choice Requires="a14">
          <p:sp>
            <p:nvSpPr>
              <p:cNvPr id="117" name="テキスト ボックス 58">
                <a:extLst>
                  <a:ext uri="{FF2B5EF4-FFF2-40B4-BE49-F238E27FC236}">
                    <a16:creationId xmlns:a16="http://schemas.microsoft.com/office/drawing/2014/main" id="{C134FD75-59D0-47DE-92E0-DEACD90CAB28}"/>
                  </a:ext>
                </a:extLst>
              </p:cNvPr>
              <p:cNvSpPr txBox="1"/>
              <p:nvPr/>
            </p:nvSpPr>
            <p:spPr>
              <a:xfrm>
                <a:off x="5970494" y="990909"/>
                <a:ext cx="4329921" cy="840764"/>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u="none" dirty="0">
                    <a:latin typeface="あずきフォント" panose="02000609000000000000" pitchFamily="1" charset="-128"/>
                    <a:ea typeface="あずきフォント" panose="02000609000000000000" pitchFamily="1" charset="-128"/>
                  </a:rPr>
                  <a:t>のとき極小値を与える</a:t>
                </a:r>
                <a14:m>
                  <m:oMath xmlns:m="http://schemas.openxmlformats.org/officeDocument/2006/math">
                    <m:sSup>
                      <m:sSupPr>
                        <m:ctrlPr>
                          <a:rPr kumimoji="1" lang="en-US" altLang="ja-JP" sz="2400" b="0" i="1" u="none">
                            <a:latin typeface="Cambria Math" panose="02040503050406030204" pitchFamily="18" charset="0"/>
                            <a:ea typeface="あずきフォント" panose="02000609000000000000" pitchFamily="1" charset="-128"/>
                          </a:rPr>
                        </m:ctrlPr>
                      </m:sSupPr>
                      <m:e>
                        <m:r>
                          <a:rPr kumimoji="1" lang="ja-JP" altLang="en-US" sz="2400" b="0" i="1" u="none">
                            <a:latin typeface="Cambria Math" panose="02040503050406030204" pitchFamily="18" charset="0"/>
                            <a:ea typeface="あずきフォント" panose="02000609000000000000" pitchFamily="1" charset="-128"/>
                          </a:rPr>
                          <m:t>𝜔</m:t>
                        </m:r>
                      </m:e>
                      <m:sup>
                        <m:r>
                          <a:rPr kumimoji="1" lang="en-US" altLang="ja-JP" sz="2400" b="0" i="1" u="none">
                            <a:latin typeface="Cambria Math" panose="02040503050406030204" pitchFamily="18" charset="0"/>
                            <a:ea typeface="あずきフォント" panose="02000609000000000000" pitchFamily="1" charset="-128"/>
                          </a:rPr>
                          <m:t>∗</m:t>
                        </m:r>
                      </m:sup>
                    </m:sSup>
                  </m:oMath>
                </a14:m>
                <a:r>
                  <a:rPr kumimoji="1" lang="ja-JP" altLang="en-US" sz="2400" b="0" u="none" dirty="0">
                    <a:latin typeface="あずきフォント" panose="02000609000000000000" pitchFamily="1" charset="-128"/>
                    <a:ea typeface="あずきフォント" panose="02000609000000000000" pitchFamily="1" charset="-128"/>
                  </a:rPr>
                  <a:t>は</a:t>
                </a:r>
                <a:endParaRPr kumimoji="1" lang="en-US" altLang="ja-JP" sz="2400" b="0" u="none" dirty="0">
                  <a:latin typeface="あずきフォント" panose="02000609000000000000" pitchFamily="1" charset="-128"/>
                  <a:ea typeface="あずきフォント" panose="02000609000000000000" pitchFamily="1" charset="-128"/>
                </a:endParaRPr>
              </a:p>
            </p:txBody>
          </p:sp>
        </mc:Choice>
        <mc:Fallback xmlns="">
          <p:sp>
            <p:nvSpPr>
              <p:cNvPr id="117" name="テキスト ボックス 58">
                <a:extLst>
                  <a:ext uri="{FF2B5EF4-FFF2-40B4-BE49-F238E27FC236}">
                    <a16:creationId xmlns:a16="http://schemas.microsoft.com/office/drawing/2014/main" id="{C134FD75-59D0-47DE-92E0-DEACD90CAB28}"/>
                  </a:ext>
                </a:extLst>
              </p:cNvPr>
              <p:cNvSpPr txBox="1">
                <a:spLocks noRot="1" noChangeAspect="1" noMove="1" noResize="1" noEditPoints="1" noAdjustHandles="1" noChangeArrowheads="1" noChangeShapeType="1" noTextEdit="1"/>
              </p:cNvSpPr>
              <p:nvPr/>
            </p:nvSpPr>
            <p:spPr>
              <a:xfrm>
                <a:off x="5970494" y="990909"/>
                <a:ext cx="4329921" cy="840764"/>
              </a:xfrm>
              <a:prstGeom prst="rect">
                <a:avLst/>
              </a:prstGeom>
              <a:blipFill>
                <a:blip r:embed="rId5"/>
                <a:stretch>
                  <a:fillRect l="-2110"/>
                </a:stretch>
              </a:blipFill>
              <a:ln w="9525" cmpd="sng">
                <a:noFill/>
                <a:prstDash val="dash"/>
              </a:ln>
            </p:spPr>
            <p:txBody>
              <a:bodyPr/>
              <a:lstStyle/>
              <a:p>
                <a:r>
                  <a:rPr lang="ja-JP" altLang="en-US">
                    <a:noFill/>
                  </a:rPr>
                  <a:t> </a:t>
                </a:r>
              </a:p>
            </p:txBody>
          </p:sp>
        </mc:Fallback>
      </mc:AlternateContent>
      <p:sp>
        <p:nvSpPr>
          <p:cNvPr id="101" name="テキスト ボックス 56">
            <a:extLst>
              <a:ext uri="{FF2B5EF4-FFF2-40B4-BE49-F238E27FC236}">
                <a16:creationId xmlns:a16="http://schemas.microsoft.com/office/drawing/2014/main" id="{4D943C25-3715-4552-91C4-A3DBA9214F19}"/>
              </a:ext>
            </a:extLst>
          </p:cNvPr>
          <p:cNvSpPr txBox="1"/>
          <p:nvPr/>
        </p:nvSpPr>
        <p:spPr>
          <a:xfrm>
            <a:off x="301661" y="1127558"/>
            <a:ext cx="1956347" cy="567465"/>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u="none" dirty="0">
                <a:latin typeface="あずきフォント" panose="02000609000000000000" pitchFamily="1" charset="-128"/>
                <a:ea typeface="あずきフォント" panose="02000609000000000000" pitchFamily="1" charset="-128"/>
              </a:rPr>
              <a:t>目的関数が</a:t>
            </a:r>
            <a:endParaRPr kumimoji="1" lang="en-US" altLang="ja-JP" sz="2400" b="0" u="none" dirty="0">
              <a:latin typeface="あずきフォント" panose="02000609000000000000" pitchFamily="1" charset="-128"/>
              <a:ea typeface="あずきフォント" panose="02000609000000000000" pitchFamily="1" charset="-128"/>
            </a:endParaRPr>
          </a:p>
        </p:txBody>
      </p:sp>
      <p:sp>
        <p:nvSpPr>
          <p:cNvPr id="2" name="四角形: 角を丸くする 1">
            <a:extLst>
              <a:ext uri="{FF2B5EF4-FFF2-40B4-BE49-F238E27FC236}">
                <a16:creationId xmlns:a16="http://schemas.microsoft.com/office/drawing/2014/main" id="{D15278A8-2847-4B64-9944-1D06A857FAC5}"/>
              </a:ext>
            </a:extLst>
          </p:cNvPr>
          <p:cNvSpPr/>
          <p:nvPr/>
        </p:nvSpPr>
        <p:spPr>
          <a:xfrm>
            <a:off x="1949291" y="1066763"/>
            <a:ext cx="4021203" cy="709127"/>
          </a:xfrm>
          <a:prstGeom prst="round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四角形: 角を丸くする 117">
            <a:extLst>
              <a:ext uri="{FF2B5EF4-FFF2-40B4-BE49-F238E27FC236}">
                <a16:creationId xmlns:a16="http://schemas.microsoft.com/office/drawing/2014/main" id="{0E4CBB15-7BFD-4231-BB11-238A60AF70D1}"/>
              </a:ext>
            </a:extLst>
          </p:cNvPr>
          <p:cNvSpPr/>
          <p:nvPr/>
        </p:nvSpPr>
        <p:spPr>
          <a:xfrm>
            <a:off x="9870929" y="1066763"/>
            <a:ext cx="3465479" cy="709127"/>
          </a:xfrm>
          <a:prstGeom prst="round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0">
                <a:extLst>
                  <a:ext uri="{FF2B5EF4-FFF2-40B4-BE49-F238E27FC236}">
                    <a16:creationId xmlns:a16="http://schemas.microsoft.com/office/drawing/2014/main" id="{16FD677F-4D47-4E06-ACE3-F6CA204FA75E}"/>
                  </a:ext>
                </a:extLst>
              </p:cNvPr>
              <p:cNvSpPr txBox="1"/>
              <p:nvPr/>
            </p:nvSpPr>
            <p:spPr>
              <a:xfrm>
                <a:off x="712145" y="4079655"/>
                <a:ext cx="12491791" cy="15746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u="sng" dirty="0">
                    <a:solidFill>
                      <a:schemeClr val="accent2"/>
                    </a:solidFill>
                    <a:latin typeface="あずきフォント" panose="02000609000000000000" pitchFamily="1" charset="-128"/>
                    <a:ea typeface="あずきフォント" panose="02000609000000000000" pitchFamily="1" charset="-128"/>
                  </a:rPr>
                  <a:t>計算量が少ない最適化手法で</a:t>
                </a:r>
                <a14:m>
                  <m:oMath xmlns:m="http://schemas.openxmlformats.org/officeDocument/2006/math">
                    <m:sSup>
                      <m:sSupPr>
                        <m:ctrlPr>
                          <a:rPr kumimoji="1" lang="en-US" altLang="ja-JP" sz="3200" b="1" i="1" u="sng">
                            <a:solidFill>
                              <a:schemeClr val="accent2"/>
                            </a:solidFill>
                            <a:latin typeface="Cambria Math" panose="02040503050406030204" pitchFamily="18" charset="0"/>
                            <a:ea typeface="あずきフォント" panose="02000609000000000000" pitchFamily="1" charset="-128"/>
                          </a:rPr>
                        </m:ctrlPr>
                      </m:sSupPr>
                      <m:e>
                        <m:r>
                          <a:rPr kumimoji="1" lang="ja-JP" altLang="en-US" sz="3200" b="1" i="1" u="sng">
                            <a:solidFill>
                              <a:schemeClr val="accent2"/>
                            </a:solidFill>
                            <a:latin typeface="Cambria Math" panose="02040503050406030204" pitchFamily="18" charset="0"/>
                            <a:ea typeface="あずきフォント" panose="02000609000000000000" pitchFamily="1" charset="-128"/>
                          </a:rPr>
                          <m:t>𝝎</m:t>
                        </m:r>
                      </m:e>
                      <m:sup>
                        <m:r>
                          <a:rPr kumimoji="1" lang="en-US" altLang="ja-JP" sz="3200" b="1" i="1" u="sng">
                            <a:solidFill>
                              <a:schemeClr val="accent2"/>
                            </a:solidFill>
                            <a:latin typeface="Cambria Math" panose="02040503050406030204" pitchFamily="18" charset="0"/>
                            <a:ea typeface="あずきフォント" panose="02000609000000000000" pitchFamily="1" charset="-128"/>
                          </a:rPr>
                          <m:t>∗</m:t>
                        </m:r>
                      </m:sup>
                    </m:sSup>
                  </m:oMath>
                </a14:m>
                <a:r>
                  <a:rPr kumimoji="1" lang="ja-JP" altLang="en-US" sz="3200" b="1" u="sng" dirty="0">
                    <a:solidFill>
                      <a:schemeClr val="accent2"/>
                    </a:solidFill>
                    <a:latin typeface="あずきフォント" panose="02000609000000000000" pitchFamily="1" charset="-128"/>
                    <a:ea typeface="あずきフォント" panose="02000609000000000000" pitchFamily="1" charset="-128"/>
                  </a:rPr>
                  <a:t>を求めたい</a:t>
                </a:r>
                <a:endParaRPr kumimoji="1" lang="en-US" altLang="ja-JP" sz="3200" b="1" u="sng" dirty="0">
                  <a:solidFill>
                    <a:schemeClr val="accent2"/>
                  </a:solidFill>
                  <a:latin typeface="あずきフォント" panose="02000609000000000000" pitchFamily="1" charset="-128"/>
                  <a:ea typeface="あずきフォント" panose="02000609000000000000" pitchFamily="1" charset="-128"/>
                </a:endParaRPr>
              </a:p>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最急降下法</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反復してパラメーターを更新することで最適解を推定する。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p:txBody>
          </p:sp>
        </mc:Choice>
        <mc:Fallback xmlns="">
          <p:sp>
            <p:nvSpPr>
              <p:cNvPr id="16" name="テキスト ボックス 10">
                <a:extLst>
                  <a:ext uri="{FF2B5EF4-FFF2-40B4-BE49-F238E27FC236}">
                    <a16:creationId xmlns:a16="http://schemas.microsoft.com/office/drawing/2014/main" id="{16FD677F-4D47-4E06-ACE3-F6CA204FA75E}"/>
                  </a:ext>
                </a:extLst>
              </p:cNvPr>
              <p:cNvSpPr txBox="1">
                <a:spLocks noRot="1" noChangeAspect="1" noMove="1" noResize="1" noEditPoints="1" noAdjustHandles="1" noChangeArrowheads="1" noChangeShapeType="1" noTextEdit="1"/>
              </p:cNvSpPr>
              <p:nvPr/>
            </p:nvSpPr>
            <p:spPr>
              <a:xfrm>
                <a:off x="712145" y="4079655"/>
                <a:ext cx="12491791" cy="1574696"/>
              </a:xfrm>
              <a:prstGeom prst="rect">
                <a:avLst/>
              </a:prstGeom>
              <a:blipFill>
                <a:blip r:embed="rId6"/>
                <a:stretch>
                  <a:fillRect t="-6178"/>
                </a:stretch>
              </a:blipFill>
              <a:ln w="9525" cmpd="sng">
                <a:noFill/>
              </a:ln>
            </p:spPr>
            <p:txBody>
              <a:bodyPr/>
              <a:lstStyle/>
              <a:p>
                <a:r>
                  <a:rPr lang="ja-JP" altLang="en-US">
                    <a:noFill/>
                  </a:rPr>
                  <a:t> </a:t>
                </a:r>
              </a:p>
            </p:txBody>
          </p:sp>
        </mc:Fallback>
      </mc:AlternateContent>
      <p:sp>
        <p:nvSpPr>
          <p:cNvPr id="17" name="四角形: 角を丸くする 16">
            <a:extLst>
              <a:ext uri="{FF2B5EF4-FFF2-40B4-BE49-F238E27FC236}">
                <a16:creationId xmlns:a16="http://schemas.microsoft.com/office/drawing/2014/main" id="{24F1A160-240D-4E38-AD6B-4F0F7549B47B}"/>
              </a:ext>
            </a:extLst>
          </p:cNvPr>
          <p:cNvSpPr/>
          <p:nvPr/>
        </p:nvSpPr>
        <p:spPr>
          <a:xfrm>
            <a:off x="347361" y="3998788"/>
            <a:ext cx="13066977" cy="118903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18" name="四角形: 角を丸くする 17">
            <a:extLst>
              <a:ext uri="{FF2B5EF4-FFF2-40B4-BE49-F238E27FC236}">
                <a16:creationId xmlns:a16="http://schemas.microsoft.com/office/drawing/2014/main" id="{341B7001-6092-4550-907A-9BBA9F69BD64}"/>
              </a:ext>
            </a:extLst>
          </p:cNvPr>
          <p:cNvSpPr/>
          <p:nvPr/>
        </p:nvSpPr>
        <p:spPr>
          <a:xfrm>
            <a:off x="9579034" y="5299483"/>
            <a:ext cx="3822153" cy="871469"/>
          </a:xfrm>
          <a:prstGeom prst="roundRect">
            <a:avLst/>
          </a:prstGeom>
          <a:solidFill>
            <a:schemeClr val="accent2">
              <a:lumMod val="20000"/>
              <a:lumOff val="80000"/>
            </a:schemeClr>
          </a:solidFill>
          <a:ln w="285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9" name="図 18">
            <a:extLst>
              <a:ext uri="{FF2B5EF4-FFF2-40B4-BE49-F238E27FC236}">
                <a16:creationId xmlns:a16="http://schemas.microsoft.com/office/drawing/2014/main" id="{45F3C020-E414-4AD3-8F3A-2A667D29469D}"/>
              </a:ext>
            </a:extLst>
          </p:cNvPr>
          <p:cNvPicPr>
            <a:picLocks noChangeAspect="1"/>
          </p:cNvPicPr>
          <p:nvPr/>
        </p:nvPicPr>
        <p:blipFill>
          <a:blip r:embed="rId7"/>
          <a:stretch>
            <a:fillRect/>
          </a:stretch>
        </p:blipFill>
        <p:spPr>
          <a:xfrm>
            <a:off x="9825715" y="5415650"/>
            <a:ext cx="3289203" cy="639134"/>
          </a:xfrm>
          <a:prstGeom prst="rect">
            <a:avLst/>
          </a:prstGeom>
        </p:spPr>
      </p:pic>
      <mc:AlternateContent xmlns:mc="http://schemas.openxmlformats.org/markup-compatibility/2006" xmlns:a14="http://schemas.microsoft.com/office/drawing/2010/main">
        <mc:Choice Requires="a14">
          <p:sp>
            <p:nvSpPr>
              <p:cNvPr id="20" name="テキスト ボックス 57">
                <a:extLst>
                  <a:ext uri="{FF2B5EF4-FFF2-40B4-BE49-F238E27FC236}">
                    <a16:creationId xmlns:a16="http://schemas.microsoft.com/office/drawing/2014/main" id="{57912C9B-FB92-4FAF-9BC4-FF47289032AE}"/>
                  </a:ext>
                </a:extLst>
              </p:cNvPr>
              <p:cNvSpPr txBox="1"/>
              <p:nvPr/>
            </p:nvSpPr>
            <p:spPr>
              <a:xfrm>
                <a:off x="512063" y="5464415"/>
                <a:ext cx="9206391" cy="448236"/>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14:m>
                  <m:oMath xmlns:m="http://schemas.openxmlformats.org/officeDocument/2006/math">
                    <m:r>
                      <a:rPr kumimoji="1" lang="en-US" altLang="ja-JP" sz="2800" b="0" i="1" u="sng">
                        <a:latin typeface="Cambria Math" panose="02040503050406030204" pitchFamily="18" charset="0"/>
                        <a:ea typeface="あずきフォント" panose="02000609000000000000" pitchFamily="1" charset="-128"/>
                      </a:rPr>
                      <m:t>𝑓</m:t>
                    </m:r>
                    <m:r>
                      <a:rPr kumimoji="1" lang="en-US" altLang="ja-JP" sz="2800" b="0" i="1" u="sng">
                        <a:latin typeface="Cambria Math" panose="02040503050406030204" pitchFamily="18" charset="0"/>
                        <a:ea typeface="あずきフォント" panose="02000609000000000000" pitchFamily="1" charset="-128"/>
                      </a:rPr>
                      <m:t>(</m:t>
                    </m:r>
                    <m:r>
                      <a:rPr kumimoji="1" lang="en-US" altLang="ja-JP" sz="2800" b="0" i="1" u="sng">
                        <a:latin typeface="Cambria Math" panose="02040503050406030204" pitchFamily="18" charset="0"/>
                        <a:ea typeface="あずきフォント" panose="02000609000000000000" pitchFamily="1" charset="-128"/>
                      </a:rPr>
                      <m:t>𝑥</m:t>
                    </m:r>
                    <m:r>
                      <a:rPr kumimoji="1" lang="en-US" altLang="ja-JP" sz="2800" b="0" i="1" u="sng">
                        <a:latin typeface="Cambria Math" panose="02040503050406030204" pitchFamily="18" charset="0"/>
                        <a:ea typeface="あずきフォント" panose="02000609000000000000" pitchFamily="1" charset="-128"/>
                      </a:rPr>
                      <m:t>)</m:t>
                    </m:r>
                    <m:r>
                      <a:rPr kumimoji="1" lang="ja-JP" altLang="en-US" sz="2800" b="0" i="1" u="sng">
                        <a:latin typeface="Cambria Math" panose="02040503050406030204" pitchFamily="18" charset="0"/>
                        <a:ea typeface="あずきフォント" panose="02000609000000000000" pitchFamily="1" charset="-128"/>
                      </a:rPr>
                      <m:t>の</m:t>
                    </m:r>
                  </m:oMath>
                </a14:m>
                <a:r>
                  <a:rPr kumimoji="1" lang="ja-JP" altLang="en-US" sz="2800" b="0" u="sng" dirty="0">
                    <a:latin typeface="あずきフォント" panose="02000609000000000000" pitchFamily="1" charset="-128"/>
                    <a:ea typeface="あずきフォント" panose="02000609000000000000" pitchFamily="1" charset="-128"/>
                  </a:rPr>
                  <a:t>極小値を与える</a:t>
                </a:r>
                <a14:m>
                  <m:oMath xmlns:m="http://schemas.openxmlformats.org/officeDocument/2006/math">
                    <m:sSup>
                      <m:sSupPr>
                        <m:ctrlPr>
                          <a:rPr kumimoji="1" lang="en-US" altLang="ja-JP" sz="2800" b="0" i="1" u="sng">
                            <a:solidFill>
                              <a:schemeClr val="dk1"/>
                            </a:solidFill>
                            <a:effectLst/>
                            <a:latin typeface="Cambria Math" panose="02040503050406030204" pitchFamily="18" charset="0"/>
                          </a:rPr>
                        </m:ctrlPr>
                      </m:sSupPr>
                      <m:e>
                        <m:r>
                          <m:rPr>
                            <m:sty m:val="p"/>
                          </m:rPr>
                          <a:rPr kumimoji="1" lang="en-US" altLang="ja-JP" sz="2800" b="0" i="0" u="sng">
                            <a:solidFill>
                              <a:schemeClr val="dk1"/>
                            </a:solidFill>
                            <a:effectLst/>
                            <a:latin typeface="Cambria Math" panose="02040503050406030204" pitchFamily="18" charset="0"/>
                          </a:rPr>
                          <m:t>x</m:t>
                        </m:r>
                      </m:e>
                      <m:sup>
                        <m:r>
                          <a:rPr kumimoji="1" lang="en-US" altLang="ja-JP" sz="2800" b="0" i="1" u="sng">
                            <a:solidFill>
                              <a:schemeClr val="dk1"/>
                            </a:solidFill>
                            <a:effectLst/>
                            <a:latin typeface="Cambria Math" panose="02040503050406030204" pitchFamily="18" charset="0"/>
                          </a:rPr>
                          <m:t>∗</m:t>
                        </m:r>
                      </m:sup>
                    </m:sSup>
                  </m:oMath>
                </a14:m>
                <a:r>
                  <a:rPr kumimoji="1" lang="ja-JP" altLang="en-US" sz="2800" b="0" u="sng" dirty="0">
                    <a:latin typeface="あずきフォント" panose="02000609000000000000" pitchFamily="1" charset="-128"/>
                    <a:ea typeface="あずきフォント" panose="02000609000000000000" pitchFamily="1" charset="-128"/>
                  </a:rPr>
                  <a:t>を求める</a:t>
                </a:r>
                <a:r>
                  <a:rPr kumimoji="1" lang="ja-JP" altLang="ja-JP" sz="2800" b="0" u="sng" dirty="0">
                    <a:solidFill>
                      <a:schemeClr val="dk1"/>
                    </a:solidFill>
                    <a:effectLst/>
                    <a:latin typeface="あずきフォント" panose="02000609000000000000" pitchFamily="1" charset="-128"/>
                    <a:ea typeface="あずきフォント" panose="02000609000000000000" pitchFamily="1" charset="-128"/>
                  </a:rPr>
                  <a:t>最急降下法の</a:t>
                </a:r>
                <a:r>
                  <a:rPr kumimoji="1" lang="ja-JP" altLang="en-US" sz="2800" b="0" u="sng" dirty="0">
                    <a:solidFill>
                      <a:schemeClr val="dk1"/>
                    </a:solidFill>
                    <a:effectLst/>
                    <a:latin typeface="あずきフォント" panose="02000609000000000000" pitchFamily="1" charset="-128"/>
                    <a:ea typeface="あずきフォント" panose="02000609000000000000" pitchFamily="1" charset="-128"/>
                  </a:rPr>
                  <a:t>更新</a:t>
                </a:r>
                <a:r>
                  <a:rPr kumimoji="1" lang="ja-JP" altLang="ja-JP" sz="2800" b="0" u="sng" dirty="0">
                    <a:solidFill>
                      <a:schemeClr val="dk1"/>
                    </a:solidFill>
                    <a:effectLst/>
                    <a:latin typeface="あずきフォント" panose="02000609000000000000" pitchFamily="1" charset="-128"/>
                    <a:ea typeface="あずきフォント" panose="02000609000000000000" pitchFamily="1" charset="-128"/>
                  </a:rPr>
                  <a:t>式</a:t>
                </a:r>
                <a:r>
                  <a:rPr kumimoji="1" lang="ja-JP" altLang="en-US" sz="2800" b="0" u="sng" dirty="0">
                    <a:solidFill>
                      <a:schemeClr val="dk1"/>
                    </a:solidFill>
                    <a:effectLst/>
                    <a:latin typeface="あずきフォント" panose="02000609000000000000" pitchFamily="1" charset="-128"/>
                    <a:ea typeface="あずきフォント" panose="02000609000000000000" pitchFamily="1" charset="-128"/>
                  </a:rPr>
                  <a:t>は</a:t>
                </a:r>
                <a:endParaRPr lang="ja-JP" altLang="ja-JP" sz="2800" dirty="0">
                  <a:effectLst/>
                  <a:latin typeface="あずきフォント" panose="02000609000000000000" pitchFamily="1" charset="-128"/>
                  <a:ea typeface="あずきフォント" panose="02000609000000000000" pitchFamily="1" charset="-128"/>
                </a:endParaRPr>
              </a:p>
            </p:txBody>
          </p:sp>
        </mc:Choice>
        <mc:Fallback xmlns="">
          <p:sp>
            <p:nvSpPr>
              <p:cNvPr id="20" name="テキスト ボックス 57">
                <a:extLst>
                  <a:ext uri="{FF2B5EF4-FFF2-40B4-BE49-F238E27FC236}">
                    <a16:creationId xmlns:a16="http://schemas.microsoft.com/office/drawing/2014/main" id="{57912C9B-FB92-4FAF-9BC4-FF47289032AE}"/>
                  </a:ext>
                </a:extLst>
              </p:cNvPr>
              <p:cNvSpPr txBox="1">
                <a:spLocks noRot="1" noChangeAspect="1" noMove="1" noResize="1" noEditPoints="1" noAdjustHandles="1" noChangeArrowheads="1" noChangeShapeType="1" noTextEdit="1"/>
              </p:cNvSpPr>
              <p:nvPr/>
            </p:nvSpPr>
            <p:spPr>
              <a:xfrm>
                <a:off x="512063" y="5464415"/>
                <a:ext cx="9206391" cy="448236"/>
              </a:xfrm>
              <a:prstGeom prst="rect">
                <a:avLst/>
              </a:prstGeom>
              <a:blipFill>
                <a:blip r:embed="rId8"/>
                <a:stretch>
                  <a:fillRect t="-24324" b="-43243"/>
                </a:stretch>
              </a:blipFill>
              <a:ln w="9525" cmpd="sng">
                <a:noFill/>
                <a:prstDash val="dash"/>
              </a:ln>
            </p:spPr>
            <p:txBody>
              <a:bodyPr/>
              <a:lstStyle/>
              <a:p>
                <a:r>
                  <a:rPr lang="ja-JP" altLang="en-US">
                    <a:noFill/>
                  </a:rPr>
                  <a:t> </a:t>
                </a:r>
              </a:p>
            </p:txBody>
          </p:sp>
        </mc:Fallback>
      </mc:AlternateContent>
      <p:pic>
        <p:nvPicPr>
          <p:cNvPr id="21" name="図 20" descr="DJカエル">
            <a:extLst>
              <a:ext uri="{FF2B5EF4-FFF2-40B4-BE49-F238E27FC236}">
                <a16:creationId xmlns:a16="http://schemas.microsoft.com/office/drawing/2014/main" id="{432D6917-C781-4EAF-A2E6-EBFC2B42AFC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1152125" y="6240173"/>
            <a:ext cx="2516209" cy="170477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95">
            <a:extLst>
              <a:ext uri="{FF2B5EF4-FFF2-40B4-BE49-F238E27FC236}">
                <a16:creationId xmlns:a16="http://schemas.microsoft.com/office/drawing/2014/main" id="{80642351-C45B-45B4-9A33-DD9537FCF81E}"/>
              </a:ext>
            </a:extLst>
          </p:cNvPr>
          <p:cNvSpPr txBox="1"/>
          <p:nvPr/>
        </p:nvSpPr>
        <p:spPr>
          <a:xfrm>
            <a:off x="10052473" y="6048554"/>
            <a:ext cx="2376616" cy="647648"/>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0" u="none" dirty="0">
                <a:latin typeface="あずきフォント" panose="02000609000000000000" pitchFamily="1" charset="-128"/>
                <a:ea typeface="あずきフォント" panose="02000609000000000000" pitchFamily="1" charset="-128"/>
              </a:rPr>
              <a:t>反復して更新</a:t>
            </a:r>
            <a:endParaRPr lang="ja-JP" altLang="ja-JP" sz="2000" dirty="0">
              <a:effectLst/>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23" name="テキスト ボックス 65">
                <a:extLst>
                  <a:ext uri="{FF2B5EF4-FFF2-40B4-BE49-F238E27FC236}">
                    <a16:creationId xmlns:a16="http://schemas.microsoft.com/office/drawing/2014/main" id="{8488F9B4-CF78-4F48-AD09-486D40850E21}"/>
                  </a:ext>
                </a:extLst>
              </p:cNvPr>
              <p:cNvSpPr txBox="1"/>
              <p:nvPr/>
            </p:nvSpPr>
            <p:spPr>
              <a:xfrm>
                <a:off x="424089" y="5880350"/>
                <a:ext cx="10261039" cy="1896389"/>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400" dirty="0">
                    <a:effectLst/>
                    <a:latin typeface="あずきフォント" panose="02000609000000000000" pitchFamily="1" charset="-128"/>
                    <a:ea typeface="あずきフォント" panose="02000609000000000000" pitchFamily="1" charset="-128"/>
                  </a:rPr>
                  <a:t>更新式の振る舞い</a:t>
                </a:r>
                <a:endParaRPr lang="en-US" altLang="ja-JP" sz="2400" dirty="0">
                  <a:effectLst/>
                  <a:latin typeface="あずきフォント" panose="02000609000000000000" pitchFamily="1" charset="-128"/>
                  <a:ea typeface="あずきフォント" panose="02000609000000000000" pitchFamily="1" charset="-128"/>
                </a:endParaRPr>
              </a:p>
              <a:p>
                <a:r>
                  <a:rPr lang="ja-JP" altLang="en-US" sz="2400" dirty="0">
                    <a:effectLst/>
                    <a:latin typeface="あずきフォント" panose="02000609000000000000" pitchFamily="1" charset="-128"/>
                    <a:ea typeface="あずきフォント" panose="02000609000000000000" pitchFamily="1" charset="-128"/>
                  </a:rPr>
                  <a:t>・傾き</a:t>
                </a:r>
                <a14:m>
                  <m:oMath xmlns:m="http://schemas.openxmlformats.org/officeDocument/2006/math">
                    <m:r>
                      <a:rPr kumimoji="1" lang="en-US" altLang="ja-JP" sz="2400" b="0" i="1">
                        <a:solidFill>
                          <a:schemeClr val="dk1"/>
                        </a:solidFill>
                        <a:effectLst/>
                        <a:latin typeface="Cambria Math" panose="02040503050406030204" pitchFamily="18" charset="0"/>
                      </a:rPr>
                      <m:t>𝑓</m:t>
                    </m:r>
                    <m:r>
                      <a:rPr kumimoji="1" lang="en-US" altLang="ja-JP" sz="2400" b="0" i="1">
                        <a:solidFill>
                          <a:schemeClr val="dk1"/>
                        </a:solidFill>
                        <a:effectLst/>
                        <a:latin typeface="Cambria Math" panose="02040503050406030204" pitchFamily="18" charset="0"/>
                      </a:rPr>
                      <m:t>′</m:t>
                    </m:r>
                    <m:r>
                      <a:rPr kumimoji="1" lang="en-US" altLang="ja-JP" sz="2400" b="0" i="1">
                        <a:solidFill>
                          <a:schemeClr val="dk1"/>
                        </a:solidFill>
                        <a:effectLst/>
                        <a:latin typeface="Cambria Math" panose="02040503050406030204" pitchFamily="18" charset="0"/>
                      </a:rPr>
                      <m:t>(</m:t>
                    </m:r>
                    <m:sSup>
                      <m:sSupPr>
                        <m:ctrlPr>
                          <a:rPr kumimoji="1" lang="en-US" altLang="ja-JP" sz="2400" b="0" i="1">
                            <a:solidFill>
                              <a:schemeClr val="dk1"/>
                            </a:solidFill>
                            <a:effectLst/>
                            <a:latin typeface="Cambria Math" panose="02040503050406030204" pitchFamily="18" charset="0"/>
                          </a:rPr>
                        </m:ctrlPr>
                      </m:sSupPr>
                      <m:e>
                        <m:r>
                          <a:rPr kumimoji="1" lang="en-US" altLang="ja-JP" sz="2400" b="0" i="1">
                            <a:solidFill>
                              <a:schemeClr val="dk1"/>
                            </a:solidFill>
                            <a:effectLst/>
                            <a:latin typeface="Cambria Math" panose="02040503050406030204" pitchFamily="18" charset="0"/>
                          </a:rPr>
                          <m:t>𝑥</m:t>
                        </m:r>
                      </m:e>
                      <m:sup>
                        <m:r>
                          <a:rPr kumimoji="1" lang="en-US" altLang="ja-JP" sz="2400" b="0" i="1">
                            <a:solidFill>
                              <a:schemeClr val="dk1"/>
                            </a:solidFill>
                            <a:effectLst/>
                            <a:latin typeface="Cambria Math" panose="02040503050406030204" pitchFamily="18" charset="0"/>
                          </a:rPr>
                          <m:t>(</m:t>
                        </m:r>
                        <m:r>
                          <a:rPr kumimoji="1" lang="en-US" altLang="ja-JP" sz="2400" b="0" i="1">
                            <a:solidFill>
                              <a:schemeClr val="dk1"/>
                            </a:solidFill>
                            <a:effectLst/>
                            <a:latin typeface="Cambria Math" panose="02040503050406030204" pitchFamily="18" charset="0"/>
                          </a:rPr>
                          <m:t>𝑡</m:t>
                        </m:r>
                        <m:r>
                          <a:rPr kumimoji="1" lang="en-US" altLang="ja-JP" sz="2400" b="0" i="1">
                            <a:solidFill>
                              <a:schemeClr val="dk1"/>
                            </a:solidFill>
                            <a:effectLst/>
                            <a:latin typeface="Cambria Math" panose="02040503050406030204" pitchFamily="18" charset="0"/>
                          </a:rPr>
                          <m:t>)</m:t>
                        </m:r>
                      </m:sup>
                    </m:sSup>
                    <m:r>
                      <a:rPr kumimoji="1" lang="en-US" altLang="ja-JP" sz="2400" b="0" i="1">
                        <a:solidFill>
                          <a:schemeClr val="dk1"/>
                        </a:solidFill>
                        <a:effectLst/>
                        <a:latin typeface="Cambria Math" panose="02040503050406030204" pitchFamily="18" charset="0"/>
                      </a:rPr>
                      <m:t>)</m:t>
                    </m:r>
                  </m:oMath>
                </a14:m>
                <a:r>
                  <a:rPr lang="ja-JP" altLang="en-US" sz="2400" dirty="0">
                    <a:effectLst/>
                    <a:latin typeface="あずきフォント" panose="02000609000000000000" pitchFamily="1" charset="-128"/>
                    <a:ea typeface="あずきフォント" panose="02000609000000000000" pitchFamily="1" charset="-128"/>
                  </a:rPr>
                  <a:t>が正の場合</a:t>
                </a:r>
                <a14:m>
                  <m:oMath xmlns:m="http://schemas.openxmlformats.org/officeDocument/2006/math">
                    <m:sSup>
                      <m:sSupPr>
                        <m:ctrlPr>
                          <a:rPr kumimoji="1" lang="en-US" altLang="ja-JP" sz="2400" b="0" i="1">
                            <a:solidFill>
                              <a:schemeClr val="dk1"/>
                            </a:solidFill>
                            <a:effectLst/>
                            <a:latin typeface="Cambria Math" panose="02040503050406030204" pitchFamily="18" charset="0"/>
                          </a:rPr>
                        </m:ctrlPr>
                      </m:sSupPr>
                      <m:e>
                        <m:r>
                          <a:rPr kumimoji="1" lang="en-US" altLang="ja-JP" sz="2400" b="0" i="1">
                            <a:solidFill>
                              <a:schemeClr val="dk1"/>
                            </a:solidFill>
                            <a:effectLst/>
                            <a:latin typeface="Cambria Math" panose="02040503050406030204" pitchFamily="18" charset="0"/>
                          </a:rPr>
                          <m:t>𝑥</m:t>
                        </m:r>
                      </m:e>
                      <m:sup>
                        <m:r>
                          <a:rPr kumimoji="1" lang="en-US" altLang="ja-JP" sz="2400" b="0" i="1">
                            <a:solidFill>
                              <a:schemeClr val="dk1"/>
                            </a:solidFill>
                            <a:effectLst/>
                            <a:latin typeface="Cambria Math" panose="02040503050406030204" pitchFamily="18" charset="0"/>
                          </a:rPr>
                          <m:t>(</m:t>
                        </m:r>
                        <m:r>
                          <a:rPr kumimoji="1" lang="en-US" altLang="ja-JP" sz="2400" b="0" i="1">
                            <a:solidFill>
                              <a:schemeClr val="dk1"/>
                            </a:solidFill>
                            <a:effectLst/>
                            <a:latin typeface="Cambria Math" panose="02040503050406030204" pitchFamily="18" charset="0"/>
                          </a:rPr>
                          <m:t>𝑡</m:t>
                        </m:r>
                        <m:r>
                          <a:rPr kumimoji="1" lang="en-US" altLang="ja-JP" sz="2400" b="0" i="1">
                            <a:solidFill>
                              <a:schemeClr val="dk1"/>
                            </a:solidFill>
                            <a:effectLst/>
                            <a:latin typeface="Cambria Math" panose="02040503050406030204" pitchFamily="18" charset="0"/>
                          </a:rPr>
                          <m:t>+</m:t>
                        </m:r>
                        <m:r>
                          <a:rPr kumimoji="1" lang="en-US" altLang="ja-JP" sz="2400" b="0" i="1">
                            <a:solidFill>
                              <a:schemeClr val="dk1"/>
                            </a:solidFill>
                            <a:effectLst/>
                            <a:latin typeface="Cambria Math" panose="02040503050406030204" pitchFamily="18" charset="0"/>
                          </a:rPr>
                          <m:t>1</m:t>
                        </m:r>
                        <m:r>
                          <a:rPr kumimoji="1" lang="en-US" altLang="ja-JP" sz="2400" b="0" i="1">
                            <a:solidFill>
                              <a:schemeClr val="dk1"/>
                            </a:solidFill>
                            <a:effectLst/>
                            <a:latin typeface="Cambria Math" panose="02040503050406030204" pitchFamily="18" charset="0"/>
                          </a:rPr>
                          <m:t>)</m:t>
                        </m:r>
                      </m:sup>
                    </m:sSup>
                    <m:r>
                      <a:rPr kumimoji="1" lang="ja-JP" altLang="en-US" sz="2400" b="0" i="1">
                        <a:solidFill>
                          <a:schemeClr val="dk1"/>
                        </a:solidFill>
                        <a:effectLst/>
                        <a:latin typeface="Cambria Math" panose="02040503050406030204" pitchFamily="18" charset="0"/>
                      </a:rPr>
                      <m:t>は</m:t>
                    </m:r>
                  </m:oMath>
                </a14:m>
                <a:r>
                  <a:rPr lang="ja-JP" altLang="en-US" sz="2400" dirty="0">
                    <a:effectLst/>
                    <a:latin typeface="あずきフォント" panose="02000609000000000000" pitchFamily="1" charset="-128"/>
                    <a:ea typeface="あずきフォント" panose="02000609000000000000" pitchFamily="1" charset="-128"/>
                  </a:rPr>
                  <a:t>減少、負の場合は増加する</a:t>
                </a:r>
                <a:endParaRPr lang="en-US" altLang="ja-JP" sz="2400" dirty="0">
                  <a:effectLst/>
                  <a:latin typeface="あずきフォント" panose="02000609000000000000" pitchFamily="1" charset="-128"/>
                  <a:ea typeface="あずきフォント" panose="02000609000000000000" pitchFamily="1" charset="-128"/>
                </a:endParaRPr>
              </a:p>
              <a:p>
                <a:r>
                  <a:rPr lang="ja-JP" altLang="en-US" sz="2400" dirty="0">
                    <a:effectLst/>
                    <a:latin typeface="あずきフォント" panose="02000609000000000000" pitchFamily="1" charset="-128"/>
                    <a:ea typeface="あずきフォント" panose="02000609000000000000" pitchFamily="1" charset="-128"/>
                  </a:rPr>
                  <a:t>・傾き</a:t>
                </a:r>
                <a14:m>
                  <m:oMath xmlns:m="http://schemas.openxmlformats.org/officeDocument/2006/math">
                    <m:r>
                      <a:rPr kumimoji="1" lang="en-US" altLang="ja-JP" sz="2400" b="0" i="1">
                        <a:solidFill>
                          <a:schemeClr val="dk1"/>
                        </a:solidFill>
                        <a:effectLst/>
                        <a:latin typeface="Cambria Math" panose="02040503050406030204" pitchFamily="18" charset="0"/>
                      </a:rPr>
                      <m:t>𝑓</m:t>
                    </m:r>
                    <m:r>
                      <a:rPr kumimoji="1" lang="en-US" altLang="ja-JP" sz="2400" b="0" i="1">
                        <a:solidFill>
                          <a:schemeClr val="dk1"/>
                        </a:solidFill>
                        <a:effectLst/>
                        <a:latin typeface="Cambria Math" panose="02040503050406030204" pitchFamily="18" charset="0"/>
                      </a:rPr>
                      <m:t>′</m:t>
                    </m:r>
                    <m:r>
                      <a:rPr kumimoji="1" lang="en-US" altLang="ja-JP" sz="2400" b="0" i="1">
                        <a:solidFill>
                          <a:schemeClr val="dk1"/>
                        </a:solidFill>
                        <a:effectLst/>
                        <a:latin typeface="Cambria Math" panose="02040503050406030204" pitchFamily="18" charset="0"/>
                      </a:rPr>
                      <m:t>(</m:t>
                    </m:r>
                    <m:sSup>
                      <m:sSupPr>
                        <m:ctrlPr>
                          <a:rPr kumimoji="1" lang="en-US" altLang="ja-JP" sz="2400" b="0" i="1">
                            <a:solidFill>
                              <a:schemeClr val="dk1"/>
                            </a:solidFill>
                            <a:effectLst/>
                            <a:latin typeface="Cambria Math" panose="02040503050406030204" pitchFamily="18" charset="0"/>
                          </a:rPr>
                        </m:ctrlPr>
                      </m:sSupPr>
                      <m:e>
                        <m:r>
                          <a:rPr kumimoji="1" lang="en-US" altLang="ja-JP" sz="2400" b="0" i="1">
                            <a:solidFill>
                              <a:schemeClr val="dk1"/>
                            </a:solidFill>
                            <a:effectLst/>
                            <a:latin typeface="Cambria Math" panose="02040503050406030204" pitchFamily="18" charset="0"/>
                          </a:rPr>
                          <m:t>𝑥</m:t>
                        </m:r>
                      </m:e>
                      <m:sup>
                        <m:r>
                          <a:rPr kumimoji="1" lang="en-US" altLang="ja-JP" sz="2400" b="0" i="1">
                            <a:solidFill>
                              <a:schemeClr val="dk1"/>
                            </a:solidFill>
                            <a:effectLst/>
                            <a:latin typeface="Cambria Math" panose="02040503050406030204" pitchFamily="18" charset="0"/>
                          </a:rPr>
                          <m:t>(</m:t>
                        </m:r>
                        <m:r>
                          <a:rPr kumimoji="1" lang="en-US" altLang="ja-JP" sz="2400" b="0" i="1">
                            <a:solidFill>
                              <a:schemeClr val="dk1"/>
                            </a:solidFill>
                            <a:effectLst/>
                            <a:latin typeface="Cambria Math" panose="02040503050406030204" pitchFamily="18" charset="0"/>
                          </a:rPr>
                          <m:t>𝑡</m:t>
                        </m:r>
                        <m:r>
                          <a:rPr kumimoji="1" lang="en-US" altLang="ja-JP" sz="2400" b="0" i="1">
                            <a:solidFill>
                              <a:schemeClr val="dk1"/>
                            </a:solidFill>
                            <a:effectLst/>
                            <a:latin typeface="Cambria Math" panose="02040503050406030204" pitchFamily="18" charset="0"/>
                          </a:rPr>
                          <m:t>)</m:t>
                        </m:r>
                      </m:sup>
                    </m:sSup>
                    <m:r>
                      <a:rPr kumimoji="1" lang="en-US" altLang="ja-JP" sz="2400" b="0" i="1">
                        <a:solidFill>
                          <a:schemeClr val="dk1"/>
                        </a:solidFill>
                        <a:effectLst/>
                        <a:latin typeface="Cambria Math" panose="02040503050406030204" pitchFamily="18" charset="0"/>
                      </a:rPr>
                      <m:t>)</m:t>
                    </m:r>
                  </m:oMath>
                </a14:m>
                <a:r>
                  <a:rPr lang="ja-JP" altLang="en-US" sz="2400" dirty="0">
                    <a:effectLst/>
                    <a:latin typeface="あずきフォント" panose="02000609000000000000" pitchFamily="1" charset="-128"/>
                    <a:ea typeface="あずきフォント" panose="02000609000000000000" pitchFamily="1" charset="-128"/>
                  </a:rPr>
                  <a:t>が急</a:t>
                </a:r>
                <a:r>
                  <a:rPr lang="en-US" altLang="ja-JP" sz="2400" dirty="0">
                    <a:effectLst/>
                    <a:latin typeface="あずきフォント" panose="02000609000000000000" pitchFamily="1" charset="-128"/>
                    <a:ea typeface="あずきフォント" panose="02000609000000000000" pitchFamily="1" charset="-128"/>
                  </a:rPr>
                  <a:t>(</a:t>
                </a:r>
                <a:r>
                  <a:rPr lang="ja-JP" altLang="en-US" sz="2400" dirty="0">
                    <a:effectLst/>
                    <a:latin typeface="あずきフォント" panose="02000609000000000000" pitchFamily="1" charset="-128"/>
                    <a:ea typeface="あずきフォント" panose="02000609000000000000" pitchFamily="1" charset="-128"/>
                  </a:rPr>
                  <a:t>絶対値が大きい</a:t>
                </a:r>
                <a:r>
                  <a:rPr lang="en-US" altLang="ja-JP" sz="2400" dirty="0">
                    <a:effectLst/>
                    <a:latin typeface="あずきフォント" panose="02000609000000000000" pitchFamily="1" charset="-128"/>
                    <a:ea typeface="あずきフォント" panose="02000609000000000000" pitchFamily="1" charset="-128"/>
                  </a:rPr>
                  <a:t>)</a:t>
                </a:r>
                <a:r>
                  <a:rPr lang="ja-JP" altLang="en-US" sz="2400" dirty="0">
                    <a:effectLst/>
                    <a:latin typeface="あずきフォント" panose="02000609000000000000" pitchFamily="1" charset="-128"/>
                    <a:ea typeface="あずきフォント" panose="02000609000000000000" pitchFamily="1" charset="-128"/>
                  </a:rPr>
                  <a:t>場合変化量が大きくなり、</a:t>
                </a:r>
                <a:endParaRPr lang="en-US" altLang="ja-JP" sz="2400" dirty="0">
                  <a:effectLst/>
                  <a:latin typeface="あずきフォント" panose="02000609000000000000" pitchFamily="1" charset="-128"/>
                  <a:ea typeface="あずきフォント" panose="02000609000000000000" pitchFamily="1" charset="-128"/>
                </a:endParaRPr>
              </a:p>
              <a:p>
                <a:r>
                  <a:rPr lang="ja-JP" altLang="en-US" sz="2400" dirty="0">
                    <a:latin typeface="あずきフォント" panose="02000609000000000000" pitchFamily="1" charset="-128"/>
                    <a:ea typeface="あずきフォント" panose="02000609000000000000" pitchFamily="1" charset="-128"/>
                  </a:rPr>
                  <a:t>　</a:t>
                </a:r>
                <a:r>
                  <a:rPr lang="ja-JP" altLang="en-US" sz="2400" dirty="0">
                    <a:effectLst/>
                    <a:latin typeface="あずきフォント" panose="02000609000000000000" pitchFamily="1" charset="-128"/>
                    <a:ea typeface="あずきフォント" panose="02000609000000000000" pitchFamily="1" charset="-128"/>
                  </a:rPr>
                  <a:t>小さければ変化量は小さくなる。</a:t>
                </a:r>
                <a:endParaRPr lang="ja-JP" altLang="ja-JP" sz="2400" dirty="0">
                  <a:effectLst/>
                  <a:latin typeface="あずきフォント" panose="02000609000000000000" pitchFamily="1" charset="-128"/>
                  <a:ea typeface="あずきフォント" panose="02000609000000000000" pitchFamily="1" charset="-128"/>
                </a:endParaRPr>
              </a:p>
            </p:txBody>
          </p:sp>
        </mc:Choice>
        <mc:Fallback xmlns="">
          <p:sp>
            <p:nvSpPr>
              <p:cNvPr id="23" name="テキスト ボックス 65">
                <a:extLst>
                  <a:ext uri="{FF2B5EF4-FFF2-40B4-BE49-F238E27FC236}">
                    <a16:creationId xmlns:a16="http://schemas.microsoft.com/office/drawing/2014/main" id="{8488F9B4-CF78-4F48-AD09-486D40850E21}"/>
                  </a:ext>
                </a:extLst>
              </p:cNvPr>
              <p:cNvSpPr txBox="1">
                <a:spLocks noRot="1" noChangeAspect="1" noMove="1" noResize="1" noEditPoints="1" noAdjustHandles="1" noChangeArrowheads="1" noChangeShapeType="1" noTextEdit="1"/>
              </p:cNvSpPr>
              <p:nvPr/>
            </p:nvSpPr>
            <p:spPr>
              <a:xfrm>
                <a:off x="424089" y="5880350"/>
                <a:ext cx="10261039" cy="1896389"/>
              </a:xfrm>
              <a:prstGeom prst="rect">
                <a:avLst/>
              </a:prstGeom>
              <a:blipFill>
                <a:blip r:embed="rId10"/>
                <a:stretch>
                  <a:fillRect l="-951"/>
                </a:stretch>
              </a:blipFill>
              <a:ln w="9525" cmpd="sng">
                <a:noFill/>
                <a:prstDash val="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66">
                <a:extLst>
                  <a:ext uri="{FF2B5EF4-FFF2-40B4-BE49-F238E27FC236}">
                    <a16:creationId xmlns:a16="http://schemas.microsoft.com/office/drawing/2014/main" id="{6E41FCFB-6205-476F-BEF9-9B4978DC1721}"/>
                  </a:ext>
                </a:extLst>
              </p:cNvPr>
              <p:cNvSpPr txBox="1"/>
              <p:nvPr/>
            </p:nvSpPr>
            <p:spPr>
              <a:xfrm>
                <a:off x="472662" y="7838873"/>
                <a:ext cx="12825549" cy="262958"/>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b="0" u="none" dirty="0">
                    <a:latin typeface="あずきフォント" panose="02000609000000000000" pitchFamily="1" charset="-128"/>
                    <a:ea typeface="あずきフォント" panose="02000609000000000000" pitchFamily="1" charset="-128"/>
                  </a:rPr>
                  <a:t>※</a:t>
                </a:r>
                <a14:m>
                  <m:oMath xmlns:m="http://schemas.openxmlformats.org/officeDocument/2006/math">
                    <m:r>
                      <a:rPr kumimoji="1" lang="en-US" altLang="ja-JP" sz="2000" b="0" i="1" u="none">
                        <a:solidFill>
                          <a:schemeClr val="dk1"/>
                        </a:solidFill>
                        <a:effectLst/>
                        <a:latin typeface="Cambria Math" panose="02040503050406030204" pitchFamily="18" charset="0"/>
                      </a:rPr>
                      <m:t>𝑥</m:t>
                    </m:r>
                  </m:oMath>
                </a14:m>
                <a:r>
                  <a:rPr kumimoji="1" lang="ja-JP" altLang="en-US" sz="2000" b="0" u="none" dirty="0">
                    <a:latin typeface="あずきフォント" panose="02000609000000000000" pitchFamily="1" charset="-128"/>
                    <a:ea typeface="あずきフォント" panose="02000609000000000000" pitchFamily="1" charset="-128"/>
                  </a:rPr>
                  <a:t>が多次元の場合でも、テーラー展開により反復のたび</a:t>
                </a:r>
                <a14:m>
                  <m:oMath xmlns:m="http://schemas.openxmlformats.org/officeDocument/2006/math">
                    <m:r>
                      <a:rPr kumimoji="1" lang="en-US" altLang="ja-JP" sz="2000" b="0" i="1" u="none">
                        <a:solidFill>
                          <a:schemeClr val="dk1"/>
                        </a:solidFill>
                        <a:effectLst/>
                        <a:latin typeface="Cambria Math" panose="02040503050406030204" pitchFamily="18" charset="0"/>
                      </a:rPr>
                      <m:t>𝑓</m:t>
                    </m:r>
                    <m:r>
                      <a:rPr kumimoji="1" lang="en-US" altLang="ja-JP" sz="2000" b="0" i="1" u="none">
                        <a:solidFill>
                          <a:schemeClr val="dk1"/>
                        </a:solidFill>
                        <a:effectLst/>
                        <a:latin typeface="Cambria Math" panose="02040503050406030204" pitchFamily="18" charset="0"/>
                      </a:rPr>
                      <m:t>(</m:t>
                    </m:r>
                    <m:sSup>
                      <m:sSupPr>
                        <m:ctrlPr>
                          <a:rPr kumimoji="1" lang="en-US" altLang="ja-JP" sz="2000" b="0" i="1" u="none">
                            <a:solidFill>
                              <a:schemeClr val="dk1"/>
                            </a:solidFill>
                            <a:effectLst/>
                            <a:latin typeface="Cambria Math" panose="02040503050406030204" pitchFamily="18" charset="0"/>
                          </a:rPr>
                        </m:ctrlPr>
                      </m:sSupPr>
                      <m:e>
                        <m:r>
                          <a:rPr kumimoji="1" lang="en-US" altLang="ja-JP" sz="2000" b="0" i="1" u="none">
                            <a:solidFill>
                              <a:schemeClr val="dk1"/>
                            </a:solidFill>
                            <a:effectLst/>
                            <a:latin typeface="Cambria Math" panose="02040503050406030204" pitchFamily="18" charset="0"/>
                          </a:rPr>
                          <m:t>𝑥</m:t>
                        </m:r>
                      </m:e>
                      <m:sup>
                        <m:r>
                          <a:rPr kumimoji="1" lang="en-US" altLang="ja-JP" sz="2000" b="0" i="1" u="none">
                            <a:solidFill>
                              <a:schemeClr val="dk1"/>
                            </a:solidFill>
                            <a:effectLst/>
                            <a:latin typeface="Cambria Math" panose="02040503050406030204" pitchFamily="18" charset="0"/>
                          </a:rPr>
                          <m:t>(</m:t>
                        </m:r>
                        <m:r>
                          <a:rPr kumimoji="1" lang="en-US" altLang="ja-JP" sz="2000" b="0" i="1" u="none">
                            <a:solidFill>
                              <a:schemeClr val="dk1"/>
                            </a:solidFill>
                            <a:effectLst/>
                            <a:latin typeface="Cambria Math" panose="02040503050406030204" pitchFamily="18" charset="0"/>
                          </a:rPr>
                          <m:t>𝑡</m:t>
                        </m:r>
                        <m:r>
                          <a:rPr kumimoji="1" lang="en-US" altLang="ja-JP" sz="2000" b="0" i="1" u="none">
                            <a:solidFill>
                              <a:schemeClr val="dk1"/>
                            </a:solidFill>
                            <a:effectLst/>
                            <a:latin typeface="Cambria Math" panose="02040503050406030204" pitchFamily="18" charset="0"/>
                          </a:rPr>
                          <m:t>+</m:t>
                        </m:r>
                        <m:r>
                          <a:rPr kumimoji="1" lang="en-US" altLang="ja-JP" sz="2000" b="0" i="1" u="none">
                            <a:solidFill>
                              <a:schemeClr val="dk1"/>
                            </a:solidFill>
                            <a:effectLst/>
                            <a:latin typeface="Cambria Math" panose="02040503050406030204" pitchFamily="18" charset="0"/>
                          </a:rPr>
                          <m:t>1</m:t>
                        </m:r>
                        <m:r>
                          <a:rPr kumimoji="1" lang="en-US" altLang="ja-JP" sz="2000" b="0" i="1" u="none">
                            <a:solidFill>
                              <a:schemeClr val="dk1"/>
                            </a:solidFill>
                            <a:effectLst/>
                            <a:latin typeface="Cambria Math" panose="02040503050406030204" pitchFamily="18" charset="0"/>
                          </a:rPr>
                          <m:t>)</m:t>
                        </m:r>
                      </m:sup>
                    </m:sSup>
                    <m:r>
                      <a:rPr kumimoji="1" lang="en-US" altLang="ja-JP" sz="2000" b="0" i="1" u="none">
                        <a:solidFill>
                          <a:schemeClr val="dk1"/>
                        </a:solidFill>
                        <a:effectLst/>
                        <a:latin typeface="Cambria Math" panose="02040503050406030204" pitchFamily="18" charset="0"/>
                      </a:rPr>
                      <m:t>)</m:t>
                    </m:r>
                  </m:oMath>
                </a14:m>
                <a:r>
                  <a:rPr lang="ja-JP" altLang="en-US" sz="2000" u="none" dirty="0">
                    <a:effectLst/>
                    <a:latin typeface="あずきフォント" panose="02000609000000000000" pitchFamily="1" charset="-128"/>
                    <a:ea typeface="あずきフォント" panose="02000609000000000000" pitchFamily="1" charset="-128"/>
                  </a:rPr>
                  <a:t>が</a:t>
                </a:r>
                <a:r>
                  <a:rPr lang="ja-JP" altLang="en-US" sz="2000" dirty="0">
                    <a:effectLst/>
                    <a:latin typeface="あずきフォント" panose="02000609000000000000" pitchFamily="1" charset="-128"/>
                    <a:ea typeface="あずきフォント" panose="02000609000000000000" pitchFamily="1" charset="-128"/>
                  </a:rPr>
                  <a:t>小さくなることを証明できる。</a:t>
                </a:r>
                <a:endParaRPr lang="ja-JP" altLang="ja-JP" sz="2000" dirty="0">
                  <a:effectLst/>
                  <a:latin typeface="あずきフォント" panose="02000609000000000000" pitchFamily="1" charset="-128"/>
                  <a:ea typeface="あずきフォント" panose="02000609000000000000" pitchFamily="1" charset="-128"/>
                </a:endParaRPr>
              </a:p>
            </p:txBody>
          </p:sp>
        </mc:Choice>
        <mc:Fallback xmlns="">
          <p:sp>
            <p:nvSpPr>
              <p:cNvPr id="24" name="テキスト ボックス 66">
                <a:extLst>
                  <a:ext uri="{FF2B5EF4-FFF2-40B4-BE49-F238E27FC236}">
                    <a16:creationId xmlns:a16="http://schemas.microsoft.com/office/drawing/2014/main" id="{6E41FCFB-6205-476F-BEF9-9B4978DC1721}"/>
                  </a:ext>
                </a:extLst>
              </p:cNvPr>
              <p:cNvSpPr txBox="1">
                <a:spLocks noRot="1" noChangeAspect="1" noMove="1" noResize="1" noEditPoints="1" noAdjustHandles="1" noChangeArrowheads="1" noChangeShapeType="1" noTextEdit="1"/>
              </p:cNvSpPr>
              <p:nvPr/>
            </p:nvSpPr>
            <p:spPr>
              <a:xfrm>
                <a:off x="472662" y="7838873"/>
                <a:ext cx="12825549" cy="262958"/>
              </a:xfrm>
              <a:prstGeom prst="rect">
                <a:avLst/>
              </a:prstGeom>
              <a:blipFill>
                <a:blip r:embed="rId11"/>
                <a:stretch>
                  <a:fillRect l="-523" t="-41860" b="-65116"/>
                </a:stretch>
              </a:blipFill>
              <a:ln w="9525" cmpd="sng">
                <a:noFill/>
                <a:prstDash val="dash"/>
              </a:ln>
            </p:spPr>
            <p:txBody>
              <a:bodyPr/>
              <a:lstStyle/>
              <a:p>
                <a:r>
                  <a:rPr lang="ja-JP" altLang="en-US">
                    <a:noFill/>
                  </a:rPr>
                  <a:t> </a:t>
                </a:r>
              </a:p>
            </p:txBody>
          </p:sp>
        </mc:Fallback>
      </mc:AlternateContent>
      <p:pic>
        <p:nvPicPr>
          <p:cNvPr id="25" name="図 24">
            <a:extLst>
              <a:ext uri="{FF2B5EF4-FFF2-40B4-BE49-F238E27FC236}">
                <a16:creationId xmlns:a16="http://schemas.microsoft.com/office/drawing/2014/main" id="{7CA6F445-7191-4A0A-AA13-83F7BD5FB453}"/>
              </a:ext>
            </a:extLst>
          </p:cNvPr>
          <p:cNvPicPr>
            <a:picLocks noChangeAspect="1"/>
          </p:cNvPicPr>
          <p:nvPr/>
        </p:nvPicPr>
        <p:blipFill>
          <a:blip r:embed="rId12"/>
          <a:stretch>
            <a:fillRect/>
          </a:stretch>
        </p:blipFill>
        <p:spPr>
          <a:xfrm>
            <a:off x="7096582" y="8254303"/>
            <a:ext cx="4055543" cy="2811843"/>
          </a:xfrm>
          <a:prstGeom prst="rect">
            <a:avLst/>
          </a:prstGeom>
        </p:spPr>
      </p:pic>
      <p:pic>
        <p:nvPicPr>
          <p:cNvPr id="26" name="図 25">
            <a:extLst>
              <a:ext uri="{FF2B5EF4-FFF2-40B4-BE49-F238E27FC236}">
                <a16:creationId xmlns:a16="http://schemas.microsoft.com/office/drawing/2014/main" id="{9982C130-3AFB-4CC5-B3CA-74CD464B69C8}"/>
              </a:ext>
            </a:extLst>
          </p:cNvPr>
          <p:cNvPicPr>
            <a:picLocks noChangeAspect="1"/>
          </p:cNvPicPr>
          <p:nvPr/>
        </p:nvPicPr>
        <p:blipFill>
          <a:blip r:embed="rId13"/>
          <a:stretch>
            <a:fillRect/>
          </a:stretch>
        </p:blipFill>
        <p:spPr>
          <a:xfrm>
            <a:off x="1045023" y="8283991"/>
            <a:ext cx="2860621" cy="2855193"/>
          </a:xfrm>
          <a:prstGeom prst="rect">
            <a:avLst/>
          </a:prstGeom>
        </p:spPr>
      </p:pic>
      <mc:AlternateContent xmlns:mc="http://schemas.openxmlformats.org/markup-compatibility/2006" xmlns:a14="http://schemas.microsoft.com/office/drawing/2010/main">
        <mc:Choice Requires="a14">
          <p:sp>
            <p:nvSpPr>
              <p:cNvPr id="27" name="テキスト ボックス 67">
                <a:extLst>
                  <a:ext uri="{FF2B5EF4-FFF2-40B4-BE49-F238E27FC236}">
                    <a16:creationId xmlns:a16="http://schemas.microsoft.com/office/drawing/2014/main" id="{16487F24-7EDD-4615-B79D-7334C48C1902}"/>
                  </a:ext>
                </a:extLst>
              </p:cNvPr>
              <p:cNvSpPr txBox="1"/>
              <p:nvPr/>
            </p:nvSpPr>
            <p:spPr>
              <a:xfrm>
                <a:off x="512063" y="8859942"/>
                <a:ext cx="430307" cy="493058"/>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ja-JP" sz="2000" b="0" i="1">
                          <a:solidFill>
                            <a:schemeClr val="dk1"/>
                          </a:solidFill>
                          <a:effectLst/>
                          <a:latin typeface="Cambria Math" panose="02040503050406030204" pitchFamily="18" charset="0"/>
                        </a:rPr>
                        <m:t>𝑓</m:t>
                      </m:r>
                      <m:r>
                        <a:rPr kumimoji="1" lang="en-US" altLang="ja-JP" sz="2000" b="0" i="1">
                          <a:solidFill>
                            <a:schemeClr val="dk1"/>
                          </a:solidFill>
                          <a:effectLst/>
                          <a:latin typeface="Cambria Math" panose="02040503050406030204" pitchFamily="18" charset="0"/>
                        </a:rPr>
                        <m:t>(</m:t>
                      </m:r>
                      <m:r>
                        <a:rPr kumimoji="1" lang="en-US" altLang="ja-JP" sz="2000" b="0" i="1">
                          <a:solidFill>
                            <a:schemeClr val="dk1"/>
                          </a:solidFill>
                          <a:effectLst/>
                          <a:latin typeface="Cambria Math" panose="02040503050406030204" pitchFamily="18" charset="0"/>
                        </a:rPr>
                        <m:t>𝑥</m:t>
                      </m:r>
                      <m:r>
                        <a:rPr kumimoji="1" lang="en-US" altLang="ja-JP" sz="2000" b="0" i="1">
                          <a:solidFill>
                            <a:schemeClr val="dk1"/>
                          </a:solidFill>
                          <a:effectLst/>
                          <a:latin typeface="Cambria Math" panose="02040503050406030204" pitchFamily="18" charset="0"/>
                        </a:rPr>
                        <m:t>)</m:t>
                      </m:r>
                    </m:oMath>
                  </m:oMathPara>
                </a14:m>
                <a:endParaRPr lang="ja-JP" altLang="ja-JP" sz="2000" dirty="0">
                  <a:effectLst/>
                  <a:latin typeface="あずきフォント" panose="02000609000000000000" pitchFamily="1" charset="-128"/>
                  <a:ea typeface="あずきフォント" panose="02000609000000000000" pitchFamily="1" charset="-128"/>
                </a:endParaRPr>
              </a:p>
            </p:txBody>
          </p:sp>
        </mc:Choice>
        <mc:Fallback xmlns="">
          <p:sp>
            <p:nvSpPr>
              <p:cNvPr id="27" name="テキスト ボックス 67">
                <a:extLst>
                  <a:ext uri="{FF2B5EF4-FFF2-40B4-BE49-F238E27FC236}">
                    <a16:creationId xmlns:a16="http://schemas.microsoft.com/office/drawing/2014/main" id="{16487F24-7EDD-4615-B79D-7334C48C1902}"/>
                  </a:ext>
                </a:extLst>
              </p:cNvPr>
              <p:cNvSpPr txBox="1">
                <a:spLocks noRot="1" noChangeAspect="1" noMove="1" noResize="1" noEditPoints="1" noAdjustHandles="1" noChangeArrowheads="1" noChangeShapeType="1" noTextEdit="1"/>
              </p:cNvSpPr>
              <p:nvPr/>
            </p:nvSpPr>
            <p:spPr>
              <a:xfrm>
                <a:off x="512063" y="8859942"/>
                <a:ext cx="430307" cy="493058"/>
              </a:xfrm>
              <a:prstGeom prst="rect">
                <a:avLst/>
              </a:prstGeom>
              <a:blipFill>
                <a:blip r:embed="rId14"/>
                <a:stretch>
                  <a:fillRect l="-5634" r="-64789" b="-6173"/>
                </a:stretch>
              </a:blipFill>
              <a:ln w="9525" cmpd="sng">
                <a:noFill/>
                <a:prstDash val="dash"/>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吹き出し: 線 27">
                <a:extLst>
                  <a:ext uri="{FF2B5EF4-FFF2-40B4-BE49-F238E27FC236}">
                    <a16:creationId xmlns:a16="http://schemas.microsoft.com/office/drawing/2014/main" id="{27F51151-97DB-4F66-BB3A-2B55DBD1ADF4}"/>
                  </a:ext>
                </a:extLst>
              </p:cNvPr>
              <p:cNvSpPr/>
              <p:nvPr/>
            </p:nvSpPr>
            <p:spPr>
              <a:xfrm>
                <a:off x="8946849" y="8708523"/>
                <a:ext cx="4454338" cy="1388681"/>
              </a:xfrm>
              <a:prstGeom prst="borderCallout1">
                <a:avLst>
                  <a:gd name="adj1" fmla="val 109539"/>
                  <a:gd name="adj2" fmla="val 24214"/>
                  <a:gd name="adj3" fmla="val 128330"/>
                  <a:gd name="adj4" fmla="val -266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2400" b="0">
                    <a:solidFill>
                      <a:schemeClr val="accent1"/>
                    </a:solidFill>
                    <a:latin typeface="あずきフォント" panose="02000609000000000000" pitchFamily="1" charset="-128"/>
                    <a:ea typeface="あずきフォント" panose="02000609000000000000" pitchFamily="1" charset="-128"/>
                  </a:rPr>
                  <a:t>反復のたび</a:t>
                </a:r>
                <a14:m>
                  <m:oMath xmlns:m="http://schemas.openxmlformats.org/officeDocument/2006/math">
                    <m:r>
                      <a:rPr kumimoji="1" lang="en-US" altLang="ja-JP" sz="2400" b="0" i="1">
                        <a:solidFill>
                          <a:schemeClr val="accent1"/>
                        </a:solidFill>
                        <a:effectLst/>
                        <a:latin typeface="Cambria Math" panose="02040503050406030204" pitchFamily="18" charset="0"/>
                      </a:rPr>
                      <m:t>𝑓</m:t>
                    </m:r>
                    <m:r>
                      <a:rPr kumimoji="1" lang="en-US" altLang="ja-JP" sz="2400" b="0" i="1">
                        <a:solidFill>
                          <a:schemeClr val="accent1"/>
                        </a:solidFill>
                        <a:effectLst/>
                        <a:latin typeface="Cambria Math" panose="02040503050406030204" pitchFamily="18" charset="0"/>
                      </a:rPr>
                      <m:t>(</m:t>
                    </m:r>
                    <m:r>
                      <a:rPr kumimoji="1" lang="en-US" altLang="ja-JP" sz="2400" b="0" i="1">
                        <a:solidFill>
                          <a:schemeClr val="accent1"/>
                        </a:solidFill>
                        <a:effectLst/>
                        <a:latin typeface="Cambria Math" panose="02040503050406030204" pitchFamily="18" charset="0"/>
                      </a:rPr>
                      <m:t>𝑥</m:t>
                    </m:r>
                    <m:r>
                      <a:rPr kumimoji="1" lang="en-US" altLang="ja-JP" sz="2400" b="0" i="1">
                        <a:solidFill>
                          <a:schemeClr val="accent1"/>
                        </a:solidFill>
                        <a:effectLst/>
                        <a:latin typeface="Cambria Math" panose="02040503050406030204" pitchFamily="18" charset="0"/>
                      </a:rPr>
                      <m:t>)</m:t>
                    </m:r>
                  </m:oMath>
                </a14:m>
                <a:r>
                  <a:rPr lang="ja-JP" altLang="en-US" sz="2400" b="0">
                    <a:solidFill>
                      <a:schemeClr val="accent1"/>
                    </a:solidFill>
                    <a:effectLst/>
                    <a:latin typeface="あずきフォント" panose="02000609000000000000" pitchFamily="1" charset="-128"/>
                    <a:ea typeface="あずきフォント" panose="02000609000000000000" pitchFamily="1" charset="-128"/>
                  </a:rPr>
                  <a:t>の値は低下する。最初ほど大きく下がる</a:t>
                </a:r>
                <a:endParaRPr lang="ja-JP" altLang="ja-JP" sz="2400" b="0">
                  <a:solidFill>
                    <a:schemeClr val="accent1"/>
                  </a:solidFill>
                  <a:effectLst/>
                  <a:latin typeface="あずきフォント" panose="02000609000000000000" pitchFamily="1" charset="-128"/>
                  <a:ea typeface="あずきフォント" panose="02000609000000000000" pitchFamily="1" charset="-128"/>
                </a:endParaRPr>
              </a:p>
            </p:txBody>
          </p:sp>
        </mc:Choice>
        <mc:Fallback xmlns="">
          <p:sp>
            <p:nvSpPr>
              <p:cNvPr id="28" name="吹き出し: 線 27">
                <a:extLst>
                  <a:ext uri="{FF2B5EF4-FFF2-40B4-BE49-F238E27FC236}">
                    <a16:creationId xmlns:a16="http://schemas.microsoft.com/office/drawing/2014/main" id="{27F51151-97DB-4F66-BB3A-2B55DBD1ADF4}"/>
                  </a:ext>
                </a:extLst>
              </p:cNvPr>
              <p:cNvSpPr>
                <a:spLocks noRot="1" noChangeAspect="1" noMove="1" noResize="1" noEditPoints="1" noAdjustHandles="1" noChangeArrowheads="1" noChangeShapeType="1" noTextEdit="1"/>
              </p:cNvSpPr>
              <p:nvPr/>
            </p:nvSpPr>
            <p:spPr>
              <a:xfrm>
                <a:off x="8946849" y="8708523"/>
                <a:ext cx="4454338" cy="1388681"/>
              </a:xfrm>
              <a:prstGeom prst="borderCallout1">
                <a:avLst>
                  <a:gd name="adj1" fmla="val 109539"/>
                  <a:gd name="adj2" fmla="val 24214"/>
                  <a:gd name="adj3" fmla="val 128330"/>
                  <a:gd name="adj4" fmla="val -2663"/>
                </a:avLst>
              </a:prstGeom>
              <a:blipFill>
                <a:blip r:embed="rId15"/>
                <a:stretch>
                  <a:fillRect r="-8488"/>
                </a:stretch>
              </a:blipFill>
              <a:ln w="25400">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吹き出し: 線 28">
                <a:extLst>
                  <a:ext uri="{FF2B5EF4-FFF2-40B4-BE49-F238E27FC236}">
                    <a16:creationId xmlns:a16="http://schemas.microsoft.com/office/drawing/2014/main" id="{0FCD75B1-5E66-49CD-997B-B2144693258E}"/>
                  </a:ext>
                </a:extLst>
              </p:cNvPr>
              <p:cNvSpPr/>
              <p:nvPr/>
            </p:nvSpPr>
            <p:spPr>
              <a:xfrm>
                <a:off x="3047621" y="8708524"/>
                <a:ext cx="4092728" cy="1388680"/>
              </a:xfrm>
              <a:prstGeom prst="borderCallout1">
                <a:avLst>
                  <a:gd name="adj1" fmla="val 104276"/>
                  <a:gd name="adj2" fmla="val 17693"/>
                  <a:gd name="adj3" fmla="val 131621"/>
                  <a:gd name="adj4" fmla="val 38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2400" b="0" dirty="0">
                    <a:solidFill>
                      <a:schemeClr val="accent1"/>
                    </a:solidFill>
                    <a:latin typeface="あずきフォント" panose="02000609000000000000" pitchFamily="1" charset="-128"/>
                    <a:ea typeface="あずきフォント" panose="02000609000000000000" pitchFamily="1" charset="-128"/>
                  </a:rPr>
                  <a:t>傾き</a:t>
                </a:r>
                <a14:m>
                  <m:oMath xmlns:m="http://schemas.openxmlformats.org/officeDocument/2006/math">
                    <m:r>
                      <a:rPr kumimoji="1" lang="en-US" altLang="ja-JP" sz="2400" b="0" i="1">
                        <a:solidFill>
                          <a:schemeClr val="accent1"/>
                        </a:solidFill>
                        <a:effectLst/>
                        <a:latin typeface="Cambria Math" panose="02040503050406030204" pitchFamily="18" charset="0"/>
                      </a:rPr>
                      <m:t>𝑓</m:t>
                    </m:r>
                    <m:r>
                      <a:rPr kumimoji="1" lang="en-US" altLang="ja-JP" sz="2400" b="0" i="1">
                        <a:solidFill>
                          <a:schemeClr val="accent1"/>
                        </a:solidFill>
                        <a:effectLst/>
                        <a:latin typeface="Cambria Math" panose="02040503050406030204" pitchFamily="18" charset="0"/>
                      </a:rPr>
                      <m:t>′</m:t>
                    </m:r>
                    <m:r>
                      <a:rPr kumimoji="1" lang="en-US" altLang="ja-JP" sz="2400" b="0" i="1">
                        <a:solidFill>
                          <a:schemeClr val="accent1"/>
                        </a:solidFill>
                        <a:effectLst/>
                        <a:latin typeface="Cambria Math" panose="02040503050406030204" pitchFamily="18" charset="0"/>
                      </a:rPr>
                      <m:t>(</m:t>
                    </m:r>
                    <m:sSup>
                      <m:sSupPr>
                        <m:ctrlPr>
                          <a:rPr kumimoji="1" lang="en-US" altLang="ja-JP" sz="2400" b="0" i="1">
                            <a:solidFill>
                              <a:schemeClr val="accent1"/>
                            </a:solidFill>
                            <a:effectLst/>
                            <a:latin typeface="Cambria Math" panose="02040503050406030204" pitchFamily="18" charset="0"/>
                          </a:rPr>
                        </m:ctrlPr>
                      </m:sSupPr>
                      <m:e>
                        <m:r>
                          <a:rPr kumimoji="1" lang="en-US" altLang="ja-JP" sz="2400" b="0" i="1">
                            <a:solidFill>
                              <a:schemeClr val="accent1"/>
                            </a:solidFill>
                            <a:effectLst/>
                            <a:latin typeface="Cambria Math" panose="02040503050406030204" pitchFamily="18" charset="0"/>
                          </a:rPr>
                          <m:t>𝑥</m:t>
                        </m:r>
                      </m:e>
                      <m:sup>
                        <m:r>
                          <a:rPr kumimoji="1" lang="en-US" altLang="ja-JP" sz="2400" b="0" i="1">
                            <a:solidFill>
                              <a:schemeClr val="accent1"/>
                            </a:solidFill>
                            <a:effectLst/>
                            <a:latin typeface="Cambria Math" panose="02040503050406030204" pitchFamily="18" charset="0"/>
                          </a:rPr>
                          <m:t>(</m:t>
                        </m:r>
                        <m:r>
                          <a:rPr kumimoji="1" lang="en-US" altLang="ja-JP" sz="2400" b="0" i="1">
                            <a:solidFill>
                              <a:schemeClr val="accent1"/>
                            </a:solidFill>
                            <a:effectLst/>
                            <a:latin typeface="Cambria Math" panose="02040503050406030204" pitchFamily="18" charset="0"/>
                          </a:rPr>
                          <m:t>𝑡</m:t>
                        </m:r>
                        <m:r>
                          <a:rPr kumimoji="1" lang="en-US" altLang="ja-JP" sz="2400" b="0" i="1">
                            <a:solidFill>
                              <a:schemeClr val="accent1"/>
                            </a:solidFill>
                            <a:effectLst/>
                            <a:latin typeface="Cambria Math" panose="02040503050406030204" pitchFamily="18" charset="0"/>
                          </a:rPr>
                          <m:t>)</m:t>
                        </m:r>
                      </m:sup>
                    </m:sSup>
                    <m:r>
                      <a:rPr kumimoji="1" lang="en-US" altLang="ja-JP" sz="2400" b="0" i="1">
                        <a:solidFill>
                          <a:schemeClr val="accent1"/>
                        </a:solidFill>
                        <a:effectLst/>
                        <a:latin typeface="Cambria Math" panose="02040503050406030204" pitchFamily="18" charset="0"/>
                      </a:rPr>
                      <m:t>)</m:t>
                    </m:r>
                  </m:oMath>
                </a14:m>
                <a:r>
                  <a:rPr lang="ja-JP" altLang="en-US" sz="2400" b="0" dirty="0">
                    <a:solidFill>
                      <a:schemeClr val="accent1"/>
                    </a:solidFill>
                    <a:effectLst/>
                    <a:latin typeface="あずきフォント" panose="02000609000000000000" pitchFamily="1" charset="-128"/>
                    <a:ea typeface="あずきフォント" panose="02000609000000000000" pitchFamily="1" charset="-128"/>
                  </a:rPr>
                  <a:t>に沿って</a:t>
                </a:r>
                <a14:m>
                  <m:oMath xmlns:m="http://schemas.openxmlformats.org/officeDocument/2006/math">
                    <m:sSup>
                      <m:sSupPr>
                        <m:ctrlPr>
                          <a:rPr kumimoji="1" lang="en-US" altLang="ja-JP" sz="2400" b="0" i="1">
                            <a:solidFill>
                              <a:schemeClr val="accent1"/>
                            </a:solidFill>
                            <a:effectLst/>
                            <a:latin typeface="Cambria Math" panose="02040503050406030204" pitchFamily="18" charset="0"/>
                          </a:rPr>
                        </m:ctrlPr>
                      </m:sSupPr>
                      <m:e>
                        <m:r>
                          <a:rPr kumimoji="1" lang="en-US" altLang="ja-JP" sz="2400" b="0" i="1">
                            <a:solidFill>
                              <a:schemeClr val="accent1"/>
                            </a:solidFill>
                            <a:effectLst/>
                            <a:latin typeface="Cambria Math" panose="02040503050406030204" pitchFamily="18" charset="0"/>
                          </a:rPr>
                          <m:t>𝑥</m:t>
                        </m:r>
                      </m:e>
                      <m:sup>
                        <m:r>
                          <a:rPr kumimoji="1" lang="en-US" altLang="ja-JP" sz="2400" b="0" i="1">
                            <a:solidFill>
                              <a:schemeClr val="accent1"/>
                            </a:solidFill>
                            <a:effectLst/>
                            <a:latin typeface="Cambria Math" panose="02040503050406030204" pitchFamily="18" charset="0"/>
                          </a:rPr>
                          <m:t>(</m:t>
                        </m:r>
                        <m:r>
                          <a:rPr kumimoji="1" lang="en-US" altLang="ja-JP" sz="2400" b="0" i="1">
                            <a:solidFill>
                              <a:schemeClr val="accent1"/>
                            </a:solidFill>
                            <a:effectLst/>
                            <a:latin typeface="Cambria Math" panose="02040503050406030204" pitchFamily="18" charset="0"/>
                          </a:rPr>
                          <m:t>𝑡</m:t>
                        </m:r>
                        <m:r>
                          <a:rPr kumimoji="1" lang="en-US" altLang="ja-JP" sz="2400" b="0" i="1">
                            <a:solidFill>
                              <a:schemeClr val="accent1"/>
                            </a:solidFill>
                            <a:effectLst/>
                            <a:latin typeface="Cambria Math" panose="02040503050406030204" pitchFamily="18" charset="0"/>
                          </a:rPr>
                          <m:t>+</m:t>
                        </m:r>
                        <m:r>
                          <a:rPr kumimoji="1" lang="en-US" altLang="ja-JP" sz="2400" b="0" i="1">
                            <a:solidFill>
                              <a:schemeClr val="accent1"/>
                            </a:solidFill>
                            <a:effectLst/>
                            <a:latin typeface="Cambria Math" panose="02040503050406030204" pitchFamily="18" charset="0"/>
                          </a:rPr>
                          <m:t>1</m:t>
                        </m:r>
                        <m:r>
                          <a:rPr kumimoji="1" lang="en-US" altLang="ja-JP" sz="2400" b="0" i="1">
                            <a:solidFill>
                              <a:schemeClr val="accent1"/>
                            </a:solidFill>
                            <a:effectLst/>
                            <a:latin typeface="Cambria Math" panose="02040503050406030204" pitchFamily="18" charset="0"/>
                          </a:rPr>
                          <m:t>)</m:t>
                        </m:r>
                      </m:sup>
                    </m:sSup>
                  </m:oMath>
                </a14:m>
                <a:r>
                  <a:rPr lang="ja-JP" altLang="en-US" sz="2400" b="0" dirty="0">
                    <a:solidFill>
                      <a:schemeClr val="accent1"/>
                    </a:solidFill>
                    <a:effectLst/>
                    <a:latin typeface="あずきフォント" panose="02000609000000000000" pitchFamily="1" charset="-128"/>
                    <a:ea typeface="あずきフォント" panose="02000609000000000000" pitchFamily="1" charset="-128"/>
                  </a:rPr>
                  <a:t>が減少</a:t>
                </a:r>
                <a:r>
                  <a:rPr lang="en-US" altLang="ja-JP" sz="2400" b="0" dirty="0">
                    <a:solidFill>
                      <a:schemeClr val="accent1"/>
                    </a:solidFill>
                    <a:effectLst/>
                    <a:latin typeface="あずきフォント" panose="02000609000000000000" pitchFamily="1" charset="-128"/>
                    <a:ea typeface="あずきフォント" panose="02000609000000000000" pitchFamily="1" charset="-128"/>
                  </a:rPr>
                  <a:t>/</a:t>
                </a:r>
                <a:r>
                  <a:rPr lang="ja-JP" altLang="en-US" sz="2400" b="0" dirty="0">
                    <a:solidFill>
                      <a:schemeClr val="accent1"/>
                    </a:solidFill>
                    <a:effectLst/>
                    <a:latin typeface="あずきフォント" panose="02000609000000000000" pitchFamily="1" charset="-128"/>
                    <a:ea typeface="あずきフォント" panose="02000609000000000000" pitchFamily="1" charset="-128"/>
                  </a:rPr>
                  <a:t>増加</a:t>
                </a:r>
                <a:r>
                  <a:rPr lang="en-US" altLang="ja-JP" sz="2400" b="0" dirty="0">
                    <a:solidFill>
                      <a:schemeClr val="accent1"/>
                    </a:solidFill>
                    <a:effectLst/>
                    <a:latin typeface="あずきフォント" panose="02000609000000000000" pitchFamily="1" charset="-128"/>
                    <a:ea typeface="あずきフォント" panose="02000609000000000000" pitchFamily="1" charset="-128"/>
                  </a:rPr>
                  <a:t>(</a:t>
                </a:r>
                <a:r>
                  <a:rPr lang="ja-JP" altLang="en-US" sz="2400" b="0" dirty="0">
                    <a:solidFill>
                      <a:schemeClr val="accent1"/>
                    </a:solidFill>
                    <a:effectLst/>
                    <a:latin typeface="あずきフォント" panose="02000609000000000000" pitchFamily="1" charset="-128"/>
                    <a:ea typeface="あずきフォント" panose="02000609000000000000" pitchFamily="1" charset="-128"/>
                  </a:rPr>
                  <a:t>左図は傾きが正のため</a:t>
                </a:r>
                <a:r>
                  <a:rPr lang="ja-JP" altLang="en-US" sz="2400" dirty="0">
                    <a:solidFill>
                      <a:schemeClr val="accent1"/>
                    </a:solidFill>
                    <a:latin typeface="あずきフォント" panose="02000609000000000000" pitchFamily="1" charset="-128"/>
                    <a:ea typeface="あずきフォント" panose="02000609000000000000" pitchFamily="1" charset="-128"/>
                  </a:rPr>
                  <a:t>減少</a:t>
                </a:r>
                <a:r>
                  <a:rPr lang="en-US" altLang="ja-JP" sz="2400" b="0" dirty="0">
                    <a:solidFill>
                      <a:schemeClr val="accent1"/>
                    </a:solidFill>
                    <a:effectLst/>
                    <a:latin typeface="あずきフォント" panose="02000609000000000000" pitchFamily="1" charset="-128"/>
                    <a:ea typeface="あずきフォント" panose="02000609000000000000" pitchFamily="1" charset="-128"/>
                  </a:rPr>
                  <a:t>)</a:t>
                </a:r>
                <a:endParaRPr lang="ja-JP" altLang="ja-JP" sz="2400" b="0" dirty="0">
                  <a:solidFill>
                    <a:schemeClr val="accent1"/>
                  </a:solidFill>
                  <a:effectLst/>
                  <a:latin typeface="あずきフォント" panose="02000609000000000000" pitchFamily="1" charset="-128"/>
                  <a:ea typeface="あずきフォント" panose="02000609000000000000" pitchFamily="1" charset="-128"/>
                </a:endParaRPr>
              </a:p>
            </p:txBody>
          </p:sp>
        </mc:Choice>
        <mc:Fallback xmlns="">
          <p:sp>
            <p:nvSpPr>
              <p:cNvPr id="29" name="吹き出し: 線 28">
                <a:extLst>
                  <a:ext uri="{FF2B5EF4-FFF2-40B4-BE49-F238E27FC236}">
                    <a16:creationId xmlns:a16="http://schemas.microsoft.com/office/drawing/2014/main" id="{0FCD75B1-5E66-49CD-997B-B2144693258E}"/>
                  </a:ext>
                </a:extLst>
              </p:cNvPr>
              <p:cNvSpPr>
                <a:spLocks noRot="1" noChangeAspect="1" noMove="1" noResize="1" noEditPoints="1" noAdjustHandles="1" noChangeArrowheads="1" noChangeShapeType="1" noTextEdit="1"/>
              </p:cNvSpPr>
              <p:nvPr/>
            </p:nvSpPr>
            <p:spPr>
              <a:xfrm>
                <a:off x="3047621" y="8708524"/>
                <a:ext cx="4092728" cy="1388680"/>
              </a:xfrm>
              <a:prstGeom prst="borderCallout1">
                <a:avLst>
                  <a:gd name="adj1" fmla="val 104276"/>
                  <a:gd name="adj2" fmla="val 17693"/>
                  <a:gd name="adj3" fmla="val 131621"/>
                  <a:gd name="adj4" fmla="val 389"/>
                </a:avLst>
              </a:prstGeom>
              <a:blipFill>
                <a:blip r:embed="rId16"/>
                <a:stretch>
                  <a:fillRect l="-2074" t="-2310" r="-1333"/>
                </a:stretch>
              </a:blipFill>
              <a:ln w="25400">
                <a:solidFill>
                  <a:schemeClr val="accent1"/>
                </a:solidFill>
              </a:ln>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570F979F-1A3E-4E74-AE03-B726DB8C5FB1}"/>
              </a:ext>
            </a:extLst>
          </p:cNvPr>
          <p:cNvCxnSpPr>
            <a:cxnSpLocks/>
          </p:cNvCxnSpPr>
          <p:nvPr/>
        </p:nvCxnSpPr>
        <p:spPr>
          <a:xfrm flipH="1">
            <a:off x="2708418" y="10800949"/>
            <a:ext cx="1221296" cy="0"/>
          </a:xfrm>
          <a:prstGeom prst="straightConnector1">
            <a:avLst/>
          </a:prstGeom>
          <a:ln w="762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8E1E7B64-BD15-4B58-ABE3-0219D7E6E87A}"/>
              </a:ext>
            </a:extLst>
          </p:cNvPr>
          <p:cNvCxnSpPr>
            <a:cxnSpLocks/>
          </p:cNvCxnSpPr>
          <p:nvPr/>
        </p:nvCxnSpPr>
        <p:spPr>
          <a:xfrm>
            <a:off x="7900818" y="8424222"/>
            <a:ext cx="722356" cy="1912657"/>
          </a:xfrm>
          <a:prstGeom prst="straightConnector1">
            <a:avLst/>
          </a:prstGeom>
          <a:ln w="76200">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B1A64819-151C-4F79-B0DA-994191267674}"/>
              </a:ext>
            </a:extLst>
          </p:cNvPr>
          <p:cNvSpPr/>
          <p:nvPr/>
        </p:nvSpPr>
        <p:spPr>
          <a:xfrm>
            <a:off x="7900818" y="11400384"/>
            <a:ext cx="519953" cy="358588"/>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41" name="四角形: 角を丸くする 40">
            <a:extLst>
              <a:ext uri="{FF2B5EF4-FFF2-40B4-BE49-F238E27FC236}">
                <a16:creationId xmlns:a16="http://schemas.microsoft.com/office/drawing/2014/main" id="{3AB68AC0-0B9F-46C7-BEB2-C5049B8EE084}"/>
              </a:ext>
            </a:extLst>
          </p:cNvPr>
          <p:cNvSpPr/>
          <p:nvPr/>
        </p:nvSpPr>
        <p:spPr>
          <a:xfrm>
            <a:off x="2772163" y="11166082"/>
            <a:ext cx="3079277" cy="827192"/>
          </a:xfrm>
          <a:prstGeom prst="roundRect">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sp>
        <p:nvSpPr>
          <p:cNvPr id="42" name="テキスト ボックス 79">
            <a:extLst>
              <a:ext uri="{FF2B5EF4-FFF2-40B4-BE49-F238E27FC236}">
                <a16:creationId xmlns:a16="http://schemas.microsoft.com/office/drawing/2014/main" id="{8A0BA843-B3B0-42B4-99A2-3FAB0F0127E7}"/>
              </a:ext>
            </a:extLst>
          </p:cNvPr>
          <p:cNvSpPr txBox="1"/>
          <p:nvPr/>
        </p:nvSpPr>
        <p:spPr>
          <a:xfrm>
            <a:off x="168054" y="11386937"/>
            <a:ext cx="2796991" cy="385482"/>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u="none" dirty="0">
                <a:latin typeface="あずきフォント" panose="02000609000000000000" pitchFamily="1" charset="-128"/>
                <a:ea typeface="あずきフォント" panose="02000609000000000000" pitchFamily="1" charset="-128"/>
              </a:rPr>
              <a:t>目的関数の勾配が</a:t>
            </a:r>
            <a:endParaRPr kumimoji="1" lang="en-US" altLang="ja-JP" sz="2400" b="0" u="none" dirty="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43" name="テキスト ボックス 85">
                <a:extLst>
                  <a:ext uri="{FF2B5EF4-FFF2-40B4-BE49-F238E27FC236}">
                    <a16:creationId xmlns:a16="http://schemas.microsoft.com/office/drawing/2014/main" id="{0C63A8A3-7E42-49AB-BE16-182FF4D043BB}"/>
                  </a:ext>
                </a:extLst>
              </p:cNvPr>
              <p:cNvSpPr txBox="1"/>
              <p:nvPr/>
            </p:nvSpPr>
            <p:spPr>
              <a:xfrm>
                <a:off x="5851440" y="11356622"/>
                <a:ext cx="4092729" cy="446112"/>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u="none" dirty="0">
                    <a:latin typeface="あずきフォント" panose="02000609000000000000" pitchFamily="1" charset="-128"/>
                    <a:ea typeface="あずきフォント" panose="02000609000000000000" pitchFamily="1" charset="-128"/>
                  </a:rPr>
                  <a:t>のとき極小値を与える</a:t>
                </a:r>
                <a14:m>
                  <m:oMath xmlns:m="http://schemas.openxmlformats.org/officeDocument/2006/math">
                    <m:sSup>
                      <m:sSupPr>
                        <m:ctrlPr>
                          <a:rPr kumimoji="1" lang="en-US" altLang="ja-JP" sz="2400" b="0" i="1" u="none">
                            <a:latin typeface="Cambria Math" panose="02040503050406030204" pitchFamily="18" charset="0"/>
                            <a:ea typeface="あずきフォント" panose="02000609000000000000" pitchFamily="1" charset="-128"/>
                          </a:rPr>
                        </m:ctrlPr>
                      </m:sSupPr>
                      <m:e>
                        <m:r>
                          <a:rPr kumimoji="1" lang="ja-JP" altLang="en-US" sz="2400" b="0" i="1" u="none">
                            <a:latin typeface="Cambria Math" panose="02040503050406030204" pitchFamily="18" charset="0"/>
                            <a:ea typeface="あずきフォント" panose="02000609000000000000" pitchFamily="1" charset="-128"/>
                          </a:rPr>
                          <m:t>𝜔</m:t>
                        </m:r>
                      </m:e>
                      <m:sup>
                        <m:r>
                          <a:rPr kumimoji="1" lang="en-US" altLang="ja-JP" sz="2400" b="0" i="1" u="none">
                            <a:latin typeface="Cambria Math" panose="02040503050406030204" pitchFamily="18" charset="0"/>
                            <a:ea typeface="あずきフォント" panose="02000609000000000000" pitchFamily="1" charset="-128"/>
                          </a:rPr>
                          <m:t>∗</m:t>
                        </m:r>
                      </m:sup>
                    </m:sSup>
                  </m:oMath>
                </a14:m>
                <a:r>
                  <a:rPr kumimoji="1" lang="ja-JP" altLang="en-US" sz="2400" b="0" u="none" dirty="0">
                    <a:latin typeface="あずきフォント" panose="02000609000000000000" pitchFamily="1" charset="-128"/>
                    <a:ea typeface="あずきフォント" panose="02000609000000000000" pitchFamily="1" charset="-128"/>
                  </a:rPr>
                  <a:t>は</a:t>
                </a:r>
                <a:endParaRPr kumimoji="1" lang="en-US" altLang="ja-JP" sz="2400" b="0" u="none" dirty="0">
                  <a:latin typeface="あずきフォント" panose="02000609000000000000" pitchFamily="1" charset="-128"/>
                  <a:ea typeface="あずきフォント" panose="02000609000000000000" pitchFamily="1" charset="-128"/>
                </a:endParaRPr>
              </a:p>
            </p:txBody>
          </p:sp>
        </mc:Choice>
        <mc:Fallback xmlns="">
          <p:sp>
            <p:nvSpPr>
              <p:cNvPr id="43" name="テキスト ボックス 85">
                <a:extLst>
                  <a:ext uri="{FF2B5EF4-FFF2-40B4-BE49-F238E27FC236}">
                    <a16:creationId xmlns:a16="http://schemas.microsoft.com/office/drawing/2014/main" id="{0C63A8A3-7E42-49AB-BE16-182FF4D043BB}"/>
                  </a:ext>
                </a:extLst>
              </p:cNvPr>
              <p:cNvSpPr txBox="1">
                <a:spLocks noRot="1" noChangeAspect="1" noMove="1" noResize="1" noEditPoints="1" noAdjustHandles="1" noChangeArrowheads="1" noChangeShapeType="1" noTextEdit="1"/>
              </p:cNvSpPr>
              <p:nvPr/>
            </p:nvSpPr>
            <p:spPr>
              <a:xfrm>
                <a:off x="5851440" y="11356622"/>
                <a:ext cx="4092729" cy="446112"/>
              </a:xfrm>
              <a:prstGeom prst="rect">
                <a:avLst/>
              </a:prstGeom>
              <a:blipFill>
                <a:blip r:embed="rId17"/>
                <a:stretch>
                  <a:fillRect l="-2385" t="-16438" b="-28767"/>
                </a:stretch>
              </a:blipFill>
              <a:ln w="9525" cmpd="sng">
                <a:noFill/>
                <a:prstDash val="dash"/>
              </a:ln>
            </p:spPr>
            <p:txBody>
              <a:bodyPr/>
              <a:lstStyle/>
              <a:p>
                <a:r>
                  <a:rPr lang="ja-JP" altLang="en-US">
                    <a:noFill/>
                  </a:rPr>
                  <a:t> </a:t>
                </a:r>
              </a:p>
            </p:txBody>
          </p:sp>
        </mc:Fallback>
      </mc:AlternateContent>
      <p:pic>
        <p:nvPicPr>
          <p:cNvPr id="44" name="図 43">
            <a:extLst>
              <a:ext uri="{FF2B5EF4-FFF2-40B4-BE49-F238E27FC236}">
                <a16:creationId xmlns:a16="http://schemas.microsoft.com/office/drawing/2014/main" id="{07FF97DB-279E-48F6-BD39-6DABC2E0E5C0}"/>
              </a:ext>
            </a:extLst>
          </p:cNvPr>
          <p:cNvPicPr>
            <a:picLocks noChangeAspect="1"/>
          </p:cNvPicPr>
          <p:nvPr/>
        </p:nvPicPr>
        <p:blipFill>
          <a:blip r:embed="rId18"/>
          <a:stretch>
            <a:fillRect/>
          </a:stretch>
        </p:blipFill>
        <p:spPr>
          <a:xfrm>
            <a:off x="2874317" y="11327228"/>
            <a:ext cx="2851192" cy="504900"/>
          </a:xfrm>
          <a:prstGeom prst="rect">
            <a:avLst/>
          </a:prstGeom>
        </p:spPr>
      </p:pic>
      <p:grpSp>
        <p:nvGrpSpPr>
          <p:cNvPr id="10" name="グループ化 9">
            <a:extLst>
              <a:ext uri="{FF2B5EF4-FFF2-40B4-BE49-F238E27FC236}">
                <a16:creationId xmlns:a16="http://schemas.microsoft.com/office/drawing/2014/main" id="{BB432319-9AE3-441F-868D-5277DFBF8F07}"/>
              </a:ext>
            </a:extLst>
          </p:cNvPr>
          <p:cNvGrpSpPr/>
          <p:nvPr/>
        </p:nvGrpSpPr>
        <p:grpSpPr>
          <a:xfrm>
            <a:off x="9834129" y="11242601"/>
            <a:ext cx="3339961" cy="674154"/>
            <a:chOff x="8135090" y="11661584"/>
            <a:chExt cx="1792942" cy="361896"/>
          </a:xfrm>
        </p:grpSpPr>
        <p:pic>
          <p:nvPicPr>
            <p:cNvPr id="45" name="図 44">
              <a:extLst>
                <a:ext uri="{FF2B5EF4-FFF2-40B4-BE49-F238E27FC236}">
                  <a16:creationId xmlns:a16="http://schemas.microsoft.com/office/drawing/2014/main" id="{C95BA905-CD30-4C7D-8270-02633E9E5F40}"/>
                </a:ext>
              </a:extLst>
            </p:cNvPr>
            <p:cNvPicPr>
              <a:picLocks noChangeAspect="1"/>
            </p:cNvPicPr>
            <p:nvPr/>
          </p:nvPicPr>
          <p:blipFill>
            <a:blip r:embed="rId19"/>
            <a:stretch>
              <a:fillRect/>
            </a:stretch>
          </p:blipFill>
          <p:spPr>
            <a:xfrm>
              <a:off x="8135090" y="11703579"/>
              <a:ext cx="502567" cy="224118"/>
            </a:xfrm>
            <a:prstGeom prst="rect">
              <a:avLst/>
            </a:prstGeom>
          </p:spPr>
        </p:pic>
        <p:pic>
          <p:nvPicPr>
            <p:cNvPr id="46" name="図 45">
              <a:extLst>
                <a:ext uri="{FF2B5EF4-FFF2-40B4-BE49-F238E27FC236}">
                  <a16:creationId xmlns:a16="http://schemas.microsoft.com/office/drawing/2014/main" id="{E0EA941F-4139-4AE9-9E56-504B7F63573A}"/>
                </a:ext>
              </a:extLst>
            </p:cNvPr>
            <p:cNvPicPr>
              <a:picLocks noChangeAspect="1"/>
            </p:cNvPicPr>
            <p:nvPr/>
          </p:nvPicPr>
          <p:blipFill>
            <a:blip r:embed="rId20"/>
            <a:stretch>
              <a:fillRect/>
            </a:stretch>
          </p:blipFill>
          <p:spPr>
            <a:xfrm>
              <a:off x="8547467" y="11661584"/>
              <a:ext cx="1380565" cy="361896"/>
            </a:xfrm>
            <a:prstGeom prst="rect">
              <a:avLst/>
            </a:prstGeom>
          </p:spPr>
        </p:pic>
      </p:grpSp>
      <mc:AlternateContent xmlns:mc="http://schemas.openxmlformats.org/markup-compatibility/2006" xmlns:a14="http://schemas.microsoft.com/office/drawing/2010/main">
        <mc:Choice Requires="a14">
          <p:sp>
            <p:nvSpPr>
              <p:cNvPr id="49" name="テキスト ボックス 62">
                <a:extLst>
                  <a:ext uri="{FF2B5EF4-FFF2-40B4-BE49-F238E27FC236}">
                    <a16:creationId xmlns:a16="http://schemas.microsoft.com/office/drawing/2014/main" id="{5F56089B-FE95-4EC4-803F-3F0231A6413D}"/>
                  </a:ext>
                </a:extLst>
              </p:cNvPr>
              <p:cNvSpPr txBox="1"/>
              <p:nvPr/>
            </p:nvSpPr>
            <p:spPr>
              <a:xfrm>
                <a:off x="168054" y="12114056"/>
                <a:ext cx="12440919" cy="1187507"/>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dirty="0">
                    <a:solidFill>
                      <a:sysClr val="windowText" lastClr="000000"/>
                    </a:solidFill>
                    <a:latin typeface="あずきフォント" panose="02000609000000000000" pitchFamily="1" charset="-128"/>
                    <a:ea typeface="あずきフォント" panose="02000609000000000000" pitchFamily="1" charset="-128"/>
                  </a:rPr>
                  <a:t>最急降下法の計算量は・・・</a:t>
                </a:r>
                <a:endParaRPr kumimoji="1" lang="en-US" altLang="ja-JP" sz="2400" b="0" dirty="0">
                  <a:solidFill>
                    <a:sysClr val="windowText" lastClr="000000"/>
                  </a:solidFill>
                  <a:latin typeface="あずきフォント" panose="02000609000000000000" pitchFamily="1" charset="-128"/>
                  <a:ea typeface="あずきフォント" panose="02000609000000000000" pitchFamily="1" charset="-128"/>
                </a:endParaRPr>
              </a:p>
              <a:p>
                <a:pPr algn="l"/>
                <a:r>
                  <a:rPr kumimoji="1" lang="ja-JP" altLang="en-US" sz="2400" b="0" dirty="0">
                    <a:solidFill>
                      <a:sysClr val="windowText" lastClr="000000"/>
                    </a:solidFill>
                    <a:latin typeface="あずきフォント" panose="02000609000000000000" pitchFamily="1" charset="-128"/>
                    <a:ea typeface="あずきフォント" panose="02000609000000000000" pitchFamily="1" charset="-128"/>
                  </a:rPr>
                  <a:t>①</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空間計算量</a:t>
                </a:r>
                <a:r>
                  <a:rPr kumimoji="1" lang="en-US" altLang="ja-JP" sz="2400" b="0" dirty="0">
                    <a:solidFill>
                      <a:sysClr val="windowText" lastClr="000000"/>
                    </a:solidFill>
                    <a:latin typeface="あずきフォント" panose="02000609000000000000" pitchFamily="1" charset="-128"/>
                    <a:ea typeface="あずきフォント" panose="02000609000000000000" pitchFamily="1" charset="-128"/>
                  </a:rPr>
                  <a:t>:</a:t>
                </a:r>
                <a14:m>
                  <m:oMath xmlns:m="http://schemas.openxmlformats.org/officeDocument/2006/math">
                    <m:r>
                      <a:rPr kumimoji="1" lang="en-US" altLang="ja-JP" sz="2400" b="1" i="0">
                        <a:solidFill>
                          <a:schemeClr val="accent2"/>
                        </a:solidFill>
                        <a:effectLst/>
                        <a:latin typeface="Cambria Math" panose="02040503050406030204" pitchFamily="18" charset="0"/>
                        <a:ea typeface="+mn-ea"/>
                        <a:cs typeface="+mn-cs"/>
                      </a:rPr>
                      <m:t>𝐎</m:t>
                    </m:r>
                    <m:r>
                      <a:rPr kumimoji="1" lang="en-US" altLang="ja-JP" sz="2400" b="1" i="0">
                        <a:solidFill>
                          <a:schemeClr val="accent2"/>
                        </a:solidFill>
                        <a:effectLst/>
                        <a:latin typeface="Cambria Math" panose="02040503050406030204" pitchFamily="18" charset="0"/>
                        <a:ea typeface="+mn-ea"/>
                        <a:cs typeface="+mn-cs"/>
                      </a:rPr>
                      <m:t>(</m:t>
                    </m:r>
                    <m:r>
                      <a:rPr kumimoji="1" lang="en-US" altLang="ja-JP" sz="2400" b="1" i="0">
                        <a:solidFill>
                          <a:schemeClr val="accent2"/>
                        </a:solidFill>
                        <a:effectLst/>
                        <a:latin typeface="Cambria Math" panose="02040503050406030204" pitchFamily="18" charset="0"/>
                        <a:ea typeface="+mn-ea"/>
                        <a:cs typeface="+mn-cs"/>
                      </a:rPr>
                      <m:t>𝐝𝐍</m:t>
                    </m:r>
                    <m:r>
                      <a:rPr kumimoji="1" lang="en-US" altLang="ja-JP" sz="2400" b="1" i="0">
                        <a:solidFill>
                          <a:schemeClr val="accent2"/>
                        </a:solidFill>
                        <a:effectLst/>
                        <a:latin typeface="Cambria Math" panose="02040503050406030204" pitchFamily="18" charset="0"/>
                        <a:ea typeface="+mn-ea"/>
                        <a:cs typeface="+mn-cs"/>
                      </a:rPr>
                      <m:t>)</m:t>
                    </m:r>
                  </m:oMath>
                </a14:m>
                <a:r>
                  <a:rPr kumimoji="1" lang="ja-JP" altLang="en-US" sz="2400" b="0" dirty="0">
                    <a:solidFill>
                      <a:sysClr val="windowText" lastClr="000000"/>
                    </a:solidFill>
                    <a:latin typeface="あずきフォント" panose="02000609000000000000" pitchFamily="1" charset="-128"/>
                    <a:ea typeface="あずきフォント" panose="02000609000000000000" pitchFamily="1" charset="-128"/>
                  </a:rPr>
                  <a:t>。事例ごとに求めることで</a:t>
                </a:r>
                <a14:m>
                  <m:oMath xmlns:m="http://schemas.openxmlformats.org/officeDocument/2006/math">
                    <m:r>
                      <a:rPr kumimoji="1" lang="en-US" altLang="ja-JP" sz="2400" b="1" i="0">
                        <a:solidFill>
                          <a:schemeClr val="accent2"/>
                        </a:solidFill>
                        <a:effectLst/>
                        <a:latin typeface="Cambria Math" panose="02040503050406030204" pitchFamily="18" charset="0"/>
                        <a:ea typeface="+mn-ea"/>
                        <a:cs typeface="+mn-cs"/>
                      </a:rPr>
                      <m:t>𝐎</m:t>
                    </m:r>
                    <m:r>
                      <a:rPr kumimoji="1" lang="en-US" altLang="ja-JP" sz="2400" b="1" i="0">
                        <a:solidFill>
                          <a:schemeClr val="accent2"/>
                        </a:solidFill>
                        <a:effectLst/>
                        <a:latin typeface="Cambria Math" panose="02040503050406030204" pitchFamily="18" charset="0"/>
                        <a:ea typeface="+mn-ea"/>
                        <a:cs typeface="+mn-cs"/>
                      </a:rPr>
                      <m:t>(</m:t>
                    </m:r>
                    <m:r>
                      <a:rPr kumimoji="1" lang="en-US" altLang="ja-JP" sz="2400" b="1" i="0">
                        <a:solidFill>
                          <a:schemeClr val="accent2"/>
                        </a:solidFill>
                        <a:effectLst/>
                        <a:latin typeface="Cambria Math" panose="02040503050406030204" pitchFamily="18" charset="0"/>
                        <a:ea typeface="+mn-ea"/>
                        <a:cs typeface="+mn-cs"/>
                      </a:rPr>
                      <m:t>𝐝</m:t>
                    </m:r>
                    <m:r>
                      <a:rPr kumimoji="1" lang="en-US" altLang="ja-JP" sz="2400" b="1" i="0">
                        <a:solidFill>
                          <a:schemeClr val="accent2"/>
                        </a:solidFill>
                        <a:effectLst/>
                        <a:latin typeface="Cambria Math" panose="02040503050406030204" pitchFamily="18" charset="0"/>
                        <a:ea typeface="+mn-ea"/>
                        <a:cs typeface="+mn-cs"/>
                      </a:rPr>
                      <m:t>)</m:t>
                    </m:r>
                  </m:oMath>
                </a14:m>
                <a:r>
                  <a:rPr kumimoji="1" lang="ja-JP" altLang="en-US" sz="2400" b="0" dirty="0">
                    <a:solidFill>
                      <a:sysClr val="windowText" lastClr="000000"/>
                    </a:solidFill>
                    <a:latin typeface="あずきフォント" panose="02000609000000000000" pitchFamily="1" charset="-128"/>
                    <a:ea typeface="あずきフォント" panose="02000609000000000000" pitchFamily="1" charset="-128"/>
                  </a:rPr>
                  <a:t>にすることが可能</a:t>
                </a:r>
                <a:r>
                  <a:rPr kumimoji="1" lang="en-US" altLang="ja-JP" sz="2400" b="0" dirty="0">
                    <a:solidFill>
                      <a:sysClr val="windowText" lastClr="000000"/>
                    </a:solidFill>
                    <a:latin typeface="あずきフォント" panose="02000609000000000000" pitchFamily="1" charset="-128"/>
                    <a:ea typeface="あずきフォント" panose="02000609000000000000" pitchFamily="1" charset="-128"/>
                  </a:rPr>
                  <a:t>)</a:t>
                </a:r>
              </a:p>
              <a:p>
                <a:pPr algn="l"/>
                <a:r>
                  <a:rPr kumimoji="1" lang="ja-JP" altLang="en-US" sz="2400" b="0" dirty="0">
                    <a:solidFill>
                      <a:sysClr val="windowText" lastClr="000000"/>
                    </a:solidFill>
                    <a:latin typeface="あずきフォント" panose="02000609000000000000" pitchFamily="1" charset="-128"/>
                    <a:ea typeface="あずきフォント" panose="02000609000000000000" pitchFamily="1" charset="-128"/>
                  </a:rPr>
                  <a:t>②</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時間計算量</a:t>
                </a:r>
                <a:r>
                  <a:rPr kumimoji="1" lang="en-US" altLang="ja-JP" sz="2400" b="0"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b="0" dirty="0">
                    <a:solidFill>
                      <a:sysClr val="windowText" lastClr="000000"/>
                    </a:solidFill>
                    <a:latin typeface="あずきフォント" panose="02000609000000000000" pitchFamily="1" charset="-128"/>
                    <a:ea typeface="あずきフォント" panose="02000609000000000000" pitchFamily="1" charset="-128"/>
                  </a:rPr>
                  <a:t>反復回数を</a:t>
                </a:r>
                <a14:m>
                  <m:oMath xmlns:m="http://schemas.openxmlformats.org/officeDocument/2006/math">
                    <m:r>
                      <m:rPr>
                        <m:sty m:val="p"/>
                      </m:rPr>
                      <a:rPr kumimoji="1" lang="en-US" altLang="ja-JP" sz="2400" b="0" i="0">
                        <a:solidFill>
                          <a:sysClr val="windowText" lastClr="000000"/>
                        </a:solidFill>
                        <a:effectLst/>
                        <a:latin typeface="Cambria Math" panose="02040503050406030204" pitchFamily="18" charset="0"/>
                        <a:ea typeface="+mn-ea"/>
                        <a:cs typeface="+mn-cs"/>
                      </a:rPr>
                      <m:t>T</m:t>
                    </m:r>
                  </m:oMath>
                </a14:m>
                <a:r>
                  <a:rPr kumimoji="1" lang="ja-JP" altLang="en-US" sz="2400" b="0" dirty="0">
                    <a:solidFill>
                      <a:sysClr val="windowText" lastClr="000000"/>
                    </a:solidFill>
                    <a:latin typeface="あずきフォント" panose="02000609000000000000" pitchFamily="1" charset="-128"/>
                    <a:ea typeface="あずきフォント" panose="02000609000000000000" pitchFamily="1" charset="-128"/>
                  </a:rPr>
                  <a:t>とすると</a:t>
                </a:r>
                <a14:m>
                  <m:oMath xmlns:m="http://schemas.openxmlformats.org/officeDocument/2006/math">
                    <m:r>
                      <a:rPr kumimoji="1" lang="en-US" altLang="ja-JP" sz="2400" b="1" i="0">
                        <a:solidFill>
                          <a:schemeClr val="accent2"/>
                        </a:solidFill>
                        <a:effectLst/>
                        <a:latin typeface="Cambria Math" panose="02040503050406030204" pitchFamily="18" charset="0"/>
                        <a:ea typeface="+mn-ea"/>
                        <a:cs typeface="+mn-cs"/>
                      </a:rPr>
                      <m:t>𝐎</m:t>
                    </m:r>
                    <m:r>
                      <a:rPr kumimoji="1" lang="en-US" altLang="ja-JP" sz="2400" b="1" i="0">
                        <a:solidFill>
                          <a:schemeClr val="accent2"/>
                        </a:solidFill>
                        <a:effectLst/>
                        <a:latin typeface="Cambria Math" panose="02040503050406030204" pitchFamily="18" charset="0"/>
                        <a:ea typeface="+mn-ea"/>
                        <a:cs typeface="+mn-cs"/>
                      </a:rPr>
                      <m:t>(</m:t>
                    </m:r>
                    <m:r>
                      <a:rPr kumimoji="1" lang="en-US" altLang="ja-JP" sz="2400" b="1" i="0">
                        <a:solidFill>
                          <a:schemeClr val="accent2"/>
                        </a:solidFill>
                        <a:effectLst/>
                        <a:latin typeface="Cambria Math" panose="02040503050406030204" pitchFamily="18" charset="0"/>
                        <a:ea typeface="+mn-ea"/>
                        <a:cs typeface="+mn-cs"/>
                      </a:rPr>
                      <m:t>𝐝𝐍𝐓</m:t>
                    </m:r>
                    <m:r>
                      <a:rPr kumimoji="1" lang="en-US" altLang="ja-JP" sz="2400" b="1" i="0">
                        <a:solidFill>
                          <a:schemeClr val="accent2"/>
                        </a:solidFill>
                        <a:effectLst/>
                        <a:latin typeface="Cambria Math" panose="02040503050406030204" pitchFamily="18" charset="0"/>
                        <a:ea typeface="+mn-ea"/>
                        <a:cs typeface="+mn-cs"/>
                      </a:rPr>
                      <m:t>)</m:t>
                    </m:r>
                  </m:oMath>
                </a14:m>
                <a:r>
                  <a:rPr kumimoji="1" lang="ja-JP" altLang="en-US" sz="2400" b="0" dirty="0">
                    <a:solidFill>
                      <a:sysClr val="windowText" lastClr="000000"/>
                    </a:solidFill>
                    <a:latin typeface="あずきフォント" panose="02000609000000000000" pitchFamily="1" charset="-128"/>
                    <a:ea typeface="あずきフォント" panose="02000609000000000000" pitchFamily="1" charset="-128"/>
                  </a:rPr>
                  <a:t>。</a:t>
                </a:r>
                <a:endParaRPr kumimoji="1" lang="en-US" altLang="ja-JP" sz="2400" b="0" dirty="0">
                  <a:solidFill>
                    <a:sysClr val="windowText" lastClr="000000"/>
                  </a:solidFill>
                  <a:latin typeface="あずきフォント" panose="02000609000000000000" pitchFamily="1" charset="-128"/>
                  <a:ea typeface="あずきフォント" panose="02000609000000000000" pitchFamily="1" charset="-128"/>
                </a:endParaRPr>
              </a:p>
            </p:txBody>
          </p:sp>
        </mc:Choice>
        <mc:Fallback xmlns="">
          <p:sp>
            <p:nvSpPr>
              <p:cNvPr id="49" name="テキスト ボックス 62">
                <a:extLst>
                  <a:ext uri="{FF2B5EF4-FFF2-40B4-BE49-F238E27FC236}">
                    <a16:creationId xmlns:a16="http://schemas.microsoft.com/office/drawing/2014/main" id="{5F56089B-FE95-4EC4-803F-3F0231A6413D}"/>
                  </a:ext>
                </a:extLst>
              </p:cNvPr>
              <p:cNvSpPr txBox="1">
                <a:spLocks noRot="1" noChangeAspect="1" noMove="1" noResize="1" noEditPoints="1" noAdjustHandles="1" noChangeArrowheads="1" noChangeShapeType="1" noTextEdit="1"/>
              </p:cNvSpPr>
              <p:nvPr/>
            </p:nvSpPr>
            <p:spPr>
              <a:xfrm>
                <a:off x="168054" y="12114056"/>
                <a:ext cx="12440919" cy="1187507"/>
              </a:xfrm>
              <a:prstGeom prst="rect">
                <a:avLst/>
              </a:prstGeom>
              <a:blipFill>
                <a:blip r:embed="rId21"/>
                <a:stretch>
                  <a:fillRect l="-784" t="-4103" b="-10256"/>
                </a:stretch>
              </a:blipFill>
              <a:ln w="9525" cmpd="sng">
                <a:noFill/>
                <a:prstDash val="dash"/>
              </a:ln>
            </p:spPr>
            <p:txBody>
              <a:bodyPr/>
              <a:lstStyle/>
              <a:p>
                <a:r>
                  <a:rPr lang="ja-JP" altLang="en-US">
                    <a:noFill/>
                  </a:rPr>
                  <a:t> </a:t>
                </a:r>
              </a:p>
            </p:txBody>
          </p:sp>
        </mc:Fallback>
      </mc:AlternateContent>
      <p:sp>
        <p:nvSpPr>
          <p:cNvPr id="50" name="楕円 49">
            <a:extLst>
              <a:ext uri="{FF2B5EF4-FFF2-40B4-BE49-F238E27FC236}">
                <a16:creationId xmlns:a16="http://schemas.microsoft.com/office/drawing/2014/main" id="{F86C024B-7625-4761-811E-A8DC0818D259}"/>
              </a:ext>
            </a:extLst>
          </p:cNvPr>
          <p:cNvSpPr/>
          <p:nvPr/>
        </p:nvSpPr>
        <p:spPr>
          <a:xfrm>
            <a:off x="10335635" y="12288808"/>
            <a:ext cx="3078703" cy="1085047"/>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51" name="テキスト ボックス 98">
            <a:extLst>
              <a:ext uri="{FF2B5EF4-FFF2-40B4-BE49-F238E27FC236}">
                <a16:creationId xmlns:a16="http://schemas.microsoft.com/office/drawing/2014/main" id="{6A03D497-7017-4B06-9A54-797F5DD4CE62}"/>
              </a:ext>
            </a:extLst>
          </p:cNvPr>
          <p:cNvSpPr txBox="1"/>
          <p:nvPr/>
        </p:nvSpPr>
        <p:spPr>
          <a:xfrm>
            <a:off x="10375223" y="12300556"/>
            <a:ext cx="3025964" cy="10356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説明変数の数が増えても推定可能に！！</a:t>
            </a:r>
          </a:p>
        </p:txBody>
      </p:sp>
    </p:spTree>
    <p:extLst>
      <p:ext uri="{BB962C8B-B14F-4D97-AF65-F5344CB8AC3E}">
        <p14:creationId xmlns:p14="http://schemas.microsoft.com/office/powerpoint/2010/main" val="134040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3A5F26F-5AFC-4403-8B95-13009133A7B8}"/>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7" name="テキスト ボックス 359">
            <a:extLst>
              <a:ext uri="{FF2B5EF4-FFF2-40B4-BE49-F238E27FC236}">
                <a16:creationId xmlns:a16="http://schemas.microsoft.com/office/drawing/2014/main" id="{C9D8577C-23A6-40F4-BD12-9F505952BFEE}"/>
              </a:ext>
            </a:extLst>
          </p:cNvPr>
          <p:cNvSpPr txBox="1"/>
          <p:nvPr/>
        </p:nvSpPr>
        <p:spPr>
          <a:xfrm>
            <a:off x="438912" y="371745"/>
            <a:ext cx="12765024" cy="5674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事例数が多くても学習の速度を維持するには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8" name="テキスト ボックス 7">
            <a:extLst>
              <a:ext uri="{FF2B5EF4-FFF2-40B4-BE49-F238E27FC236}">
                <a16:creationId xmlns:a16="http://schemas.microsoft.com/office/drawing/2014/main" id="{C1EEC3D5-E286-4D63-ADEE-34F8CA1D705C}"/>
              </a:ext>
            </a:extLst>
          </p:cNvPr>
          <p:cNvSpPr txBox="1"/>
          <p:nvPr/>
        </p:nvSpPr>
        <p:spPr>
          <a:xfrm>
            <a:off x="11240782" y="-2114"/>
            <a:ext cx="2340575"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a:t>
            </a:r>
            <a:r>
              <a:rPr kumimoji="1" lang="en-US" altLang="ja-JP" dirty="0">
                <a:latin typeface="あずきフォント" panose="02000609000000000000" pitchFamily="1" charset="-128"/>
                <a:ea typeface="あずきフォント" panose="02000609000000000000" pitchFamily="1" charset="-128"/>
              </a:rPr>
              <a:t>4.5~4.8</a:t>
            </a:r>
            <a:endParaRPr kumimoji="1" lang="ja-JP" altLang="en-US" dirty="0">
              <a:latin typeface="あずきフォント" panose="02000609000000000000" pitchFamily="1" charset="-128"/>
              <a:ea typeface="あずきフォント" panose="02000609000000000000" pitchFamily="1" charset="-128"/>
            </a:endParaRPr>
          </a:p>
        </p:txBody>
      </p:sp>
      <p:sp>
        <p:nvSpPr>
          <p:cNvPr id="9" name="テキスト ボックス 143">
            <a:extLst>
              <a:ext uri="{FF2B5EF4-FFF2-40B4-BE49-F238E27FC236}">
                <a16:creationId xmlns:a16="http://schemas.microsoft.com/office/drawing/2014/main" id="{C2A70AB0-0083-4937-A6B8-F756DA322FA4}"/>
              </a:ext>
            </a:extLst>
          </p:cNvPr>
          <p:cNvSpPr txBox="1"/>
          <p:nvPr/>
        </p:nvSpPr>
        <p:spPr>
          <a:xfrm>
            <a:off x="301660" y="1136075"/>
            <a:ext cx="5334029" cy="807048"/>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u="none" dirty="0">
                <a:latin typeface="あずきフォント" panose="02000609000000000000" pitchFamily="1" charset="-128"/>
                <a:ea typeface="あずきフォント" panose="02000609000000000000" pitchFamily="1" charset="-128"/>
              </a:rPr>
              <a:t>最急降下法の</a:t>
            </a:r>
            <a:endParaRPr kumimoji="1" lang="en-US" altLang="ja-JP" sz="2400" b="0" u="none" dirty="0">
              <a:latin typeface="あずきフォント" panose="02000609000000000000" pitchFamily="1" charset="-128"/>
              <a:ea typeface="あずきフォント" panose="02000609000000000000" pitchFamily="1" charset="-128"/>
            </a:endParaRPr>
          </a:p>
          <a:p>
            <a:pPr algn="l"/>
            <a:r>
              <a:rPr kumimoji="1" lang="ja-JP" altLang="en-US" sz="2400" b="0" u="none" dirty="0">
                <a:latin typeface="あずきフォント" panose="02000609000000000000" pitchFamily="1" charset="-128"/>
                <a:ea typeface="あずきフォント" panose="02000609000000000000" pitchFamily="1" charset="-128"/>
              </a:rPr>
              <a:t>パラメーター更新式</a:t>
            </a:r>
            <a:r>
              <a:rPr kumimoji="1" lang="en-US" altLang="ja-JP" sz="2400" b="0" u="none" dirty="0">
                <a:latin typeface="あずきフォント" panose="02000609000000000000" pitchFamily="1" charset="-128"/>
                <a:ea typeface="あずきフォント" panose="02000609000000000000" pitchFamily="1" charset="-128"/>
              </a:rPr>
              <a:t>:</a:t>
            </a:r>
          </a:p>
        </p:txBody>
      </p:sp>
      <mc:AlternateContent xmlns:mc="http://schemas.openxmlformats.org/markup-compatibility/2006" xmlns:a14="http://schemas.microsoft.com/office/drawing/2010/main">
        <mc:Choice Requires="a14">
          <p:sp>
            <p:nvSpPr>
              <p:cNvPr id="10" name="テキスト ボックス 145">
                <a:extLst>
                  <a:ext uri="{FF2B5EF4-FFF2-40B4-BE49-F238E27FC236}">
                    <a16:creationId xmlns:a16="http://schemas.microsoft.com/office/drawing/2014/main" id="{D0C7984A-3260-4178-9F22-484AAC77167E}"/>
                  </a:ext>
                </a:extLst>
              </p:cNvPr>
              <p:cNvSpPr txBox="1"/>
              <p:nvPr/>
            </p:nvSpPr>
            <p:spPr>
              <a:xfrm>
                <a:off x="301660" y="2268162"/>
                <a:ext cx="13112678" cy="698973"/>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14:m>
                  <m:oMath xmlns:m="http://schemas.openxmlformats.org/officeDocument/2006/math">
                    <m:r>
                      <a:rPr kumimoji="1" lang="en-US" altLang="ja-JP" sz="2800" b="1" i="1" u="none">
                        <a:solidFill>
                          <a:schemeClr val="accent1"/>
                        </a:solidFill>
                        <a:latin typeface="Cambria Math" panose="02040503050406030204" pitchFamily="18" charset="0"/>
                        <a:ea typeface="あずきフォント" panose="02000609000000000000" pitchFamily="1" charset="-128"/>
                      </a:rPr>
                      <m:t>𝑵</m:t>
                    </m:r>
                  </m:oMath>
                </a14:m>
                <a:r>
                  <a:rPr kumimoji="1" lang="ja-JP" altLang="en-US" sz="2800" b="1" u="none" dirty="0">
                    <a:solidFill>
                      <a:schemeClr val="accent1"/>
                    </a:solidFill>
                    <a:latin typeface="あずきフォント" panose="02000609000000000000" pitchFamily="1" charset="-128"/>
                    <a:ea typeface="あずきフォント" panose="02000609000000000000" pitchFamily="1" charset="-128"/>
                  </a:rPr>
                  <a:t>が大きい場合、</a:t>
                </a:r>
                <a14:m>
                  <m:oMath xmlns:m="http://schemas.openxmlformats.org/officeDocument/2006/math">
                    <m:sSubSup>
                      <m:sSubSupPr>
                        <m:ctrlPr>
                          <a:rPr kumimoji="1" lang="en-US" altLang="ja-JP" sz="2800" b="1" i="1" u="none">
                            <a:solidFill>
                              <a:schemeClr val="accent1"/>
                            </a:solidFill>
                            <a:effectLst/>
                            <a:latin typeface="Cambria Math" panose="02040503050406030204" pitchFamily="18" charset="0"/>
                            <a:ea typeface="あずきフォント" panose="02000609000000000000" pitchFamily="1" charset="-128"/>
                          </a:rPr>
                        </m:ctrlPr>
                      </m:sSubSupPr>
                      <m:e>
                        <m:acc>
                          <m:accPr>
                            <m:chr m:val="̂"/>
                            <m:ctrlPr>
                              <a:rPr kumimoji="1" lang="en-US" altLang="ja-JP" sz="2800" b="1" i="1" u="none">
                                <a:solidFill>
                                  <a:schemeClr val="accent1"/>
                                </a:solidFill>
                                <a:effectLst/>
                                <a:latin typeface="Cambria Math" panose="02040503050406030204" pitchFamily="18" charset="0"/>
                              </a:rPr>
                            </m:ctrlPr>
                          </m:accPr>
                          <m:e>
                            <m:r>
                              <a:rPr kumimoji="1" lang="en-US" altLang="ja-JP" sz="2800" b="1" i="1" u="none">
                                <a:solidFill>
                                  <a:schemeClr val="accent1"/>
                                </a:solidFill>
                                <a:effectLst/>
                                <a:latin typeface="Cambria Math" panose="02040503050406030204" pitchFamily="18" charset="0"/>
                              </a:rPr>
                              <m:t>𝒚</m:t>
                            </m:r>
                          </m:e>
                        </m:acc>
                      </m:e>
                      <m:sub>
                        <m:r>
                          <a:rPr kumimoji="1" lang="en-US" altLang="ja-JP" sz="2800" b="1" i="0" u="none">
                            <a:solidFill>
                              <a:schemeClr val="accent1"/>
                            </a:solidFill>
                            <a:latin typeface="Cambria Math" panose="02040503050406030204" pitchFamily="18" charset="0"/>
                            <a:ea typeface="あずきフォント" panose="02000609000000000000" pitchFamily="1" charset="-128"/>
                          </a:rPr>
                          <m:t>𝐢</m:t>
                        </m:r>
                      </m:sub>
                      <m:sup>
                        <m:r>
                          <a:rPr kumimoji="1" lang="en-US" altLang="ja-JP" sz="2800" b="1" i="1" u="none">
                            <a:solidFill>
                              <a:schemeClr val="accent1"/>
                            </a:solidFill>
                            <a:latin typeface="Cambria Math" panose="02040503050406030204" pitchFamily="18" charset="0"/>
                            <a:ea typeface="あずきフォント" panose="02000609000000000000" pitchFamily="1" charset="-128"/>
                          </a:rPr>
                          <m:t>(</m:t>
                        </m:r>
                        <m:r>
                          <a:rPr kumimoji="1" lang="en-US" altLang="ja-JP" sz="2800" b="1" i="1" u="none">
                            <a:solidFill>
                              <a:schemeClr val="accent1"/>
                            </a:solidFill>
                            <a:latin typeface="Cambria Math" panose="02040503050406030204" pitchFamily="18" charset="0"/>
                            <a:ea typeface="あずきフォント" panose="02000609000000000000" pitchFamily="1" charset="-128"/>
                          </a:rPr>
                          <m:t>𝒕</m:t>
                        </m:r>
                        <m:r>
                          <a:rPr kumimoji="1" lang="en-US" altLang="ja-JP" sz="2800" b="1" i="1" u="none">
                            <a:solidFill>
                              <a:schemeClr val="accent1"/>
                            </a:solidFill>
                            <a:latin typeface="Cambria Math" panose="02040503050406030204" pitchFamily="18" charset="0"/>
                            <a:ea typeface="あずきフォント" panose="02000609000000000000" pitchFamily="1" charset="-128"/>
                          </a:rPr>
                          <m:t>)</m:t>
                        </m:r>
                      </m:sup>
                    </m:sSubSup>
                  </m:oMath>
                </a14:m>
                <a:r>
                  <a:rPr kumimoji="1" lang="ja-JP" altLang="en-US" sz="2800" b="1" u="none" dirty="0">
                    <a:solidFill>
                      <a:schemeClr val="accent1"/>
                    </a:solidFill>
                    <a:latin typeface="あずきフォント" panose="02000609000000000000" pitchFamily="1" charset="-128"/>
                    <a:ea typeface="あずきフォント" panose="02000609000000000000" pitchFamily="1" charset="-128"/>
                  </a:rPr>
                  <a:t>を更新前の</a:t>
                </a:r>
                <a14:m>
                  <m:oMath xmlns:m="http://schemas.openxmlformats.org/officeDocument/2006/math">
                    <m:r>
                      <a:rPr kumimoji="1" lang="el-GR" altLang="ja-JP" sz="2800" b="1" i="1">
                        <a:solidFill>
                          <a:schemeClr val="accent1"/>
                        </a:solidFill>
                        <a:effectLst/>
                        <a:latin typeface="Cambria Math" panose="02040503050406030204" pitchFamily="18" charset="0"/>
                        <a:ea typeface="Cambria Math" panose="02040503050406030204" pitchFamily="18" charset="0"/>
                      </a:rPr>
                      <m:t>𝝎</m:t>
                    </m:r>
                  </m:oMath>
                </a14:m>
                <a:r>
                  <a:rPr kumimoji="1" lang="ja-JP" altLang="en-US" sz="2800" b="1" u="none" dirty="0">
                    <a:solidFill>
                      <a:schemeClr val="accent1"/>
                    </a:solidFill>
                    <a:latin typeface="あずきフォント" panose="02000609000000000000" pitchFamily="1" charset="-128"/>
                    <a:ea typeface="あずきフォント" panose="02000609000000000000" pitchFamily="1" charset="-128"/>
                  </a:rPr>
                  <a:t>で計算し続けることになり無駄が大きい。</a:t>
                </a:r>
                <a:endParaRPr kumimoji="1" lang="en-US" altLang="ja-JP" sz="2800" b="1" u="none" dirty="0">
                  <a:solidFill>
                    <a:schemeClr val="accent1"/>
                  </a:solidFill>
                  <a:latin typeface="あずきフォント" panose="02000609000000000000" pitchFamily="1" charset="-128"/>
                  <a:ea typeface="あずきフォント" panose="02000609000000000000" pitchFamily="1" charset="-128"/>
                </a:endParaRPr>
              </a:p>
            </p:txBody>
          </p:sp>
        </mc:Choice>
        <mc:Fallback xmlns="">
          <p:sp>
            <p:nvSpPr>
              <p:cNvPr id="10" name="テキスト ボックス 145">
                <a:extLst>
                  <a:ext uri="{FF2B5EF4-FFF2-40B4-BE49-F238E27FC236}">
                    <a16:creationId xmlns:a16="http://schemas.microsoft.com/office/drawing/2014/main" id="{D0C7984A-3260-4178-9F22-484AAC77167E}"/>
                  </a:ext>
                </a:extLst>
              </p:cNvPr>
              <p:cNvSpPr txBox="1">
                <a:spLocks noRot="1" noChangeAspect="1" noMove="1" noResize="1" noEditPoints="1" noAdjustHandles="1" noChangeArrowheads="1" noChangeShapeType="1" noTextEdit="1"/>
              </p:cNvSpPr>
              <p:nvPr/>
            </p:nvSpPr>
            <p:spPr>
              <a:xfrm>
                <a:off x="301660" y="2268162"/>
                <a:ext cx="13112678" cy="698973"/>
              </a:xfrm>
              <a:prstGeom prst="rect">
                <a:avLst/>
              </a:prstGeom>
              <a:blipFill>
                <a:blip r:embed="rId2"/>
                <a:stretch>
                  <a:fillRect b="-12174"/>
                </a:stretch>
              </a:blipFill>
              <a:ln w="9525" cmpd="sng">
                <a:noFill/>
                <a:prstDash val="dash"/>
              </a:ln>
            </p:spPr>
            <p:txBody>
              <a:bodyPr/>
              <a:lstStyle/>
              <a:p>
                <a:r>
                  <a:rPr lang="ja-JP" altLang="en-US">
                    <a:noFill/>
                  </a:rPr>
                  <a:t> </a:t>
                </a:r>
              </a:p>
            </p:txBody>
          </p:sp>
        </mc:Fallback>
      </mc:AlternateContent>
      <p:sp>
        <p:nvSpPr>
          <p:cNvPr id="11" name="四角形: 角を丸くする 10">
            <a:extLst>
              <a:ext uri="{FF2B5EF4-FFF2-40B4-BE49-F238E27FC236}">
                <a16:creationId xmlns:a16="http://schemas.microsoft.com/office/drawing/2014/main" id="{5034567D-83C3-4033-AE23-A703D27ED524}"/>
              </a:ext>
            </a:extLst>
          </p:cNvPr>
          <p:cNvSpPr/>
          <p:nvPr/>
        </p:nvSpPr>
        <p:spPr>
          <a:xfrm>
            <a:off x="4398218" y="1024010"/>
            <a:ext cx="3828961" cy="1202550"/>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12" name="図 11">
            <a:extLst>
              <a:ext uri="{FF2B5EF4-FFF2-40B4-BE49-F238E27FC236}">
                <a16:creationId xmlns:a16="http://schemas.microsoft.com/office/drawing/2014/main" id="{D55B0EE3-3B4C-42F4-A14C-4E6E3788DE3D}"/>
              </a:ext>
            </a:extLst>
          </p:cNvPr>
          <p:cNvPicPr>
            <a:picLocks noChangeAspect="1"/>
          </p:cNvPicPr>
          <p:nvPr/>
        </p:nvPicPr>
        <p:blipFill>
          <a:blip r:embed="rId3"/>
          <a:stretch>
            <a:fillRect/>
          </a:stretch>
        </p:blipFill>
        <p:spPr>
          <a:xfrm>
            <a:off x="4643877" y="1187827"/>
            <a:ext cx="3337643" cy="874917"/>
          </a:xfrm>
          <a:prstGeom prst="rect">
            <a:avLst/>
          </a:prstGeom>
        </p:spPr>
      </p:pic>
      <p:sp>
        <p:nvSpPr>
          <p:cNvPr id="13" name="楕円 12">
            <a:extLst>
              <a:ext uri="{FF2B5EF4-FFF2-40B4-BE49-F238E27FC236}">
                <a16:creationId xmlns:a16="http://schemas.microsoft.com/office/drawing/2014/main" id="{0E04724A-855F-45C6-9BFD-75819E1AB18C}"/>
              </a:ext>
            </a:extLst>
          </p:cNvPr>
          <p:cNvSpPr/>
          <p:nvPr/>
        </p:nvSpPr>
        <p:spPr>
          <a:xfrm>
            <a:off x="5795721" y="1178204"/>
            <a:ext cx="855030" cy="874917"/>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4" name="テキスト ボックス 107">
            <a:extLst>
              <a:ext uri="{FF2B5EF4-FFF2-40B4-BE49-F238E27FC236}">
                <a16:creationId xmlns:a16="http://schemas.microsoft.com/office/drawing/2014/main" id="{F624080F-D935-40FE-8078-5E0BD10FA2B4}"/>
              </a:ext>
            </a:extLst>
          </p:cNvPr>
          <p:cNvSpPr txBox="1"/>
          <p:nvPr/>
        </p:nvSpPr>
        <p:spPr>
          <a:xfrm>
            <a:off x="545280" y="3154257"/>
            <a:ext cx="12625438" cy="7171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u="sng" dirty="0">
                <a:solidFill>
                  <a:schemeClr val="accent2"/>
                </a:solidFill>
                <a:latin typeface="あずきフォント" panose="02000609000000000000" pitchFamily="1" charset="-128"/>
                <a:ea typeface="あずきフォント" panose="02000609000000000000" pitchFamily="1" charset="-128"/>
              </a:rPr>
              <a:t>頻繁にパラメーターを更新することで学習速度を高めたい</a:t>
            </a:r>
            <a:endParaRPr kumimoji="1" lang="en-US" altLang="ja-JP" sz="3200" b="1" u="sng" dirty="0">
              <a:solidFill>
                <a:schemeClr val="accent2"/>
              </a:solidFill>
              <a:latin typeface="あずきフォント" panose="02000609000000000000" pitchFamily="1" charset="-128"/>
              <a:ea typeface="あずきフォント" panose="02000609000000000000" pitchFamily="1" charset="-128"/>
            </a:endParaRPr>
          </a:p>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確率的勾配降下法</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パラメーター更新に使用する事例をランダムに選択する。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p:txBody>
      </p:sp>
      <p:sp>
        <p:nvSpPr>
          <p:cNvPr id="15" name="四角形: 角を丸くする 14">
            <a:extLst>
              <a:ext uri="{FF2B5EF4-FFF2-40B4-BE49-F238E27FC236}">
                <a16:creationId xmlns:a16="http://schemas.microsoft.com/office/drawing/2014/main" id="{7C97161A-7380-4BDA-BE0E-1C03936B66CF}"/>
              </a:ext>
            </a:extLst>
          </p:cNvPr>
          <p:cNvSpPr/>
          <p:nvPr/>
        </p:nvSpPr>
        <p:spPr>
          <a:xfrm>
            <a:off x="301660" y="3079740"/>
            <a:ext cx="13112678" cy="117421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3200"/>
          </a:p>
        </p:txBody>
      </p:sp>
      <p:sp>
        <p:nvSpPr>
          <p:cNvPr id="16" name="テキスト ボックス 147">
            <a:extLst>
              <a:ext uri="{FF2B5EF4-FFF2-40B4-BE49-F238E27FC236}">
                <a16:creationId xmlns:a16="http://schemas.microsoft.com/office/drawing/2014/main" id="{97B227A7-BE14-493E-AE3B-2278986C42CA}"/>
              </a:ext>
            </a:extLst>
          </p:cNvPr>
          <p:cNvSpPr txBox="1"/>
          <p:nvPr/>
        </p:nvSpPr>
        <p:spPr>
          <a:xfrm>
            <a:off x="301660" y="4717813"/>
            <a:ext cx="3670709" cy="451346"/>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u="none" dirty="0">
                <a:latin typeface="あずきフォント" panose="02000609000000000000" pitchFamily="1" charset="-128"/>
                <a:ea typeface="あずきフォント" panose="02000609000000000000" pitchFamily="1" charset="-128"/>
              </a:rPr>
              <a:t>パラメーター更新式</a:t>
            </a:r>
            <a:r>
              <a:rPr kumimoji="1" lang="en-US" altLang="ja-JP" sz="2400" b="0" u="none" dirty="0">
                <a:latin typeface="あずきフォント" panose="02000609000000000000" pitchFamily="1" charset="-128"/>
                <a:ea typeface="あずきフォント" panose="02000609000000000000" pitchFamily="1" charset="-128"/>
              </a:rPr>
              <a:t>:</a:t>
            </a:r>
          </a:p>
        </p:txBody>
      </p:sp>
      <p:pic>
        <p:nvPicPr>
          <p:cNvPr id="17" name="図 16">
            <a:extLst>
              <a:ext uri="{FF2B5EF4-FFF2-40B4-BE49-F238E27FC236}">
                <a16:creationId xmlns:a16="http://schemas.microsoft.com/office/drawing/2014/main" id="{EA2D40FB-8890-462F-BBA9-2D5D7BE08CEA}"/>
              </a:ext>
            </a:extLst>
          </p:cNvPr>
          <p:cNvPicPr>
            <a:picLocks noChangeAspect="1"/>
          </p:cNvPicPr>
          <p:nvPr/>
        </p:nvPicPr>
        <p:blipFill>
          <a:blip r:embed="rId4"/>
          <a:stretch>
            <a:fillRect/>
          </a:stretch>
        </p:blipFill>
        <p:spPr>
          <a:xfrm>
            <a:off x="4643877" y="4579524"/>
            <a:ext cx="3337643" cy="927122"/>
          </a:xfrm>
          <a:prstGeom prst="rect">
            <a:avLst/>
          </a:prstGeom>
        </p:spPr>
      </p:pic>
      <p:sp>
        <p:nvSpPr>
          <p:cNvPr id="18" name="四角形: 角を丸くする 17">
            <a:extLst>
              <a:ext uri="{FF2B5EF4-FFF2-40B4-BE49-F238E27FC236}">
                <a16:creationId xmlns:a16="http://schemas.microsoft.com/office/drawing/2014/main" id="{93429C00-B583-438A-B503-D4B43F36EA79}"/>
              </a:ext>
            </a:extLst>
          </p:cNvPr>
          <p:cNvSpPr/>
          <p:nvPr/>
        </p:nvSpPr>
        <p:spPr>
          <a:xfrm>
            <a:off x="4454104" y="4676814"/>
            <a:ext cx="3717189" cy="732543"/>
          </a:xfrm>
          <a:prstGeom prst="round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テキスト ボックス 158">
            <a:extLst>
              <a:ext uri="{FF2B5EF4-FFF2-40B4-BE49-F238E27FC236}">
                <a16:creationId xmlns:a16="http://schemas.microsoft.com/office/drawing/2014/main" id="{690AF98D-B6AA-4E9A-BBDC-A10F55FE18E6}"/>
              </a:ext>
            </a:extLst>
          </p:cNvPr>
          <p:cNvSpPr txBox="1"/>
          <p:nvPr/>
        </p:nvSpPr>
        <p:spPr>
          <a:xfrm>
            <a:off x="427687" y="5421395"/>
            <a:ext cx="3337643" cy="581975"/>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0" u="none" dirty="0">
                <a:latin typeface="あずきフォント" panose="02000609000000000000" pitchFamily="1" charset="-128"/>
                <a:ea typeface="あずきフォント" panose="02000609000000000000" pitchFamily="1" charset="-128"/>
              </a:rPr>
              <a:t>確率的勾配降下法</a:t>
            </a:r>
            <a:endParaRPr kumimoji="1" lang="en-US" altLang="ja-JP" sz="2400" b="0" u="none" dirty="0">
              <a:latin typeface="あずきフォント" panose="02000609000000000000" pitchFamily="1" charset="-128"/>
              <a:ea typeface="あずきフォント" panose="02000609000000000000" pitchFamily="1" charset="-128"/>
            </a:endParaRPr>
          </a:p>
        </p:txBody>
      </p:sp>
      <p:sp>
        <p:nvSpPr>
          <p:cNvPr id="20" name="テキスト ボックス 159">
            <a:extLst>
              <a:ext uri="{FF2B5EF4-FFF2-40B4-BE49-F238E27FC236}">
                <a16:creationId xmlns:a16="http://schemas.microsoft.com/office/drawing/2014/main" id="{EF7F0233-97C1-40B8-800D-F0F972EDFF4C}"/>
              </a:ext>
            </a:extLst>
          </p:cNvPr>
          <p:cNvSpPr txBox="1"/>
          <p:nvPr/>
        </p:nvSpPr>
        <p:spPr>
          <a:xfrm>
            <a:off x="7709955" y="5453381"/>
            <a:ext cx="3337643" cy="581975"/>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0" u="none" dirty="0">
                <a:latin typeface="あずきフォント" panose="02000609000000000000" pitchFamily="1" charset="-128"/>
                <a:ea typeface="あずきフォント" panose="02000609000000000000" pitchFamily="1" charset="-128"/>
              </a:rPr>
              <a:t>最急降下法</a:t>
            </a:r>
            <a:endParaRPr kumimoji="1" lang="en-US" altLang="ja-JP" sz="2400" b="0" u="none" dirty="0">
              <a:latin typeface="あずきフォント" panose="02000609000000000000" pitchFamily="1" charset="-128"/>
              <a:ea typeface="あずきフォント" panose="02000609000000000000" pitchFamily="1" charset="-128"/>
            </a:endParaRPr>
          </a:p>
        </p:txBody>
      </p:sp>
      <p:sp>
        <p:nvSpPr>
          <p:cNvPr id="21" name="四角形: 角を丸くする 20">
            <a:extLst>
              <a:ext uri="{FF2B5EF4-FFF2-40B4-BE49-F238E27FC236}">
                <a16:creationId xmlns:a16="http://schemas.microsoft.com/office/drawing/2014/main" id="{7A24EDAB-39C2-48AF-A895-48B42682C8C8}"/>
              </a:ext>
            </a:extLst>
          </p:cNvPr>
          <p:cNvSpPr/>
          <p:nvPr/>
        </p:nvSpPr>
        <p:spPr>
          <a:xfrm>
            <a:off x="174163" y="6208609"/>
            <a:ext cx="3844691" cy="1174213"/>
          </a:xfrm>
          <a:prstGeom prst="roundRect">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2" name="四角形: 角を丸くする 21">
            <a:extLst>
              <a:ext uri="{FF2B5EF4-FFF2-40B4-BE49-F238E27FC236}">
                <a16:creationId xmlns:a16="http://schemas.microsoft.com/office/drawing/2014/main" id="{4B2E16DC-1D87-454D-933D-AD267987F0D3}"/>
              </a:ext>
            </a:extLst>
          </p:cNvPr>
          <p:cNvSpPr/>
          <p:nvPr/>
        </p:nvSpPr>
        <p:spPr>
          <a:xfrm>
            <a:off x="7578969" y="6247625"/>
            <a:ext cx="3717189" cy="1174214"/>
          </a:xfrm>
          <a:prstGeom prst="round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23" name="図 22">
            <a:extLst>
              <a:ext uri="{FF2B5EF4-FFF2-40B4-BE49-F238E27FC236}">
                <a16:creationId xmlns:a16="http://schemas.microsoft.com/office/drawing/2014/main" id="{39560F0C-6DFB-4B40-A5E7-5B308141BACA}"/>
              </a:ext>
            </a:extLst>
          </p:cNvPr>
          <p:cNvPicPr>
            <a:picLocks noChangeAspect="1"/>
          </p:cNvPicPr>
          <p:nvPr/>
        </p:nvPicPr>
        <p:blipFill>
          <a:blip r:embed="rId5"/>
          <a:stretch>
            <a:fillRect/>
          </a:stretch>
        </p:blipFill>
        <p:spPr>
          <a:xfrm>
            <a:off x="501246" y="6376637"/>
            <a:ext cx="3190525" cy="788671"/>
          </a:xfrm>
          <a:prstGeom prst="rect">
            <a:avLst/>
          </a:prstGeom>
        </p:spPr>
      </p:pic>
      <p:pic>
        <p:nvPicPr>
          <p:cNvPr id="24" name="図 23">
            <a:extLst>
              <a:ext uri="{FF2B5EF4-FFF2-40B4-BE49-F238E27FC236}">
                <a16:creationId xmlns:a16="http://schemas.microsoft.com/office/drawing/2014/main" id="{EC549031-6CEC-4E99-90AB-7F9A6263C63D}"/>
              </a:ext>
            </a:extLst>
          </p:cNvPr>
          <p:cNvPicPr>
            <a:picLocks noChangeAspect="1"/>
          </p:cNvPicPr>
          <p:nvPr/>
        </p:nvPicPr>
        <p:blipFill>
          <a:blip r:embed="rId6"/>
          <a:stretch>
            <a:fillRect/>
          </a:stretch>
        </p:blipFill>
        <p:spPr>
          <a:xfrm>
            <a:off x="7873546" y="6344670"/>
            <a:ext cx="3128034" cy="954049"/>
          </a:xfrm>
          <a:prstGeom prst="rect">
            <a:avLst/>
          </a:prstGeom>
        </p:spPr>
      </p:pic>
      <p:pic>
        <p:nvPicPr>
          <p:cNvPr id="25" name="図 24" descr="スケボーにのるカエル">
            <a:extLst>
              <a:ext uri="{FF2B5EF4-FFF2-40B4-BE49-F238E27FC236}">
                <a16:creationId xmlns:a16="http://schemas.microsoft.com/office/drawing/2014/main" id="{F054EB57-5A4C-467B-9DDB-6FE5BF46AB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37573" y="5721928"/>
            <a:ext cx="2770384" cy="1876978"/>
          </a:xfrm>
          <a:prstGeom prst="rect">
            <a:avLst/>
          </a:prstGeom>
          <a:noFill/>
          <a:extLst>
            <a:ext uri="{909E8E84-426E-40DD-AFC4-6F175D3DCCD1}">
              <a14:hiddenFill xmlns:a14="http://schemas.microsoft.com/office/drawing/2010/main">
                <a:solidFill>
                  <a:srgbClr val="FFFFFF"/>
                </a:solidFill>
              </a14:hiddenFill>
            </a:ext>
          </a:extLst>
        </p:spPr>
      </p:pic>
      <p:pic>
        <p:nvPicPr>
          <p:cNvPr id="26" name="図 25" descr="カヌー">
            <a:extLst>
              <a:ext uri="{FF2B5EF4-FFF2-40B4-BE49-F238E27FC236}">
                <a16:creationId xmlns:a16="http://schemas.microsoft.com/office/drawing/2014/main" id="{B1A3A050-678A-4CD5-ABBE-0CE7E366AAE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1383615" y="5912614"/>
            <a:ext cx="2209752" cy="150922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直線コネクタ 26">
            <a:extLst>
              <a:ext uri="{FF2B5EF4-FFF2-40B4-BE49-F238E27FC236}">
                <a16:creationId xmlns:a16="http://schemas.microsoft.com/office/drawing/2014/main" id="{6D72972D-717F-4554-8272-592AD4BC0484}"/>
              </a:ext>
            </a:extLst>
          </p:cNvPr>
          <p:cNvCxnSpPr>
            <a:cxnSpLocks/>
            <a:stCxn id="21" idx="0"/>
            <a:endCxn id="17" idx="2"/>
          </p:cNvCxnSpPr>
          <p:nvPr/>
        </p:nvCxnSpPr>
        <p:spPr>
          <a:xfrm flipV="1">
            <a:off x="2096509" y="5506646"/>
            <a:ext cx="4216190" cy="70196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599C73E-46D6-414C-87BF-96B00C46458F}"/>
              </a:ext>
            </a:extLst>
          </p:cNvPr>
          <p:cNvCxnSpPr>
            <a:cxnSpLocks/>
            <a:stCxn id="22" idx="0"/>
            <a:endCxn id="17" idx="2"/>
          </p:cNvCxnSpPr>
          <p:nvPr/>
        </p:nvCxnSpPr>
        <p:spPr>
          <a:xfrm flipH="1" flipV="1">
            <a:off x="6312699" y="5506646"/>
            <a:ext cx="3124865" cy="74097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8BF43F4D-7BD3-4998-A9C5-03E062CFBE0E}"/>
              </a:ext>
            </a:extLst>
          </p:cNvPr>
          <p:cNvPicPr>
            <a:picLocks noChangeAspect="1"/>
          </p:cNvPicPr>
          <p:nvPr/>
        </p:nvPicPr>
        <p:blipFill>
          <a:blip r:embed="rId9"/>
          <a:stretch>
            <a:fillRect/>
          </a:stretch>
        </p:blipFill>
        <p:spPr>
          <a:xfrm>
            <a:off x="3138114" y="7497195"/>
            <a:ext cx="806096" cy="656124"/>
          </a:xfrm>
          <a:prstGeom prst="rect">
            <a:avLst/>
          </a:prstGeom>
        </p:spPr>
      </p:pic>
      <mc:AlternateContent xmlns:mc="http://schemas.openxmlformats.org/markup-compatibility/2006" xmlns:a14="http://schemas.microsoft.com/office/drawing/2010/main">
        <mc:Choice Requires="a14">
          <p:sp>
            <p:nvSpPr>
              <p:cNvPr id="39" name="テキスト ボックス 161">
                <a:extLst>
                  <a:ext uri="{FF2B5EF4-FFF2-40B4-BE49-F238E27FC236}">
                    <a16:creationId xmlns:a16="http://schemas.microsoft.com/office/drawing/2014/main" id="{D88BDD8F-5946-42CA-B0FE-0F2381CB6A58}"/>
                  </a:ext>
                </a:extLst>
              </p:cNvPr>
              <p:cNvSpPr txBox="1"/>
              <p:nvPr/>
            </p:nvSpPr>
            <p:spPr>
              <a:xfrm>
                <a:off x="174164" y="7505766"/>
                <a:ext cx="13240174" cy="2310830"/>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u="sng" dirty="0">
                    <a:latin typeface="あずきフォント" panose="02000609000000000000" pitchFamily="1" charset="-128"/>
                    <a:ea typeface="あずきフォント" panose="02000609000000000000" pitchFamily="1" charset="-128"/>
                  </a:rPr>
                  <a:t>確率的勾配降下法は       がない。ランダムに選択した事例</a:t>
                </a:r>
                <a14:m>
                  <m:oMath xmlns:m="http://schemas.openxmlformats.org/officeDocument/2006/math">
                    <m:r>
                      <a:rPr kumimoji="1" lang="en-US" altLang="ja-JP" sz="2400" b="0" i="1" u="sng">
                        <a:latin typeface="Cambria Math" panose="02040503050406030204" pitchFamily="18" charset="0"/>
                        <a:ea typeface="あずきフォント" panose="02000609000000000000" pitchFamily="1" charset="-128"/>
                      </a:rPr>
                      <m:t>(</m:t>
                    </m:r>
                    <m:sSub>
                      <m:sSubPr>
                        <m:ctrlPr>
                          <a:rPr kumimoji="1" lang="en-US" altLang="ja-JP" sz="2400" b="1" i="1" u="sng">
                            <a:latin typeface="Cambria Math" panose="02040503050406030204" pitchFamily="18" charset="0"/>
                            <a:ea typeface="あずきフォント" panose="02000609000000000000" pitchFamily="1" charset="-128"/>
                          </a:rPr>
                        </m:ctrlPr>
                      </m:sSubPr>
                      <m:e>
                        <m:r>
                          <a:rPr kumimoji="1" lang="en-US" altLang="ja-JP" sz="2400" b="1" i="1" u="sng">
                            <a:latin typeface="Cambria Math" panose="02040503050406030204" pitchFamily="18" charset="0"/>
                            <a:ea typeface="あずきフォント" panose="02000609000000000000" pitchFamily="1" charset="-128"/>
                          </a:rPr>
                          <m:t>𝒙</m:t>
                        </m:r>
                      </m:e>
                      <m:sub>
                        <m:r>
                          <a:rPr kumimoji="1" lang="en-US" altLang="ja-JP" sz="2400" b="1" i="1" u="sng">
                            <a:latin typeface="Cambria Math" panose="02040503050406030204" pitchFamily="18" charset="0"/>
                            <a:ea typeface="あずきフォント" panose="02000609000000000000" pitchFamily="1" charset="-128"/>
                          </a:rPr>
                          <m:t>𝒊</m:t>
                        </m:r>
                      </m:sub>
                    </m:sSub>
                    <m:r>
                      <a:rPr kumimoji="1" lang="en-US" altLang="ja-JP" sz="2400" b="1" i="1" u="sng">
                        <a:latin typeface="Cambria Math" panose="02040503050406030204" pitchFamily="18" charset="0"/>
                        <a:ea typeface="あずきフォント" panose="02000609000000000000" pitchFamily="1" charset="-128"/>
                      </a:rPr>
                      <m:t>, </m:t>
                    </m:r>
                    <m:sSub>
                      <m:sSubPr>
                        <m:ctrlPr>
                          <a:rPr kumimoji="1" lang="en-US" altLang="ja-JP" sz="2400" b="0" i="1" u="sng">
                            <a:latin typeface="Cambria Math" panose="02040503050406030204" pitchFamily="18" charset="0"/>
                            <a:ea typeface="あずきフォント" panose="02000609000000000000" pitchFamily="1" charset="-128"/>
                          </a:rPr>
                        </m:ctrlPr>
                      </m:sSubPr>
                      <m:e>
                        <m:r>
                          <a:rPr kumimoji="1" lang="en-US" altLang="ja-JP" sz="2400" b="0" i="1" u="sng">
                            <a:latin typeface="Cambria Math" panose="02040503050406030204" pitchFamily="18" charset="0"/>
                            <a:ea typeface="あずきフォント" panose="02000609000000000000" pitchFamily="1" charset="-128"/>
                          </a:rPr>
                          <m:t>𝑦</m:t>
                        </m:r>
                      </m:e>
                      <m:sub>
                        <m:r>
                          <a:rPr kumimoji="1" lang="en-US" altLang="ja-JP" sz="2400" b="0" i="1" u="sng">
                            <a:latin typeface="Cambria Math" panose="02040503050406030204" pitchFamily="18" charset="0"/>
                            <a:ea typeface="あずきフォント" panose="02000609000000000000" pitchFamily="1" charset="-128"/>
                          </a:rPr>
                          <m:t>𝑖</m:t>
                        </m:r>
                      </m:sub>
                    </m:sSub>
                    <m:r>
                      <a:rPr kumimoji="1" lang="en-US" altLang="ja-JP" sz="2400" b="0" i="1" u="sng">
                        <a:latin typeface="Cambria Math" panose="02040503050406030204" pitchFamily="18" charset="0"/>
                        <a:ea typeface="あずきフォント" panose="02000609000000000000" pitchFamily="1" charset="-128"/>
                      </a:rPr>
                      <m:t>)</m:t>
                    </m:r>
                  </m:oMath>
                </a14:m>
                <a:r>
                  <a:rPr kumimoji="1" lang="ja-JP" altLang="en-US" sz="2400" b="0" u="sng" dirty="0">
                    <a:latin typeface="あずきフォント" panose="02000609000000000000" pitchFamily="1" charset="-128"/>
                    <a:ea typeface="あずきフォント" panose="02000609000000000000" pitchFamily="1" charset="-128"/>
                  </a:rPr>
                  <a:t>から勾配を近似的に求め</a:t>
                </a:r>
                <a:endParaRPr kumimoji="1" lang="en-US" altLang="ja-JP" sz="2400" b="0" u="sng" dirty="0">
                  <a:latin typeface="あずきフォント" panose="02000609000000000000" pitchFamily="1" charset="-128"/>
                  <a:ea typeface="あずきフォント" panose="02000609000000000000" pitchFamily="1" charset="-128"/>
                </a:endParaRPr>
              </a:p>
              <a:p>
                <a:pPr algn="l"/>
                <a:r>
                  <a:rPr kumimoji="1" lang="ja-JP" altLang="en-US" sz="2400" b="0" u="sng" dirty="0">
                    <a:latin typeface="あずきフォント" panose="02000609000000000000" pitchFamily="1" charset="-128"/>
                    <a:ea typeface="あずきフォント" panose="02000609000000000000" pitchFamily="1" charset="-128"/>
                  </a:rPr>
                  <a:t>パラメーター</a:t>
                </a:r>
                <a14:m>
                  <m:oMath xmlns:m="http://schemas.openxmlformats.org/officeDocument/2006/math">
                    <m:r>
                      <a:rPr kumimoji="1" lang="en-US" altLang="ja-JP" sz="2400" b="0" i="1" u="sng">
                        <a:solidFill>
                          <a:schemeClr val="dk1"/>
                        </a:solidFill>
                        <a:effectLst/>
                        <a:latin typeface="Cambria Math" panose="02040503050406030204" pitchFamily="18" charset="0"/>
                      </a:rPr>
                      <m:t>𝜔</m:t>
                    </m:r>
                  </m:oMath>
                </a14:m>
                <a:r>
                  <a:rPr kumimoji="1" lang="ja-JP" altLang="en-US" sz="2400" b="0" u="sng" dirty="0">
                    <a:latin typeface="あずきフォント" panose="02000609000000000000" pitchFamily="1" charset="-128"/>
                    <a:ea typeface="あずきフォント" panose="02000609000000000000" pitchFamily="1" charset="-128"/>
                  </a:rPr>
                  <a:t>を更新する。</a:t>
                </a:r>
                <a:endParaRPr kumimoji="1" lang="en-US" altLang="ja-JP" sz="2400" b="0" u="sng" dirty="0">
                  <a:latin typeface="あずきフォント" panose="02000609000000000000" pitchFamily="1" charset="-128"/>
                  <a:ea typeface="あずきフォント" panose="02000609000000000000" pitchFamily="1" charset="-128"/>
                </a:endParaRPr>
              </a:p>
              <a:p>
                <a:pPr algn="l"/>
                <a:r>
                  <a:rPr kumimoji="1" lang="ja-JP" altLang="en-US" sz="2400" b="0" u="none" dirty="0">
                    <a:latin typeface="あずきフォント" panose="02000609000000000000" pitchFamily="1" charset="-128"/>
                    <a:ea typeface="あずきフォント" panose="02000609000000000000" pitchFamily="1" charset="-128"/>
                  </a:rPr>
                  <a:t>確率的勾配降下法のように少数の学習事例を用いて更新する方式を</a:t>
                </a:r>
                <a:r>
                  <a:rPr kumimoji="1" lang="ja-JP" altLang="en-US" sz="2400" b="1" u="none" dirty="0">
                    <a:solidFill>
                      <a:schemeClr val="accent2"/>
                    </a:solidFill>
                    <a:latin typeface="あずきフォント" panose="02000609000000000000" pitchFamily="1" charset="-128"/>
                    <a:ea typeface="あずきフォント" panose="02000609000000000000" pitchFamily="1" charset="-128"/>
                  </a:rPr>
                  <a:t>オンライン学習</a:t>
                </a:r>
                <a:r>
                  <a:rPr kumimoji="1" lang="ja-JP" altLang="en-US" sz="2400" b="0" u="none" dirty="0">
                    <a:latin typeface="あずきフォント" panose="02000609000000000000" pitchFamily="1" charset="-128"/>
                    <a:ea typeface="あずきフォント" panose="02000609000000000000" pitchFamily="1" charset="-128"/>
                  </a:rPr>
                  <a:t>と呼び、</a:t>
                </a:r>
                <a:endParaRPr kumimoji="1" lang="en-US" altLang="ja-JP" sz="2400" b="0" u="none" dirty="0">
                  <a:latin typeface="あずきフォント" panose="02000609000000000000" pitchFamily="1" charset="-128"/>
                  <a:ea typeface="あずきフォント" panose="02000609000000000000" pitchFamily="1" charset="-128"/>
                </a:endParaRPr>
              </a:p>
              <a:p>
                <a:pPr algn="l"/>
                <a:r>
                  <a:rPr kumimoji="1" lang="ja-JP" altLang="en-US" sz="2400" b="0" u="none" dirty="0">
                    <a:latin typeface="あずきフォント" panose="02000609000000000000" pitchFamily="1" charset="-128"/>
                    <a:ea typeface="あずきフォント" panose="02000609000000000000" pitchFamily="1" charset="-128"/>
                  </a:rPr>
                  <a:t>学習に使用する事例の数を</a:t>
                </a:r>
                <a:r>
                  <a:rPr kumimoji="1" lang="ja-JP" altLang="en-US" sz="2400" b="1" u="none" dirty="0">
                    <a:solidFill>
                      <a:schemeClr val="accent2"/>
                    </a:solidFill>
                    <a:latin typeface="あずきフォント" panose="02000609000000000000" pitchFamily="1" charset="-128"/>
                    <a:ea typeface="あずきフォント" panose="02000609000000000000" pitchFamily="1" charset="-128"/>
                  </a:rPr>
                  <a:t>バッチサイズ</a:t>
                </a:r>
                <a:r>
                  <a:rPr kumimoji="1" lang="ja-JP" altLang="en-US" sz="2400" b="0" u="none" dirty="0">
                    <a:latin typeface="あずきフォント" panose="02000609000000000000" pitchFamily="1" charset="-128"/>
                    <a:ea typeface="あずきフォント" panose="02000609000000000000" pitchFamily="1" charset="-128"/>
                  </a:rPr>
                  <a:t>と呼ぶ。これに対しすべての学習事例を用いて更新</a:t>
                </a:r>
                <a:endParaRPr kumimoji="1" lang="en-US" altLang="ja-JP" sz="2400" b="0" u="none" dirty="0">
                  <a:latin typeface="あずきフォント" panose="02000609000000000000" pitchFamily="1" charset="-128"/>
                  <a:ea typeface="あずきフォント" panose="02000609000000000000" pitchFamily="1" charset="-128"/>
                </a:endParaRPr>
              </a:p>
              <a:p>
                <a:pPr algn="l"/>
                <a:r>
                  <a:rPr kumimoji="1" lang="ja-JP" altLang="en-US" sz="2400" b="0" u="none" dirty="0">
                    <a:latin typeface="あずきフォント" panose="02000609000000000000" pitchFamily="1" charset="-128"/>
                    <a:ea typeface="あずきフォント" panose="02000609000000000000" pitchFamily="1" charset="-128"/>
                  </a:rPr>
                  <a:t>する方式を</a:t>
                </a:r>
                <a:r>
                  <a:rPr kumimoji="1" lang="ja-JP" altLang="en-US" sz="2400" b="1" u="none" dirty="0">
                    <a:solidFill>
                      <a:schemeClr val="accent1"/>
                    </a:solidFill>
                    <a:latin typeface="あずきフォント" panose="02000609000000000000" pitchFamily="1" charset="-128"/>
                    <a:ea typeface="あずきフォント" panose="02000609000000000000" pitchFamily="1" charset="-128"/>
                  </a:rPr>
                  <a:t>バッチ学習</a:t>
                </a:r>
                <a:r>
                  <a:rPr kumimoji="1" lang="ja-JP" altLang="en-US" sz="2400" b="0" u="none" dirty="0">
                    <a:latin typeface="あずきフォント" panose="02000609000000000000" pitchFamily="1" charset="-128"/>
                    <a:ea typeface="あずきフォント" panose="02000609000000000000" pitchFamily="1" charset="-128"/>
                  </a:rPr>
                  <a:t>と呼ぶ。</a:t>
                </a:r>
                <a:endParaRPr kumimoji="1" lang="en-US" altLang="ja-JP" sz="2400" b="0" u="none" dirty="0">
                  <a:latin typeface="あずきフォント" panose="02000609000000000000" pitchFamily="1" charset="-128"/>
                  <a:ea typeface="あずきフォント" panose="02000609000000000000" pitchFamily="1" charset="-128"/>
                </a:endParaRPr>
              </a:p>
            </p:txBody>
          </p:sp>
        </mc:Choice>
        <mc:Fallback xmlns="">
          <p:sp>
            <p:nvSpPr>
              <p:cNvPr id="39" name="テキスト ボックス 161">
                <a:extLst>
                  <a:ext uri="{FF2B5EF4-FFF2-40B4-BE49-F238E27FC236}">
                    <a16:creationId xmlns:a16="http://schemas.microsoft.com/office/drawing/2014/main" id="{D88BDD8F-5946-42CA-B0FE-0F2381CB6A58}"/>
                  </a:ext>
                </a:extLst>
              </p:cNvPr>
              <p:cNvSpPr txBox="1">
                <a:spLocks noRot="1" noChangeAspect="1" noMove="1" noResize="1" noEditPoints="1" noAdjustHandles="1" noChangeArrowheads="1" noChangeShapeType="1" noTextEdit="1"/>
              </p:cNvSpPr>
              <p:nvPr/>
            </p:nvSpPr>
            <p:spPr>
              <a:xfrm>
                <a:off x="174164" y="7505766"/>
                <a:ext cx="13240174" cy="2310830"/>
              </a:xfrm>
              <a:prstGeom prst="rect">
                <a:avLst/>
              </a:prstGeom>
              <a:blipFill>
                <a:blip r:embed="rId10"/>
                <a:stretch>
                  <a:fillRect l="-737"/>
                </a:stretch>
              </a:blipFill>
              <a:ln w="9525" cmpd="sng">
                <a:noFill/>
                <a:prstDash val="dash"/>
              </a:ln>
            </p:spPr>
            <p:txBody>
              <a:bodyPr/>
              <a:lstStyle/>
              <a:p>
                <a:r>
                  <a:rPr lang="ja-JP" altLang="en-US">
                    <a:noFill/>
                  </a:rPr>
                  <a:t> </a:t>
                </a:r>
              </a:p>
            </p:txBody>
          </p:sp>
        </mc:Fallback>
      </mc:AlternateContent>
      <p:sp>
        <p:nvSpPr>
          <p:cNvPr id="41" name="テキスト ボックス 163">
            <a:extLst>
              <a:ext uri="{FF2B5EF4-FFF2-40B4-BE49-F238E27FC236}">
                <a16:creationId xmlns:a16="http://schemas.microsoft.com/office/drawing/2014/main" id="{A991527B-B2DF-4F95-8948-D8E617173949}"/>
              </a:ext>
            </a:extLst>
          </p:cNvPr>
          <p:cNvSpPr txBox="1"/>
          <p:nvPr/>
        </p:nvSpPr>
        <p:spPr>
          <a:xfrm>
            <a:off x="249838" y="9806649"/>
            <a:ext cx="6556340" cy="833389"/>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0">
                <a:latin typeface="あずきフォント" panose="02000609000000000000" pitchFamily="1" charset="-128"/>
                <a:ea typeface="あずきフォント" panose="02000609000000000000" pitchFamily="1" charset="-128"/>
              </a:rPr>
              <a:t>確率的勾配法の特徴①</a:t>
            </a:r>
            <a:endParaRPr kumimoji="1" lang="en-US" altLang="ja-JP" sz="2400" b="0">
              <a:latin typeface="あずきフォント" panose="02000609000000000000" pitchFamily="1" charset="-128"/>
              <a:ea typeface="あずきフォント" panose="02000609000000000000" pitchFamily="1" charset="-128"/>
            </a:endParaRPr>
          </a:p>
          <a:p>
            <a:pPr algn="ctr"/>
            <a:r>
              <a:rPr kumimoji="1" lang="ja-JP" altLang="en-US" sz="2400" b="0">
                <a:latin typeface="あずきフォント" panose="02000609000000000000" pitchFamily="1" charset="-128"/>
                <a:ea typeface="あずきフォント" panose="02000609000000000000" pitchFamily="1" charset="-128"/>
              </a:rPr>
              <a:t>頻繁なパラメーター更新</a:t>
            </a:r>
            <a:endParaRPr kumimoji="1" lang="en-US" altLang="ja-JP" sz="2400" b="0">
              <a:latin typeface="あずきフォント" panose="02000609000000000000" pitchFamily="1" charset="-128"/>
              <a:ea typeface="あずきフォント" panose="02000609000000000000" pitchFamily="1" charset="-128"/>
            </a:endParaRPr>
          </a:p>
        </p:txBody>
      </p:sp>
      <p:sp>
        <p:nvSpPr>
          <p:cNvPr id="42" name="テキスト ボックス 164">
            <a:extLst>
              <a:ext uri="{FF2B5EF4-FFF2-40B4-BE49-F238E27FC236}">
                <a16:creationId xmlns:a16="http://schemas.microsoft.com/office/drawing/2014/main" id="{90EA7955-61A9-4D0D-B419-4D6EBC1B2AA2}"/>
              </a:ext>
            </a:extLst>
          </p:cNvPr>
          <p:cNvSpPr txBox="1"/>
          <p:nvPr/>
        </p:nvSpPr>
        <p:spPr>
          <a:xfrm>
            <a:off x="6905621" y="9807217"/>
            <a:ext cx="6508717" cy="833389"/>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0">
                <a:latin typeface="あずきフォント" panose="02000609000000000000" pitchFamily="1" charset="-128"/>
                <a:ea typeface="あずきフォント" panose="02000609000000000000" pitchFamily="1" charset="-128"/>
              </a:rPr>
              <a:t>確率的勾配法の特徴②</a:t>
            </a:r>
            <a:endParaRPr kumimoji="1" lang="en-US" altLang="ja-JP" sz="2400" b="0">
              <a:latin typeface="あずきフォント" panose="02000609000000000000" pitchFamily="1" charset="-128"/>
              <a:ea typeface="あずきフォント" panose="02000609000000000000" pitchFamily="1" charset="-128"/>
            </a:endParaRPr>
          </a:p>
          <a:p>
            <a:pPr algn="ctr"/>
            <a:r>
              <a:rPr kumimoji="1" lang="ja-JP" altLang="en-US" sz="2400" b="0">
                <a:latin typeface="あずきフォント" panose="02000609000000000000" pitchFamily="1" charset="-128"/>
                <a:ea typeface="あずきフォント" panose="02000609000000000000" pitchFamily="1" charset="-128"/>
              </a:rPr>
              <a:t>極小解付近で振動する</a:t>
            </a:r>
            <a:endParaRPr kumimoji="1" lang="en-US" altLang="ja-JP" sz="2400" b="0">
              <a:latin typeface="あずきフォント" panose="02000609000000000000" pitchFamily="1" charset="-128"/>
              <a:ea typeface="あずきフォント" panose="02000609000000000000" pitchFamily="1" charset="-128"/>
            </a:endParaRPr>
          </a:p>
        </p:txBody>
      </p:sp>
      <p:pic>
        <p:nvPicPr>
          <p:cNvPr id="43" name="図 42">
            <a:extLst>
              <a:ext uri="{FF2B5EF4-FFF2-40B4-BE49-F238E27FC236}">
                <a16:creationId xmlns:a16="http://schemas.microsoft.com/office/drawing/2014/main" id="{47997985-47EA-4DF9-97F5-D85446823A5B}"/>
              </a:ext>
            </a:extLst>
          </p:cNvPr>
          <p:cNvPicPr>
            <a:picLocks noChangeAspect="1"/>
          </p:cNvPicPr>
          <p:nvPr/>
        </p:nvPicPr>
        <p:blipFill>
          <a:blip r:embed="rId11"/>
          <a:stretch>
            <a:fillRect/>
          </a:stretch>
        </p:blipFill>
        <p:spPr>
          <a:xfrm>
            <a:off x="273650" y="11196923"/>
            <a:ext cx="6508717" cy="1841111"/>
          </a:xfrm>
          <a:prstGeom prst="rect">
            <a:avLst/>
          </a:prstGeom>
        </p:spPr>
      </p:pic>
      <p:pic>
        <p:nvPicPr>
          <p:cNvPr id="44" name="図 43">
            <a:extLst>
              <a:ext uri="{FF2B5EF4-FFF2-40B4-BE49-F238E27FC236}">
                <a16:creationId xmlns:a16="http://schemas.microsoft.com/office/drawing/2014/main" id="{02A0F337-74B1-495D-B92E-1C97000459A2}"/>
              </a:ext>
            </a:extLst>
          </p:cNvPr>
          <p:cNvPicPr>
            <a:picLocks noChangeAspect="1"/>
          </p:cNvPicPr>
          <p:nvPr/>
        </p:nvPicPr>
        <p:blipFill>
          <a:blip r:embed="rId12"/>
          <a:stretch>
            <a:fillRect/>
          </a:stretch>
        </p:blipFill>
        <p:spPr>
          <a:xfrm>
            <a:off x="7033123" y="10858272"/>
            <a:ext cx="3747867" cy="2507866"/>
          </a:xfrm>
          <a:prstGeom prst="rect">
            <a:avLst/>
          </a:prstGeom>
        </p:spPr>
      </p:pic>
      <p:sp>
        <p:nvSpPr>
          <p:cNvPr id="45" name="テキスト ボックス 166">
            <a:extLst>
              <a:ext uri="{FF2B5EF4-FFF2-40B4-BE49-F238E27FC236}">
                <a16:creationId xmlns:a16="http://schemas.microsoft.com/office/drawing/2014/main" id="{7D934E37-494A-4C06-877B-A3E5D98E48CD}"/>
              </a:ext>
            </a:extLst>
          </p:cNvPr>
          <p:cNvSpPr txBox="1"/>
          <p:nvPr/>
        </p:nvSpPr>
        <p:spPr>
          <a:xfrm>
            <a:off x="174162" y="10733911"/>
            <a:ext cx="6759473" cy="487191"/>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u="none" dirty="0">
                <a:latin typeface="あずきフォント" panose="02000609000000000000" pitchFamily="1" charset="-128"/>
                <a:ea typeface="あずきフォント" panose="02000609000000000000" pitchFamily="1" charset="-128"/>
              </a:rPr>
              <a:t>選択した事例ごと都度パラメーターを更新する。</a:t>
            </a:r>
            <a:endParaRPr kumimoji="1" lang="en-US" altLang="ja-JP" sz="2400" b="0" u="none" dirty="0">
              <a:latin typeface="あずきフォント" panose="02000609000000000000" pitchFamily="1" charset="-128"/>
              <a:ea typeface="あずきフォント" panose="02000609000000000000" pitchFamily="1" charset="-128"/>
            </a:endParaRPr>
          </a:p>
        </p:txBody>
      </p:sp>
      <p:sp>
        <p:nvSpPr>
          <p:cNvPr id="46" name="テキスト ボックス 167">
            <a:extLst>
              <a:ext uri="{FF2B5EF4-FFF2-40B4-BE49-F238E27FC236}">
                <a16:creationId xmlns:a16="http://schemas.microsoft.com/office/drawing/2014/main" id="{28293608-74FB-4BE4-B98E-B2E2CE2FEDF8}"/>
              </a:ext>
            </a:extLst>
          </p:cNvPr>
          <p:cNvSpPr txBox="1"/>
          <p:nvPr/>
        </p:nvSpPr>
        <p:spPr>
          <a:xfrm>
            <a:off x="10843664" y="10784730"/>
            <a:ext cx="2766636" cy="1326215"/>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u="none" dirty="0">
                <a:latin typeface="あずきフォント" panose="02000609000000000000" pitchFamily="1" charset="-128"/>
                <a:ea typeface="あずきフォント" panose="02000609000000000000" pitchFamily="1" charset="-128"/>
              </a:rPr>
              <a:t>個別事例の勾配と全事例の勾配の方向がずれるため。</a:t>
            </a:r>
            <a:endParaRPr kumimoji="1" lang="en-US" altLang="ja-JP" sz="2400" b="0" u="none" dirty="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xmlns:a14="http://schemas.microsoft.com/office/drawing/2010/main">
        <mc:Choice Requires="a14">
          <p:sp>
            <p:nvSpPr>
              <p:cNvPr id="47" name="テキスト ボックス 169">
                <a:extLst>
                  <a:ext uri="{FF2B5EF4-FFF2-40B4-BE49-F238E27FC236}">
                    <a16:creationId xmlns:a16="http://schemas.microsoft.com/office/drawing/2014/main" id="{F634A027-2F5C-4B04-9637-C03FBCC77A3C}"/>
                  </a:ext>
                </a:extLst>
              </p:cNvPr>
              <p:cNvSpPr txBox="1"/>
              <p:nvPr/>
            </p:nvSpPr>
            <p:spPr>
              <a:xfrm>
                <a:off x="9293289" y="12443088"/>
                <a:ext cx="4317011" cy="1140716"/>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latin typeface="あずきフォント" panose="02000609000000000000" pitchFamily="1" charset="-128"/>
                    <a:ea typeface="あずきフォント" panose="02000609000000000000" pitchFamily="1" charset="-128"/>
                  </a:rPr>
                  <a:t>事例ごとの</a:t>
                </a:r>
                <a:r>
                  <a:rPr kumimoji="1" lang="en-US" altLang="ja-JP" sz="2000" dirty="0">
                    <a:latin typeface="あずきフォント" panose="02000609000000000000" pitchFamily="1" charset="-128"/>
                    <a:ea typeface="あずきフォント" panose="02000609000000000000" pitchFamily="1" charset="-128"/>
                  </a:rPr>
                  <a:t>a</a:t>
                </a:r>
                <a:r>
                  <a:rPr kumimoji="1" lang="ja-JP" altLang="en-US" sz="2000" dirty="0">
                    <a:latin typeface="あずきフォント" panose="02000609000000000000" pitchFamily="1" charset="-128"/>
                    <a:ea typeface="あずきフォント" panose="02000609000000000000" pitchFamily="1" charset="-128"/>
                  </a:rPr>
                  <a:t>と目的関数のプロット</a:t>
                </a:r>
                <a:r>
                  <a:rPr kumimoji="1" lang="en-US" altLang="ja-JP" sz="2000" dirty="0">
                    <a:latin typeface="あずきフォント" panose="02000609000000000000" pitchFamily="1" charset="-128"/>
                    <a:ea typeface="あずきフォント" panose="02000609000000000000" pitchFamily="1" charset="-128"/>
                  </a:rPr>
                  <a:t>(b</a:t>
                </a:r>
                <a:r>
                  <a:rPr kumimoji="1" lang="ja-JP" altLang="en-US" sz="2000" dirty="0">
                    <a:latin typeface="あずきフォント" panose="02000609000000000000" pitchFamily="1" charset="-128"/>
                    <a:ea typeface="あずきフォント" panose="02000609000000000000" pitchFamily="1" charset="-128"/>
                  </a:rPr>
                  <a:t>は固定</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a:t>
                </a:r>
                <a:r>
                  <a:rPr kumimoji="1" lang="en-US" altLang="ja-JP" sz="2000" dirty="0">
                    <a:latin typeface="あずきフォント" panose="02000609000000000000" pitchFamily="1" charset="-128"/>
                    <a:ea typeface="あずきフォント" panose="02000609000000000000" pitchFamily="1" charset="-128"/>
                  </a:rPr>
                  <a:t>a</a:t>
                </a:r>
                <a:r>
                  <a:rPr kumimoji="1" lang="ja-JP" altLang="en-US" sz="2000" dirty="0">
                    <a:latin typeface="あずきフォント" panose="02000609000000000000" pitchFamily="1" charset="-128"/>
                    <a:ea typeface="あずきフォント" panose="02000609000000000000" pitchFamily="1" charset="-128"/>
                  </a:rPr>
                  <a:t>が</a:t>
                </a:r>
                <a14:m>
                  <m:oMath xmlns:m="http://schemas.openxmlformats.org/officeDocument/2006/math">
                    <m:f>
                      <m:fPr>
                        <m:ctrlPr>
                          <a:rPr kumimoji="1" lang="en-US" altLang="ja-JP" sz="2000" i="1">
                            <a:latin typeface="Cambria Math" panose="02040503050406030204" pitchFamily="18" charset="0"/>
                            <a:ea typeface="あずきフォント" panose="02000609000000000000" pitchFamily="1" charset="-128"/>
                          </a:rPr>
                        </m:ctrlPr>
                      </m:fPr>
                      <m:num>
                        <m:r>
                          <a:rPr kumimoji="1" lang="en-US" altLang="ja-JP" sz="2000" b="0" i="1">
                            <a:latin typeface="Cambria Math" panose="02040503050406030204" pitchFamily="18" charset="0"/>
                            <a:ea typeface="あずきフォント" panose="02000609000000000000" pitchFamily="1" charset="-128"/>
                          </a:rPr>
                          <m:t>6</m:t>
                        </m:r>
                      </m:num>
                      <m:den>
                        <m:r>
                          <a:rPr kumimoji="1" lang="en-US" altLang="ja-JP" sz="2000" b="0" i="1">
                            <a:latin typeface="Cambria Math" panose="02040503050406030204" pitchFamily="18" charset="0"/>
                            <a:ea typeface="あずきフォント" panose="02000609000000000000" pitchFamily="1" charset="-128"/>
                          </a:rPr>
                          <m:t>6</m:t>
                        </m:r>
                      </m:den>
                    </m:f>
                    <m:r>
                      <a:rPr kumimoji="1" lang="en-US" altLang="ja-JP" sz="2000" b="0" i="1">
                        <a:latin typeface="Cambria Math" panose="02040503050406030204" pitchFamily="18" charset="0"/>
                        <a:ea typeface="あずきフォント" panose="02000609000000000000" pitchFamily="1" charset="-128"/>
                      </a:rPr>
                      <m:t>≤</m:t>
                    </m:r>
                    <m:r>
                      <a:rPr kumimoji="1" lang="en-US" altLang="ja-JP" sz="2000" b="0" i="1">
                        <a:latin typeface="Cambria Math" panose="02040503050406030204" pitchFamily="18" charset="0"/>
                        <a:ea typeface="あずきフォント" panose="02000609000000000000" pitchFamily="1" charset="-128"/>
                      </a:rPr>
                      <m:t>𝑎</m:t>
                    </m:r>
                    <m:r>
                      <a:rPr kumimoji="1" lang="en-US" altLang="ja-JP" sz="2000" b="0" i="1">
                        <a:solidFill>
                          <a:schemeClr val="dk1"/>
                        </a:solidFill>
                        <a:effectLst/>
                        <a:latin typeface="Cambria Math" panose="02040503050406030204" pitchFamily="18" charset="0"/>
                      </a:rPr>
                      <m:t>≤3</m:t>
                    </m:r>
                  </m:oMath>
                </a14:m>
                <a:r>
                  <a:rPr kumimoji="1" lang="ja-JP" altLang="en-US" sz="2000" dirty="0">
                    <a:latin typeface="あずきフォント" panose="02000609000000000000" pitchFamily="1" charset="-128"/>
                    <a:ea typeface="あずきフォント" panose="02000609000000000000" pitchFamily="1" charset="-128"/>
                  </a:rPr>
                  <a:t>のとき事例により勾配が異なる</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振動する。</a:t>
                </a:r>
                <a:endParaRPr kumimoji="1" lang="en-US" altLang="ja-JP" sz="2000" dirty="0">
                  <a:latin typeface="あずきフォント" panose="02000609000000000000" pitchFamily="1" charset="-128"/>
                  <a:ea typeface="あずきフォント" panose="02000609000000000000" pitchFamily="1" charset="-128"/>
                </a:endParaRPr>
              </a:p>
            </p:txBody>
          </p:sp>
        </mc:Choice>
        <mc:Fallback xmlns="">
          <p:sp>
            <p:nvSpPr>
              <p:cNvPr id="47" name="テキスト ボックス 169">
                <a:extLst>
                  <a:ext uri="{FF2B5EF4-FFF2-40B4-BE49-F238E27FC236}">
                    <a16:creationId xmlns:a16="http://schemas.microsoft.com/office/drawing/2014/main" id="{F634A027-2F5C-4B04-9637-C03FBCC77A3C}"/>
                  </a:ext>
                </a:extLst>
              </p:cNvPr>
              <p:cNvSpPr txBox="1">
                <a:spLocks noRot="1" noChangeAspect="1" noMove="1" noResize="1" noEditPoints="1" noAdjustHandles="1" noChangeArrowheads="1" noChangeShapeType="1" noTextEdit="1"/>
              </p:cNvSpPr>
              <p:nvPr/>
            </p:nvSpPr>
            <p:spPr>
              <a:xfrm>
                <a:off x="9293289" y="12443088"/>
                <a:ext cx="4317011" cy="1140716"/>
              </a:xfrm>
              <a:prstGeom prst="rect">
                <a:avLst/>
              </a:prstGeom>
              <a:blipFill>
                <a:blip r:embed="rId13"/>
                <a:stretch>
                  <a:fillRect l="-1266" t="-2116" r="-703" b="-8466"/>
                </a:stretch>
              </a:blipFill>
              <a:ln w="9525" cmpd="sng">
                <a:solidFill>
                  <a:schemeClr val="lt1">
                    <a:shade val="50000"/>
                  </a:schemeClr>
                </a:solidFill>
              </a:ln>
            </p:spPr>
            <p:txBody>
              <a:bodyPr/>
              <a:lstStyle/>
              <a:p>
                <a:r>
                  <a:rPr lang="ja-JP" altLang="en-US">
                    <a:noFill/>
                  </a:rPr>
                  <a:t> </a:t>
                </a:r>
              </a:p>
            </p:txBody>
          </p:sp>
        </mc:Fallback>
      </mc:AlternateContent>
      <p:sp>
        <p:nvSpPr>
          <p:cNvPr id="48" name="正方形/長方形 47">
            <a:extLst>
              <a:ext uri="{FF2B5EF4-FFF2-40B4-BE49-F238E27FC236}">
                <a16:creationId xmlns:a16="http://schemas.microsoft.com/office/drawing/2014/main" id="{7A34AC04-E7D4-4C98-B667-A0ADB649030F}"/>
              </a:ext>
            </a:extLst>
          </p:cNvPr>
          <p:cNvSpPr/>
          <p:nvPr/>
        </p:nvSpPr>
        <p:spPr>
          <a:xfrm>
            <a:off x="8227178" y="12523138"/>
            <a:ext cx="1066111" cy="51489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9" name="正方形/長方形 48">
            <a:extLst>
              <a:ext uri="{FF2B5EF4-FFF2-40B4-BE49-F238E27FC236}">
                <a16:creationId xmlns:a16="http://schemas.microsoft.com/office/drawing/2014/main" id="{DB995801-898A-4142-B35A-9AC1930CC1A4}"/>
              </a:ext>
            </a:extLst>
          </p:cNvPr>
          <p:cNvSpPr/>
          <p:nvPr/>
        </p:nvSpPr>
        <p:spPr>
          <a:xfrm>
            <a:off x="1210558" y="12008242"/>
            <a:ext cx="3433319" cy="51489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Tree>
    <p:extLst>
      <p:ext uri="{BB962C8B-B14F-4D97-AF65-F5344CB8AC3E}">
        <p14:creationId xmlns:p14="http://schemas.microsoft.com/office/powerpoint/2010/main" val="249543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4363088-CCA4-4B24-9B8F-F7EC9313DF60}"/>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 name="テキスト ボックス 359">
            <a:extLst>
              <a:ext uri="{FF2B5EF4-FFF2-40B4-BE49-F238E27FC236}">
                <a16:creationId xmlns:a16="http://schemas.microsoft.com/office/drawing/2014/main" id="{37C7624C-35C8-464A-B871-A2A91E7F6B45}"/>
              </a:ext>
            </a:extLst>
          </p:cNvPr>
          <p:cNvSpPr txBox="1"/>
          <p:nvPr/>
        </p:nvSpPr>
        <p:spPr>
          <a:xfrm>
            <a:off x="438912" y="371745"/>
            <a:ext cx="12765024" cy="5674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ルールではなく、データから分類を行うには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4" name="テキスト ボックス 3">
            <a:extLst>
              <a:ext uri="{FF2B5EF4-FFF2-40B4-BE49-F238E27FC236}">
                <a16:creationId xmlns:a16="http://schemas.microsoft.com/office/drawing/2014/main" id="{5B871A70-D485-4DAD-8599-67ECA2547CE9}"/>
              </a:ext>
            </a:extLst>
          </p:cNvPr>
          <p:cNvSpPr txBox="1"/>
          <p:nvPr/>
        </p:nvSpPr>
        <p:spPr>
          <a:xfrm>
            <a:off x="11240782" y="-2114"/>
            <a:ext cx="2340575"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a:t>
            </a:r>
            <a:r>
              <a:rPr kumimoji="1" lang="en-US" altLang="ja-JP" dirty="0">
                <a:latin typeface="あずきフォント" panose="02000609000000000000" pitchFamily="1" charset="-128"/>
                <a:ea typeface="あずきフォント" panose="02000609000000000000" pitchFamily="1" charset="-128"/>
              </a:rPr>
              <a:t>5.1~5.4</a:t>
            </a:r>
            <a:endParaRPr kumimoji="1" lang="ja-JP" altLang="en-US" dirty="0">
              <a:latin typeface="あずきフォント" panose="02000609000000000000" pitchFamily="1" charset="-128"/>
              <a:ea typeface="あずきフォント" panose="02000609000000000000" pitchFamily="1" charset="-128"/>
            </a:endParaRPr>
          </a:p>
        </p:txBody>
      </p:sp>
      <p:sp>
        <p:nvSpPr>
          <p:cNvPr id="5" name="テキスト ボックス 47">
            <a:extLst>
              <a:ext uri="{FF2B5EF4-FFF2-40B4-BE49-F238E27FC236}">
                <a16:creationId xmlns:a16="http://schemas.microsoft.com/office/drawing/2014/main" id="{5AC7AF8C-83AD-4ADA-978F-6B74154342BD}"/>
              </a:ext>
            </a:extLst>
          </p:cNvPr>
          <p:cNvSpPr txBox="1"/>
          <p:nvPr/>
        </p:nvSpPr>
        <p:spPr>
          <a:xfrm>
            <a:off x="301661" y="1023477"/>
            <a:ext cx="13112678" cy="13091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a:latin typeface="あずきフォント" panose="02000609000000000000" pitchFamily="1" charset="-128"/>
                <a:ea typeface="あずきフォント" panose="02000609000000000000" pitchFamily="1" charset="-128"/>
              </a:rPr>
              <a:t>迷惑メールを分類するタスクを考える。「お金」や「今すぐ」といった迷惑メールに頻出するキーワードが含まれるかどうかで分類</a:t>
            </a:r>
            <a:r>
              <a:rPr kumimoji="1" lang="en-US" altLang="ja-JP" sz="2400">
                <a:latin typeface="あずきフォント" panose="02000609000000000000" pitchFamily="1" charset="-128"/>
                <a:ea typeface="あずきフォント" panose="02000609000000000000" pitchFamily="1" charset="-128"/>
              </a:rPr>
              <a:t>/</a:t>
            </a:r>
            <a:r>
              <a:rPr kumimoji="1" lang="ja-JP" altLang="en-US" sz="2400">
                <a:latin typeface="あずきフォント" panose="02000609000000000000" pitchFamily="1" charset="-128"/>
                <a:ea typeface="あずきフォント" panose="02000609000000000000" pitchFamily="1" charset="-128"/>
              </a:rPr>
              <a:t>識別するルールを作ることはできる。しかし、ルールが複雑になると保守するのが大変になる。</a:t>
            </a:r>
          </a:p>
        </p:txBody>
      </p:sp>
      <p:pic>
        <p:nvPicPr>
          <p:cNvPr id="6" name="図 5" descr="猛暑で夏バテ">
            <a:extLst>
              <a:ext uri="{FF2B5EF4-FFF2-40B4-BE49-F238E27FC236}">
                <a16:creationId xmlns:a16="http://schemas.microsoft.com/office/drawing/2014/main" id="{A79FC048-E428-4106-BE37-66AF674463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686" y="3244412"/>
            <a:ext cx="2579792" cy="1747849"/>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A74A38BE-E178-459E-B17E-C8E7290BAB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567" y="2365263"/>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2FB5F7C3-981C-46EA-80D9-5F3CB0B707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567" y="3074072"/>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27AC1B0E-D931-4035-8ED4-DD39144C01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567" y="3953831"/>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CBA8BFDD-2052-4799-9FE2-134076B15786}"/>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60298" y="3092241"/>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552F3FF6-BD83-48C0-AAE3-22722878B29F}"/>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60298" y="3953831"/>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658B160A-6516-46E2-84FC-4B5D9D57C3B0}"/>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60298" y="2365263"/>
            <a:ext cx="425137" cy="432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矢印コネクタ 12">
            <a:extLst>
              <a:ext uri="{FF2B5EF4-FFF2-40B4-BE49-F238E27FC236}">
                <a16:creationId xmlns:a16="http://schemas.microsoft.com/office/drawing/2014/main" id="{056FB57A-9497-4DCF-A32A-0FDD3C14DA03}"/>
              </a:ext>
            </a:extLst>
          </p:cNvPr>
          <p:cNvCxnSpPr>
            <a:cxnSpLocks/>
          </p:cNvCxnSpPr>
          <p:nvPr/>
        </p:nvCxnSpPr>
        <p:spPr>
          <a:xfrm>
            <a:off x="1471726" y="2581263"/>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476A432-5BB4-475F-9C8E-9EB32BF9A481}"/>
              </a:ext>
            </a:extLst>
          </p:cNvPr>
          <p:cNvCxnSpPr>
            <a:cxnSpLocks/>
          </p:cNvCxnSpPr>
          <p:nvPr/>
        </p:nvCxnSpPr>
        <p:spPr>
          <a:xfrm>
            <a:off x="1471726" y="4169831"/>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424D540-4262-4B1F-AF7C-819220651A4E}"/>
              </a:ext>
            </a:extLst>
          </p:cNvPr>
          <p:cNvCxnSpPr>
            <a:cxnSpLocks/>
          </p:cNvCxnSpPr>
          <p:nvPr/>
        </p:nvCxnSpPr>
        <p:spPr>
          <a:xfrm>
            <a:off x="1471726" y="3307153"/>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図 15" descr="Merkle, 木, 図, フローチャート アイコン に Cryptocurrency and Blockchain technology">
            <a:extLst>
              <a:ext uri="{FF2B5EF4-FFF2-40B4-BE49-F238E27FC236}">
                <a16:creationId xmlns:a16="http://schemas.microsoft.com/office/drawing/2014/main" id="{D5CAF3F6-F60B-4EFC-A409-9D4B67D964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2473" y="2700984"/>
            <a:ext cx="1192909" cy="1212338"/>
          </a:xfrm>
          <a:prstGeom prst="rect">
            <a:avLst/>
          </a:prstGeom>
          <a:noFill/>
          <a:extLst>
            <a:ext uri="{909E8E84-426E-40DD-AFC4-6F175D3DCCD1}">
              <a14:hiddenFill xmlns:a14="http://schemas.microsoft.com/office/drawing/2010/main">
                <a:solidFill>
                  <a:srgbClr val="FFFFFF"/>
                </a:solidFill>
              </a14:hiddenFill>
            </a:ext>
          </a:extLst>
        </p:spPr>
      </p:pic>
      <p:sp>
        <p:nvSpPr>
          <p:cNvPr id="20" name="矢印: 右 19">
            <a:extLst>
              <a:ext uri="{FF2B5EF4-FFF2-40B4-BE49-F238E27FC236}">
                <a16:creationId xmlns:a16="http://schemas.microsoft.com/office/drawing/2014/main" id="{3B959B5A-C562-4D46-A362-4E4930C747B1}"/>
              </a:ext>
            </a:extLst>
          </p:cNvPr>
          <p:cNvSpPr/>
          <p:nvPr/>
        </p:nvSpPr>
        <p:spPr>
          <a:xfrm>
            <a:off x="6567486" y="3074072"/>
            <a:ext cx="645460" cy="367553"/>
          </a:xfrm>
          <a:prstGeom prst="rightArrow">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p>
        </p:txBody>
      </p:sp>
      <p:pic>
        <p:nvPicPr>
          <p:cNvPr id="22" name="図 21" descr="Merkle, 木, 図, フローチャート アイコン に Cryptocurrency and Blockchain technology">
            <a:extLst>
              <a:ext uri="{FF2B5EF4-FFF2-40B4-BE49-F238E27FC236}">
                <a16:creationId xmlns:a16="http://schemas.microsoft.com/office/drawing/2014/main" id="{8C63B8CD-5248-4D94-B0F3-B10EC3DCB2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5231" y="2773357"/>
            <a:ext cx="879622" cy="893949"/>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68">
            <a:extLst>
              <a:ext uri="{FF2B5EF4-FFF2-40B4-BE49-F238E27FC236}">
                <a16:creationId xmlns:a16="http://schemas.microsoft.com/office/drawing/2014/main" id="{BA5554A3-51B8-4C2C-A26E-7A3704D75CE7}"/>
              </a:ext>
            </a:extLst>
          </p:cNvPr>
          <p:cNvSpPr txBox="1"/>
          <p:nvPr/>
        </p:nvSpPr>
        <p:spPr>
          <a:xfrm>
            <a:off x="6192144" y="3524241"/>
            <a:ext cx="2608756" cy="82011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latin typeface="あずきフォント" panose="02000609000000000000" pitchFamily="1" charset="-128"/>
                <a:ea typeface="あずきフォント" panose="02000609000000000000" pitchFamily="1" charset="-128"/>
              </a:rPr>
              <a:t>ルールが</a:t>
            </a:r>
            <a:endParaRPr kumimoji="1" lang="en-US" altLang="ja-JP" sz="2000" dirty="0">
              <a:latin typeface="あずきフォント" panose="02000609000000000000" pitchFamily="1" charset="-128"/>
              <a:ea typeface="あずきフォント" panose="02000609000000000000" pitchFamily="1" charset="-128"/>
            </a:endParaRPr>
          </a:p>
          <a:p>
            <a:r>
              <a:rPr kumimoji="1" lang="ja-JP" altLang="en-US" sz="2000" dirty="0">
                <a:latin typeface="あずきフォント" panose="02000609000000000000" pitchFamily="1" charset="-128"/>
                <a:ea typeface="あずきフォント" panose="02000609000000000000" pitchFamily="1" charset="-128"/>
              </a:rPr>
              <a:t>増えると・・・</a:t>
            </a:r>
          </a:p>
        </p:txBody>
      </p:sp>
      <p:sp>
        <p:nvSpPr>
          <p:cNvPr id="25" name="爆発: 14 pt 24">
            <a:extLst>
              <a:ext uri="{FF2B5EF4-FFF2-40B4-BE49-F238E27FC236}">
                <a16:creationId xmlns:a16="http://schemas.microsoft.com/office/drawing/2014/main" id="{909227BD-D993-4E98-8610-DD7BCBE0123F}"/>
              </a:ext>
            </a:extLst>
          </p:cNvPr>
          <p:cNvSpPr/>
          <p:nvPr/>
        </p:nvSpPr>
        <p:spPr>
          <a:xfrm>
            <a:off x="9968252" y="2155829"/>
            <a:ext cx="3235684" cy="1443320"/>
          </a:xfrm>
          <a:prstGeom prst="irregularSeal2">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2400">
              <a:solidFill>
                <a:sysClr val="windowText" lastClr="000000"/>
              </a:solidFill>
              <a:latin typeface="あずきフォント" panose="02000609000000000000" pitchFamily="1" charset="-128"/>
              <a:ea typeface="あずきフォント" panose="02000609000000000000" pitchFamily="1" charset="-128"/>
            </a:endParaRPr>
          </a:p>
        </p:txBody>
      </p:sp>
      <p:sp>
        <p:nvSpPr>
          <p:cNvPr id="26" name="テキスト ボックス 70">
            <a:extLst>
              <a:ext uri="{FF2B5EF4-FFF2-40B4-BE49-F238E27FC236}">
                <a16:creationId xmlns:a16="http://schemas.microsoft.com/office/drawing/2014/main" id="{E5032F85-0590-4DFE-9705-88A59EDD9478}"/>
              </a:ext>
            </a:extLst>
          </p:cNvPr>
          <p:cNvSpPr txBox="1"/>
          <p:nvPr/>
        </p:nvSpPr>
        <p:spPr>
          <a:xfrm>
            <a:off x="10392744" y="2638129"/>
            <a:ext cx="2215849" cy="4541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solidFill>
                  <a:schemeClr val="accent1"/>
                </a:solidFill>
                <a:latin typeface="あずきフォント" panose="02000609000000000000" pitchFamily="1" charset="-128"/>
                <a:ea typeface="あずきフォント" panose="02000609000000000000" pitchFamily="1" charset="-128"/>
              </a:rPr>
              <a:t>テストが大変</a:t>
            </a:r>
          </a:p>
        </p:txBody>
      </p:sp>
      <p:sp>
        <p:nvSpPr>
          <p:cNvPr id="27" name="テキスト ボックス 90">
            <a:extLst>
              <a:ext uri="{FF2B5EF4-FFF2-40B4-BE49-F238E27FC236}">
                <a16:creationId xmlns:a16="http://schemas.microsoft.com/office/drawing/2014/main" id="{18012A92-AAD2-4977-B76A-9A1C78CA9874}"/>
              </a:ext>
            </a:extLst>
          </p:cNvPr>
          <p:cNvSpPr txBox="1"/>
          <p:nvPr/>
        </p:nvSpPr>
        <p:spPr>
          <a:xfrm>
            <a:off x="372298" y="4419616"/>
            <a:ext cx="1409674" cy="55306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メール</a:t>
            </a:r>
          </a:p>
        </p:txBody>
      </p:sp>
      <p:sp>
        <p:nvSpPr>
          <p:cNvPr id="28" name="テキスト ボックス 91">
            <a:extLst>
              <a:ext uri="{FF2B5EF4-FFF2-40B4-BE49-F238E27FC236}">
                <a16:creationId xmlns:a16="http://schemas.microsoft.com/office/drawing/2014/main" id="{5AFD53EE-8EA6-4681-A221-B713DA3EA5A9}"/>
              </a:ext>
            </a:extLst>
          </p:cNvPr>
          <p:cNvSpPr txBox="1"/>
          <p:nvPr/>
        </p:nvSpPr>
        <p:spPr>
          <a:xfrm>
            <a:off x="1872343" y="4419616"/>
            <a:ext cx="2413169" cy="69210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スパム判定器</a:t>
            </a:r>
            <a:endParaRPr kumimoji="1" lang="en-US" altLang="ja-JP" sz="2400" dirty="0">
              <a:latin typeface="あずきフォント" panose="02000609000000000000" pitchFamily="1" charset="-128"/>
              <a:ea typeface="あずきフォント" panose="02000609000000000000" pitchFamily="1" charset="-128"/>
            </a:endParaRPr>
          </a:p>
          <a:p>
            <a:pPr algn="ctr"/>
            <a:r>
              <a:rPr kumimoji="1" lang="en-US" altLang="ja-JP" sz="2400" dirty="0">
                <a:latin typeface="あずきフォント" panose="02000609000000000000" pitchFamily="1" charset="-128"/>
                <a:ea typeface="あずきフォント" panose="02000609000000000000" pitchFamily="1" charset="-128"/>
              </a:rPr>
              <a:t>(</a:t>
            </a:r>
            <a:r>
              <a:rPr kumimoji="1" lang="ja-JP" altLang="en-US" sz="2400" dirty="0">
                <a:latin typeface="あずきフォント" panose="02000609000000000000" pitchFamily="1" charset="-128"/>
                <a:ea typeface="あずきフォント" panose="02000609000000000000" pitchFamily="1" charset="-128"/>
              </a:rPr>
              <a:t>ルール</a:t>
            </a:r>
            <a:r>
              <a:rPr kumimoji="1" lang="en-US" altLang="ja-JP" sz="2400" dirty="0">
                <a:latin typeface="あずきフォント" panose="02000609000000000000" pitchFamily="1" charset="-128"/>
                <a:ea typeface="あずきフォント" panose="02000609000000000000" pitchFamily="1" charset="-128"/>
              </a:rPr>
              <a:t>)</a:t>
            </a:r>
            <a:endParaRPr kumimoji="1" lang="ja-JP" altLang="en-US" sz="2400" dirty="0">
              <a:latin typeface="あずきフォント" panose="02000609000000000000" pitchFamily="1" charset="-128"/>
              <a:ea typeface="あずきフォント" panose="02000609000000000000" pitchFamily="1" charset="-128"/>
            </a:endParaRPr>
          </a:p>
        </p:txBody>
      </p:sp>
      <p:sp>
        <p:nvSpPr>
          <p:cNvPr id="29" name="テキスト ボックス 92">
            <a:extLst>
              <a:ext uri="{FF2B5EF4-FFF2-40B4-BE49-F238E27FC236}">
                <a16:creationId xmlns:a16="http://schemas.microsoft.com/office/drawing/2014/main" id="{16F24D01-5B76-4F52-A0EA-0A28DB8C9434}"/>
              </a:ext>
            </a:extLst>
          </p:cNvPr>
          <p:cNvSpPr txBox="1"/>
          <p:nvPr/>
        </p:nvSpPr>
        <p:spPr>
          <a:xfrm>
            <a:off x="4233598" y="4419616"/>
            <a:ext cx="2413169" cy="55306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判定結果</a:t>
            </a:r>
          </a:p>
        </p:txBody>
      </p:sp>
      <p:cxnSp>
        <p:nvCxnSpPr>
          <p:cNvPr id="30" name="直線矢印コネクタ 29">
            <a:extLst>
              <a:ext uri="{FF2B5EF4-FFF2-40B4-BE49-F238E27FC236}">
                <a16:creationId xmlns:a16="http://schemas.microsoft.com/office/drawing/2014/main" id="{6AFB600C-7DBA-4536-B66E-AFB77BBE159D}"/>
              </a:ext>
            </a:extLst>
          </p:cNvPr>
          <p:cNvCxnSpPr>
            <a:cxnSpLocks/>
          </p:cNvCxnSpPr>
          <p:nvPr/>
        </p:nvCxnSpPr>
        <p:spPr>
          <a:xfrm>
            <a:off x="4285512" y="2581263"/>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7C44FC70-E7B6-448A-B84E-1794DFE7AEDF}"/>
              </a:ext>
            </a:extLst>
          </p:cNvPr>
          <p:cNvCxnSpPr>
            <a:cxnSpLocks/>
          </p:cNvCxnSpPr>
          <p:nvPr/>
        </p:nvCxnSpPr>
        <p:spPr>
          <a:xfrm>
            <a:off x="4285512" y="4169831"/>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CEFF6F6-DFB0-4AE3-AFCA-517367FBDC07}"/>
              </a:ext>
            </a:extLst>
          </p:cNvPr>
          <p:cNvCxnSpPr>
            <a:cxnSpLocks/>
          </p:cNvCxnSpPr>
          <p:nvPr/>
        </p:nvCxnSpPr>
        <p:spPr>
          <a:xfrm>
            <a:off x="4285512" y="3307153"/>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descr="Merkle, 木, 図, フローチャート アイコン に Cryptocurrency and Blockchain technology">
            <a:extLst>
              <a:ext uri="{FF2B5EF4-FFF2-40B4-BE49-F238E27FC236}">
                <a16:creationId xmlns:a16="http://schemas.microsoft.com/office/drawing/2014/main" id="{9399AA51-B804-4A22-B5CC-B50236BE50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4112" y="3691178"/>
            <a:ext cx="879622" cy="893949"/>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33" descr="Merkle, 木, 図, フローチャート アイコン に Cryptocurrency and Blockchain technology">
            <a:extLst>
              <a:ext uri="{FF2B5EF4-FFF2-40B4-BE49-F238E27FC236}">
                <a16:creationId xmlns:a16="http://schemas.microsoft.com/office/drawing/2014/main" id="{33009464-85DF-4033-8DB5-EB2948FA35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5700" y="3691178"/>
            <a:ext cx="879622" cy="8939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6" name="テキスト ボックス 72">
                <a:extLst>
                  <a:ext uri="{FF2B5EF4-FFF2-40B4-BE49-F238E27FC236}">
                    <a16:creationId xmlns:a16="http://schemas.microsoft.com/office/drawing/2014/main" id="{92C4F0F8-9AF6-44F8-AF3B-BCE16664CD51}"/>
                  </a:ext>
                </a:extLst>
              </p:cNvPr>
              <p:cNvSpPr txBox="1"/>
              <p:nvPr/>
            </p:nvSpPr>
            <p:spPr>
              <a:xfrm>
                <a:off x="301661" y="5230674"/>
                <a:ext cx="13112678" cy="137004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800" b="1" u="sng" dirty="0">
                    <a:solidFill>
                      <a:schemeClr val="accent2"/>
                    </a:solidFill>
                    <a:latin typeface="あずきフォント" panose="02000609000000000000" pitchFamily="1" charset="-128"/>
                    <a:ea typeface="あずきフォント" panose="02000609000000000000" pitchFamily="1" charset="-128"/>
                  </a:rPr>
                  <a:t>教師有り学習を用いることで、人手ではなくデータによりルールを更新したい</a:t>
                </a:r>
                <a:endParaRPr kumimoji="1" lang="en-US" altLang="ja-JP" sz="2800" b="1" u="sng" dirty="0">
                  <a:solidFill>
                    <a:schemeClr val="accent2"/>
                  </a:solidFill>
                  <a:latin typeface="あずきフォント" panose="02000609000000000000" pitchFamily="1" charset="-128"/>
                  <a:ea typeface="あずきフォント" panose="02000609000000000000" pitchFamily="1" charset="-128"/>
                </a:endParaRPr>
              </a:p>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ベクトル化した事例</a:t>
                </a:r>
                <a14:m>
                  <m:oMath xmlns:m="http://schemas.openxmlformats.org/officeDocument/2006/math">
                    <m:r>
                      <a:rPr kumimoji="1" lang="en-US" altLang="ja-JP" sz="2800" b="1" i="1">
                        <a:solidFill>
                          <a:schemeClr val="accent2"/>
                        </a:solidFill>
                        <a:latin typeface="Cambria Math" panose="02040503050406030204" pitchFamily="18" charset="0"/>
                        <a:ea typeface="あずきフォント" panose="02000609000000000000" pitchFamily="1" charset="-128"/>
                      </a:rPr>
                      <m:t>𝒙</m:t>
                    </m:r>
                  </m:oMath>
                </a14:m>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をパラメーター</a:t>
                </a:r>
                <a14:m>
                  <m:oMath xmlns:m="http://schemas.openxmlformats.org/officeDocument/2006/math">
                    <m:r>
                      <a:rPr kumimoji="1" lang="en-US" altLang="ja-JP" sz="2800" b="1" i="0">
                        <a:solidFill>
                          <a:schemeClr val="accent2"/>
                        </a:solidFill>
                        <a:latin typeface="Cambria Math" panose="02040503050406030204" pitchFamily="18" charset="0"/>
                        <a:ea typeface="あずきフォント" panose="02000609000000000000" pitchFamily="1" charset="-128"/>
                      </a:rPr>
                      <m:t>𝐰</m:t>
                    </m:r>
                  </m:oMath>
                </a14:m>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のモデルでスコア化し、</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a:p>
                <a:pPr algn="ct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スコアをもとに分類</a:t>
                </a:r>
                <a:r>
                  <a:rPr kumimoji="1" lang="en-US" altLang="ja-JP" sz="28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800" b="1" dirty="0">
                    <a:solidFill>
                      <a:schemeClr val="accent2"/>
                    </a:solidFill>
                    <a:latin typeface="あずきフォント" panose="02000609000000000000" pitchFamily="1" charset="-128"/>
                    <a:ea typeface="あずきフォント" panose="02000609000000000000" pitchFamily="1" charset="-128"/>
                  </a:rPr>
                  <a:t>識別する</a:t>
                </a:r>
                <a:endParaRPr kumimoji="1" lang="en-US" altLang="ja-JP" sz="2800" b="1" dirty="0">
                  <a:solidFill>
                    <a:schemeClr val="accent2"/>
                  </a:solidFill>
                  <a:latin typeface="あずきフォント" panose="02000609000000000000" pitchFamily="1" charset="-128"/>
                  <a:ea typeface="あずきフォント" panose="02000609000000000000" pitchFamily="1" charset="-128"/>
                </a:endParaRPr>
              </a:p>
            </p:txBody>
          </p:sp>
        </mc:Choice>
        <mc:Fallback>
          <p:sp>
            <p:nvSpPr>
              <p:cNvPr id="36" name="テキスト ボックス 72">
                <a:extLst>
                  <a:ext uri="{FF2B5EF4-FFF2-40B4-BE49-F238E27FC236}">
                    <a16:creationId xmlns:a16="http://schemas.microsoft.com/office/drawing/2014/main" id="{92C4F0F8-9AF6-44F8-AF3B-BCE16664CD51}"/>
                  </a:ext>
                </a:extLst>
              </p:cNvPr>
              <p:cNvSpPr txBox="1">
                <a:spLocks noRot="1" noChangeAspect="1" noMove="1" noResize="1" noEditPoints="1" noAdjustHandles="1" noChangeArrowheads="1" noChangeShapeType="1" noTextEdit="1"/>
              </p:cNvSpPr>
              <p:nvPr/>
            </p:nvSpPr>
            <p:spPr>
              <a:xfrm>
                <a:off x="301661" y="5230674"/>
                <a:ext cx="13112678" cy="1370044"/>
              </a:xfrm>
              <a:prstGeom prst="rect">
                <a:avLst/>
              </a:prstGeom>
              <a:blipFill>
                <a:blip r:embed="rId5"/>
                <a:stretch>
                  <a:fillRect t="-4444" b="-12444"/>
                </a:stretch>
              </a:blipFill>
              <a:ln w="9525" cmpd="sng">
                <a:noFill/>
              </a:ln>
            </p:spPr>
            <p:txBody>
              <a:bodyPr/>
              <a:lstStyle/>
              <a:p>
                <a:r>
                  <a:rPr lang="ja-JP" altLang="en-US">
                    <a:noFill/>
                  </a:rPr>
                  <a:t> </a:t>
                </a:r>
              </a:p>
            </p:txBody>
          </p:sp>
        </mc:Fallback>
      </mc:AlternateContent>
      <p:sp>
        <p:nvSpPr>
          <p:cNvPr id="37" name="四角形: 角を丸くする 36">
            <a:extLst>
              <a:ext uri="{FF2B5EF4-FFF2-40B4-BE49-F238E27FC236}">
                <a16:creationId xmlns:a16="http://schemas.microsoft.com/office/drawing/2014/main" id="{C6644BB0-8157-4E6E-BF57-D929134D795C}"/>
              </a:ext>
            </a:extLst>
          </p:cNvPr>
          <p:cNvSpPr/>
          <p:nvPr/>
        </p:nvSpPr>
        <p:spPr>
          <a:xfrm>
            <a:off x="301662" y="5198570"/>
            <a:ext cx="13112678" cy="1452026"/>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38" name="図 37"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AEF12AE3-51E5-4162-A643-01C9004EEE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8977" y="6841679"/>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39" name="図 38"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4DFE67F8-4E52-427F-AA90-B874D8C9CC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8977" y="7573637"/>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40" name="図 39"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A392DA1C-D888-49F7-A855-97A335BE7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8977" y="8414896"/>
            <a:ext cx="425137" cy="432000"/>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直線矢印コネクタ 40">
            <a:extLst>
              <a:ext uri="{FF2B5EF4-FFF2-40B4-BE49-F238E27FC236}">
                <a16:creationId xmlns:a16="http://schemas.microsoft.com/office/drawing/2014/main" id="{C52B28AB-4958-4B06-B278-348DA3E88B5C}"/>
              </a:ext>
            </a:extLst>
          </p:cNvPr>
          <p:cNvCxnSpPr>
            <a:cxnSpLocks/>
          </p:cNvCxnSpPr>
          <p:nvPr/>
        </p:nvCxnSpPr>
        <p:spPr>
          <a:xfrm>
            <a:off x="2482473" y="7057679"/>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FE67391F-E9EA-43EB-A160-1E71AA1362DA}"/>
              </a:ext>
            </a:extLst>
          </p:cNvPr>
          <p:cNvCxnSpPr>
            <a:cxnSpLocks/>
          </p:cNvCxnSpPr>
          <p:nvPr/>
        </p:nvCxnSpPr>
        <p:spPr>
          <a:xfrm>
            <a:off x="2482473" y="8630896"/>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E6C41415-9475-4665-A1D1-106C89639935}"/>
              </a:ext>
            </a:extLst>
          </p:cNvPr>
          <p:cNvCxnSpPr>
            <a:cxnSpLocks/>
          </p:cNvCxnSpPr>
          <p:nvPr/>
        </p:nvCxnSpPr>
        <p:spPr>
          <a:xfrm>
            <a:off x="2482473" y="7789637"/>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90">
            <a:extLst>
              <a:ext uri="{FF2B5EF4-FFF2-40B4-BE49-F238E27FC236}">
                <a16:creationId xmlns:a16="http://schemas.microsoft.com/office/drawing/2014/main" id="{DD90F142-1552-4CCE-BA26-BDCDFA984D68}"/>
              </a:ext>
            </a:extLst>
          </p:cNvPr>
          <p:cNvSpPr txBox="1"/>
          <p:nvPr/>
        </p:nvSpPr>
        <p:spPr>
          <a:xfrm>
            <a:off x="1056708" y="8854984"/>
            <a:ext cx="1409674" cy="55306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メール</a:t>
            </a:r>
          </a:p>
        </p:txBody>
      </p:sp>
      <mc:AlternateContent xmlns:mc="http://schemas.openxmlformats.org/markup-compatibility/2006">
        <mc:Choice xmlns:a14="http://schemas.microsoft.com/office/drawing/2010/main" Requires="a14">
          <p:sp>
            <p:nvSpPr>
              <p:cNvPr id="45" name="テキスト ボックス 2">
                <a:extLst>
                  <a:ext uri="{FF2B5EF4-FFF2-40B4-BE49-F238E27FC236}">
                    <a16:creationId xmlns:a16="http://schemas.microsoft.com/office/drawing/2014/main" id="{18ECEC95-D3C6-4542-BCAC-BFC904CDA9C3}"/>
                  </a:ext>
                </a:extLst>
              </p:cNvPr>
              <p:cNvSpPr txBox="1"/>
              <p:nvPr/>
            </p:nvSpPr>
            <p:spPr>
              <a:xfrm>
                <a:off x="3564122" y="6873013"/>
                <a:ext cx="394275"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1" i="1">
                            <a:latin typeface="Cambria Math" panose="02040503050406030204" pitchFamily="18" charset="0"/>
                          </a:rPr>
                        </m:ctrlPr>
                      </m:sSubPr>
                      <m:e>
                        <m:r>
                          <a:rPr kumimoji="1" lang="en-US" altLang="ja-JP" sz="2400" b="1" i="1">
                            <a:latin typeface="Cambria Math" panose="02040503050406030204" pitchFamily="18" charset="0"/>
                          </a:rPr>
                          <m:t>𝒙</m:t>
                        </m:r>
                      </m:e>
                      <m:sub>
                        <m:r>
                          <a:rPr kumimoji="1" lang="en-US" altLang="ja-JP" sz="2400" b="1" i="1">
                            <a:latin typeface="Cambria Math" panose="02040503050406030204" pitchFamily="18" charset="0"/>
                          </a:rPr>
                          <m:t>𝟏</m:t>
                        </m:r>
                      </m:sub>
                    </m:sSub>
                  </m:oMath>
                </a14:m>
                <a:r>
                  <a:rPr kumimoji="1" lang="en-US" altLang="ja-JP" sz="2400" b="1" dirty="0"/>
                  <a:t> </a:t>
                </a:r>
                <a:endParaRPr kumimoji="1" lang="ja-JP" altLang="en-US" sz="2400" b="1" dirty="0"/>
              </a:p>
            </p:txBody>
          </p:sp>
        </mc:Choice>
        <mc:Fallback>
          <p:sp>
            <p:nvSpPr>
              <p:cNvPr id="45" name="テキスト ボックス 2">
                <a:extLst>
                  <a:ext uri="{FF2B5EF4-FFF2-40B4-BE49-F238E27FC236}">
                    <a16:creationId xmlns:a16="http://schemas.microsoft.com/office/drawing/2014/main" id="{18ECEC95-D3C6-4542-BCAC-BFC904CDA9C3}"/>
                  </a:ext>
                </a:extLst>
              </p:cNvPr>
              <p:cNvSpPr txBox="1">
                <a:spLocks noRot="1" noChangeAspect="1" noMove="1" noResize="1" noEditPoints="1" noAdjustHandles="1" noChangeArrowheads="1" noChangeShapeType="1" noTextEdit="1"/>
              </p:cNvSpPr>
              <p:nvPr/>
            </p:nvSpPr>
            <p:spPr>
              <a:xfrm>
                <a:off x="3564122" y="6873013"/>
                <a:ext cx="394275" cy="369332"/>
              </a:xfrm>
              <a:prstGeom prst="rect">
                <a:avLst/>
              </a:prstGeom>
              <a:blipFill>
                <a:blip r:embed="rId6"/>
                <a:stretch>
                  <a:fillRect l="-20313" t="-24590" r="-46875" b="-491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テキスト ボックス 51">
                <a:extLst>
                  <a:ext uri="{FF2B5EF4-FFF2-40B4-BE49-F238E27FC236}">
                    <a16:creationId xmlns:a16="http://schemas.microsoft.com/office/drawing/2014/main" id="{79F749F4-B5D0-4D6A-A077-D842234D1AD8}"/>
                  </a:ext>
                </a:extLst>
              </p:cNvPr>
              <p:cNvSpPr txBox="1"/>
              <p:nvPr/>
            </p:nvSpPr>
            <p:spPr>
              <a:xfrm>
                <a:off x="3564122" y="7604971"/>
                <a:ext cx="394275"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1" i="1">
                            <a:latin typeface="Cambria Math" panose="02040503050406030204" pitchFamily="18" charset="0"/>
                          </a:rPr>
                        </m:ctrlPr>
                      </m:sSubPr>
                      <m:e>
                        <m:r>
                          <a:rPr kumimoji="1" lang="en-US" altLang="ja-JP" sz="2400" b="1" i="1">
                            <a:latin typeface="Cambria Math" panose="02040503050406030204" pitchFamily="18" charset="0"/>
                          </a:rPr>
                          <m:t>𝒙</m:t>
                        </m:r>
                      </m:e>
                      <m:sub>
                        <m:r>
                          <a:rPr kumimoji="1" lang="en-US" altLang="ja-JP" sz="2400" b="1" i="1">
                            <a:latin typeface="Cambria Math" panose="02040503050406030204" pitchFamily="18" charset="0"/>
                          </a:rPr>
                          <m:t>𝟐</m:t>
                        </m:r>
                      </m:sub>
                    </m:sSub>
                  </m:oMath>
                </a14:m>
                <a:r>
                  <a:rPr kumimoji="1" lang="en-US" altLang="ja-JP" sz="2400" b="1"/>
                  <a:t> </a:t>
                </a:r>
                <a:endParaRPr kumimoji="1" lang="ja-JP" altLang="en-US" sz="2400" b="1"/>
              </a:p>
            </p:txBody>
          </p:sp>
        </mc:Choice>
        <mc:Fallback>
          <p:sp>
            <p:nvSpPr>
              <p:cNvPr id="46" name="テキスト ボックス 51">
                <a:extLst>
                  <a:ext uri="{FF2B5EF4-FFF2-40B4-BE49-F238E27FC236}">
                    <a16:creationId xmlns:a16="http://schemas.microsoft.com/office/drawing/2014/main" id="{79F749F4-B5D0-4D6A-A077-D842234D1AD8}"/>
                  </a:ext>
                </a:extLst>
              </p:cNvPr>
              <p:cNvSpPr txBox="1">
                <a:spLocks noRot="1" noChangeAspect="1" noMove="1" noResize="1" noEditPoints="1" noAdjustHandles="1" noChangeArrowheads="1" noChangeShapeType="1" noTextEdit="1"/>
              </p:cNvSpPr>
              <p:nvPr/>
            </p:nvSpPr>
            <p:spPr>
              <a:xfrm>
                <a:off x="3564122" y="7604971"/>
                <a:ext cx="394275" cy="369332"/>
              </a:xfrm>
              <a:prstGeom prst="rect">
                <a:avLst/>
              </a:prstGeom>
              <a:blipFill>
                <a:blip r:embed="rId7"/>
                <a:stretch>
                  <a:fillRect l="-20313" t="-26667" r="-46875" b="-5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7" name="テキスト ボックス 59">
                <a:extLst>
                  <a:ext uri="{FF2B5EF4-FFF2-40B4-BE49-F238E27FC236}">
                    <a16:creationId xmlns:a16="http://schemas.microsoft.com/office/drawing/2014/main" id="{CF620141-7D66-4579-B28E-09A673405D92}"/>
                  </a:ext>
                </a:extLst>
              </p:cNvPr>
              <p:cNvSpPr txBox="1"/>
              <p:nvPr/>
            </p:nvSpPr>
            <p:spPr>
              <a:xfrm>
                <a:off x="3564122" y="8446230"/>
                <a:ext cx="394275"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1" i="1">
                            <a:latin typeface="Cambria Math" panose="02040503050406030204" pitchFamily="18" charset="0"/>
                          </a:rPr>
                        </m:ctrlPr>
                      </m:sSubPr>
                      <m:e>
                        <m:r>
                          <a:rPr kumimoji="1" lang="en-US" altLang="ja-JP" sz="2400" b="1" i="1">
                            <a:latin typeface="Cambria Math" panose="02040503050406030204" pitchFamily="18" charset="0"/>
                          </a:rPr>
                          <m:t>𝒙</m:t>
                        </m:r>
                      </m:e>
                      <m:sub>
                        <m:r>
                          <a:rPr kumimoji="1" lang="en-US" altLang="ja-JP" sz="2400" b="1" i="1">
                            <a:latin typeface="Cambria Math" panose="02040503050406030204" pitchFamily="18" charset="0"/>
                          </a:rPr>
                          <m:t>𝟑</m:t>
                        </m:r>
                      </m:sub>
                    </m:sSub>
                  </m:oMath>
                </a14:m>
                <a:r>
                  <a:rPr kumimoji="1" lang="en-US" altLang="ja-JP" sz="2400" b="1"/>
                  <a:t> </a:t>
                </a:r>
                <a:endParaRPr kumimoji="1" lang="ja-JP" altLang="en-US" sz="2400" b="1"/>
              </a:p>
            </p:txBody>
          </p:sp>
        </mc:Choice>
        <mc:Fallback>
          <p:sp>
            <p:nvSpPr>
              <p:cNvPr id="47" name="テキスト ボックス 59">
                <a:extLst>
                  <a:ext uri="{FF2B5EF4-FFF2-40B4-BE49-F238E27FC236}">
                    <a16:creationId xmlns:a16="http://schemas.microsoft.com/office/drawing/2014/main" id="{CF620141-7D66-4579-B28E-09A673405D92}"/>
                  </a:ext>
                </a:extLst>
              </p:cNvPr>
              <p:cNvSpPr txBox="1">
                <a:spLocks noRot="1" noChangeAspect="1" noMove="1" noResize="1" noEditPoints="1" noAdjustHandles="1" noChangeArrowheads="1" noChangeShapeType="1" noTextEdit="1"/>
              </p:cNvSpPr>
              <p:nvPr/>
            </p:nvSpPr>
            <p:spPr>
              <a:xfrm>
                <a:off x="3564122" y="8446230"/>
                <a:ext cx="394275" cy="369332"/>
              </a:xfrm>
              <a:prstGeom prst="rect">
                <a:avLst/>
              </a:prstGeom>
              <a:blipFill>
                <a:blip r:embed="rId8"/>
                <a:stretch>
                  <a:fillRect l="-20313" t="-26667" r="-46875" b="-5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8" name="テキスト ボックス 96">
                <a:extLst>
                  <a:ext uri="{FF2B5EF4-FFF2-40B4-BE49-F238E27FC236}">
                    <a16:creationId xmlns:a16="http://schemas.microsoft.com/office/drawing/2014/main" id="{2BD5A79F-3F75-4564-977F-FD8C71475FE0}"/>
                  </a:ext>
                </a:extLst>
              </p:cNvPr>
              <p:cNvSpPr txBox="1"/>
              <p:nvPr/>
            </p:nvSpPr>
            <p:spPr>
              <a:xfrm>
                <a:off x="2859739" y="8854984"/>
                <a:ext cx="1803039" cy="95603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事例</a:t>
                </a:r>
                <a:endParaRPr kumimoji="1" lang="en-US" altLang="ja-JP" sz="2400" dirty="0">
                  <a:latin typeface="あずきフォント" panose="02000609000000000000" pitchFamily="1" charset="-128"/>
                  <a:ea typeface="あずきフォント" panose="02000609000000000000" pitchFamily="1" charset="-128"/>
                </a:endParaRPr>
              </a:p>
              <a:p>
                <a:pPr algn="ctr"/>
                <a14:m>
                  <m:oMathPara xmlns:m="http://schemas.openxmlformats.org/officeDocument/2006/math">
                    <m:oMathParaPr>
                      <m:jc m:val="centerGroup"/>
                    </m:oMathParaPr>
                    <m:oMath xmlns:m="http://schemas.openxmlformats.org/officeDocument/2006/math">
                      <m:r>
                        <a:rPr kumimoji="1" lang="en-US" altLang="ja-JP" sz="2400" b="0" i="1">
                          <a:latin typeface="Cambria Math" panose="02040503050406030204" pitchFamily="18" charset="0"/>
                          <a:ea typeface="あずきフォント" panose="02000609000000000000" pitchFamily="1" charset="-128"/>
                        </a:rPr>
                        <m:t>𝑥</m:t>
                      </m:r>
                      <m:r>
                        <a:rPr kumimoji="1" lang="en-US" altLang="ja-JP" sz="2400" b="0" i="1">
                          <a:latin typeface="Cambria Math" panose="02040503050406030204" pitchFamily="18" charset="0"/>
                          <a:ea typeface="あずきフォント" panose="02000609000000000000" pitchFamily="1" charset="-128"/>
                        </a:rPr>
                        <m:t>∈</m:t>
                      </m:r>
                      <m:sSup>
                        <m:sSupPr>
                          <m:ctrlPr>
                            <a:rPr kumimoji="1" lang="en-US" altLang="ja-JP" sz="2400" b="0" i="1">
                              <a:latin typeface="Cambria Math" panose="02040503050406030204" pitchFamily="18" charset="0"/>
                              <a:ea typeface="Cambria Math" panose="02040503050406030204" pitchFamily="18" charset="0"/>
                            </a:rPr>
                          </m:ctrlPr>
                        </m:sSupPr>
                        <m:e>
                          <m:r>
                            <a:rPr kumimoji="1" lang="en-US" altLang="ja-JP" sz="2400" b="0" i="1">
                              <a:latin typeface="Cambria Math" panose="02040503050406030204" pitchFamily="18" charset="0"/>
                              <a:ea typeface="Cambria Math" panose="02040503050406030204" pitchFamily="18" charset="0"/>
                            </a:rPr>
                            <m:t>ℝ</m:t>
                          </m:r>
                        </m:e>
                        <m:sup>
                          <m:r>
                            <a:rPr kumimoji="1" lang="en-US" altLang="ja-JP" sz="2400" b="0" i="1">
                              <a:latin typeface="Cambria Math" panose="02040503050406030204" pitchFamily="18" charset="0"/>
                              <a:ea typeface="Cambria Math" panose="02040503050406030204" pitchFamily="18" charset="0"/>
                            </a:rPr>
                            <m:t>𝑑</m:t>
                          </m:r>
                        </m:sup>
                      </m:sSup>
                    </m:oMath>
                  </m:oMathPara>
                </a14:m>
                <a:endParaRPr kumimoji="1" lang="ja-JP" altLang="en-US" sz="2400" dirty="0">
                  <a:latin typeface="あずきフォント" panose="02000609000000000000" pitchFamily="1" charset="-128"/>
                  <a:ea typeface="あずきフォント" panose="02000609000000000000" pitchFamily="1" charset="-128"/>
                </a:endParaRPr>
              </a:p>
            </p:txBody>
          </p:sp>
        </mc:Choice>
        <mc:Fallback>
          <p:sp>
            <p:nvSpPr>
              <p:cNvPr id="48" name="テキスト ボックス 96">
                <a:extLst>
                  <a:ext uri="{FF2B5EF4-FFF2-40B4-BE49-F238E27FC236}">
                    <a16:creationId xmlns:a16="http://schemas.microsoft.com/office/drawing/2014/main" id="{2BD5A79F-3F75-4564-977F-FD8C71475FE0}"/>
                  </a:ext>
                </a:extLst>
              </p:cNvPr>
              <p:cNvSpPr txBox="1">
                <a:spLocks noRot="1" noChangeAspect="1" noMove="1" noResize="1" noEditPoints="1" noAdjustHandles="1" noChangeArrowheads="1" noChangeShapeType="1" noTextEdit="1"/>
              </p:cNvSpPr>
              <p:nvPr/>
            </p:nvSpPr>
            <p:spPr>
              <a:xfrm>
                <a:off x="2859739" y="8854984"/>
                <a:ext cx="1803039" cy="956036"/>
              </a:xfrm>
              <a:prstGeom prst="rect">
                <a:avLst/>
              </a:prstGeom>
              <a:blipFill>
                <a:blip r:embed="rId9"/>
                <a:stretch>
                  <a:fillRect/>
                </a:stretch>
              </a:blipFill>
              <a:ln w="9525" cmpd="sng">
                <a:noFill/>
              </a:ln>
            </p:spPr>
            <p:txBody>
              <a:bodyPr/>
              <a:lstStyle/>
              <a:p>
                <a:r>
                  <a:rPr lang="ja-JP" altLang="en-US">
                    <a:noFill/>
                  </a:rPr>
                  <a:t> </a:t>
                </a:r>
              </a:p>
            </p:txBody>
          </p:sp>
        </mc:Fallback>
      </mc:AlternateContent>
      <p:sp>
        <p:nvSpPr>
          <p:cNvPr id="49" name="正方形/長方形 48">
            <a:extLst>
              <a:ext uri="{FF2B5EF4-FFF2-40B4-BE49-F238E27FC236}">
                <a16:creationId xmlns:a16="http://schemas.microsoft.com/office/drawing/2014/main" id="{68BCB50B-CFAF-4777-9DCC-BA4A37A894B1}"/>
              </a:ext>
            </a:extLst>
          </p:cNvPr>
          <p:cNvSpPr/>
          <p:nvPr/>
        </p:nvSpPr>
        <p:spPr>
          <a:xfrm>
            <a:off x="4451295" y="6903503"/>
            <a:ext cx="2268280" cy="1750329"/>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mc:AlternateContent xmlns:mc="http://schemas.openxmlformats.org/markup-compatibility/2006">
        <mc:Choice xmlns:a14="http://schemas.microsoft.com/office/drawing/2010/main" Requires="a14">
          <p:sp>
            <p:nvSpPr>
              <p:cNvPr id="50" name="テキスト ボックス 64">
                <a:extLst>
                  <a:ext uri="{FF2B5EF4-FFF2-40B4-BE49-F238E27FC236}">
                    <a16:creationId xmlns:a16="http://schemas.microsoft.com/office/drawing/2014/main" id="{761DBE3C-DAA6-4B01-A83B-CD5990F8AD9A}"/>
                  </a:ext>
                </a:extLst>
              </p:cNvPr>
              <p:cNvSpPr txBox="1"/>
              <p:nvPr/>
            </p:nvSpPr>
            <p:spPr>
              <a:xfrm>
                <a:off x="4560635" y="7609235"/>
                <a:ext cx="204960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1" i="1">
                            <a:latin typeface="Cambria Math" panose="02040503050406030204" pitchFamily="18" charset="0"/>
                          </a:rPr>
                        </m:ctrlPr>
                      </m:sSubPr>
                      <m:e>
                        <m:r>
                          <a:rPr kumimoji="1" lang="en-US" altLang="ja-JP" sz="2400" b="1" i="1">
                            <a:latin typeface="Cambria Math" panose="02040503050406030204" pitchFamily="18" charset="0"/>
                          </a:rPr>
                          <m:t>𝒔𝒄𝒐𝒓𝒆</m:t>
                        </m:r>
                        <m:r>
                          <a:rPr kumimoji="1" lang="en-US" altLang="ja-JP" sz="2400" b="1" i="1">
                            <a:latin typeface="Cambria Math" panose="02040503050406030204" pitchFamily="18" charset="0"/>
                          </a:rPr>
                          <m:t>=</m:t>
                        </m:r>
                        <m:r>
                          <a:rPr kumimoji="1" lang="en-US" altLang="ja-JP" sz="2400" b="1" i="1">
                            <a:latin typeface="Cambria Math" panose="02040503050406030204" pitchFamily="18" charset="0"/>
                          </a:rPr>
                          <m:t>𝒇</m:t>
                        </m:r>
                      </m:e>
                      <m:sub>
                        <m:r>
                          <a:rPr kumimoji="1" lang="en-US" altLang="ja-JP" sz="2400" b="1" i="1">
                            <a:latin typeface="Cambria Math" panose="02040503050406030204" pitchFamily="18" charset="0"/>
                          </a:rPr>
                          <m:t>𝒘</m:t>
                        </m:r>
                      </m:sub>
                    </m:sSub>
                    <m:r>
                      <a:rPr kumimoji="1" lang="en-US" altLang="ja-JP" sz="2400" b="1" i="1">
                        <a:latin typeface="Cambria Math" panose="02040503050406030204" pitchFamily="18" charset="0"/>
                      </a:rPr>
                      <m:t>(</m:t>
                    </m:r>
                    <m:r>
                      <a:rPr kumimoji="1" lang="en-US" altLang="ja-JP" sz="2400" b="1" i="1">
                        <a:latin typeface="Cambria Math" panose="02040503050406030204" pitchFamily="18" charset="0"/>
                      </a:rPr>
                      <m:t>𝒙</m:t>
                    </m:r>
                    <m:r>
                      <a:rPr kumimoji="1" lang="en-US" altLang="ja-JP" sz="2400" b="1" i="1">
                        <a:latin typeface="Cambria Math" panose="02040503050406030204" pitchFamily="18" charset="0"/>
                      </a:rPr>
                      <m:t>)</m:t>
                    </m:r>
                  </m:oMath>
                </a14:m>
                <a:r>
                  <a:rPr kumimoji="1" lang="en-US" altLang="ja-JP" sz="1100" b="1" dirty="0"/>
                  <a:t> </a:t>
                </a:r>
                <a:endParaRPr kumimoji="1" lang="ja-JP" altLang="en-US" sz="1100" b="1" dirty="0"/>
              </a:p>
            </p:txBody>
          </p:sp>
        </mc:Choice>
        <mc:Fallback>
          <p:sp>
            <p:nvSpPr>
              <p:cNvPr id="50" name="テキスト ボックス 64">
                <a:extLst>
                  <a:ext uri="{FF2B5EF4-FFF2-40B4-BE49-F238E27FC236}">
                    <a16:creationId xmlns:a16="http://schemas.microsoft.com/office/drawing/2014/main" id="{761DBE3C-DAA6-4B01-A83B-CD5990F8AD9A}"/>
                  </a:ext>
                </a:extLst>
              </p:cNvPr>
              <p:cNvSpPr txBox="1">
                <a:spLocks noRot="1" noChangeAspect="1" noMove="1" noResize="1" noEditPoints="1" noAdjustHandles="1" noChangeArrowheads="1" noChangeShapeType="1" noTextEdit="1"/>
              </p:cNvSpPr>
              <p:nvPr/>
            </p:nvSpPr>
            <p:spPr>
              <a:xfrm>
                <a:off x="4560635" y="7609235"/>
                <a:ext cx="2049600" cy="360804"/>
              </a:xfrm>
              <a:prstGeom prst="rect">
                <a:avLst/>
              </a:prstGeom>
              <a:blipFill>
                <a:blip r:embed="rId10"/>
                <a:stretch>
                  <a:fillRect l="-3869" r="-4762" b="-4067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1" name="テキスト ボックス 94">
                <a:extLst>
                  <a:ext uri="{FF2B5EF4-FFF2-40B4-BE49-F238E27FC236}">
                    <a16:creationId xmlns:a16="http://schemas.microsoft.com/office/drawing/2014/main" id="{3BEFC557-2C12-4D14-94F2-515A9D67C009}"/>
                  </a:ext>
                </a:extLst>
              </p:cNvPr>
              <p:cNvSpPr txBox="1"/>
              <p:nvPr/>
            </p:nvSpPr>
            <p:spPr>
              <a:xfrm>
                <a:off x="4499036" y="8854984"/>
                <a:ext cx="2172798" cy="94418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a:latin typeface="あずきフォント" panose="02000609000000000000" pitchFamily="1" charset="-128"/>
                    <a:ea typeface="あずきフォント" panose="02000609000000000000" pitchFamily="1" charset="-128"/>
                  </a:rPr>
                  <a:t>スパム判定器</a:t>
                </a:r>
                <a:endParaRPr kumimoji="1" lang="en-US" altLang="ja-JP" sz="2400">
                  <a:latin typeface="あずきフォント" panose="02000609000000000000" pitchFamily="1" charset="-128"/>
                  <a:ea typeface="あずきフォント" panose="02000609000000000000" pitchFamily="1" charset="-128"/>
                </a:endParaRPr>
              </a:p>
              <a:p>
                <a:pPr algn="ctr"/>
                <a14:m>
                  <m:oMathPara xmlns:m="http://schemas.openxmlformats.org/officeDocument/2006/math">
                    <m:oMathParaPr>
                      <m:jc m:val="centerGroup"/>
                    </m:oMathParaPr>
                    <m:oMath xmlns:m="http://schemas.openxmlformats.org/officeDocument/2006/math">
                      <m:r>
                        <a:rPr kumimoji="1" lang="en-US" altLang="ja-JP" sz="2400" b="0" i="1">
                          <a:solidFill>
                            <a:schemeClr val="dk1"/>
                          </a:solidFill>
                          <a:effectLst/>
                          <a:latin typeface="Cambria Math" panose="02040503050406030204" pitchFamily="18" charset="0"/>
                          <a:ea typeface="+mn-ea"/>
                          <a:cs typeface="+mn-cs"/>
                        </a:rPr>
                        <m:t>𝑤</m:t>
                      </m:r>
                      <m:r>
                        <a:rPr kumimoji="1" lang="en-US" altLang="ja-JP" sz="2400" b="0" i="1">
                          <a:solidFill>
                            <a:schemeClr val="dk1"/>
                          </a:solidFill>
                          <a:effectLst/>
                          <a:latin typeface="Cambria Math" panose="02040503050406030204" pitchFamily="18" charset="0"/>
                          <a:ea typeface="+mn-ea"/>
                          <a:cs typeface="+mn-cs"/>
                        </a:rPr>
                        <m:t>∈</m:t>
                      </m:r>
                      <m:sSup>
                        <m:sSupPr>
                          <m:ctrlPr>
                            <a:rPr kumimoji="1" lang="en-US" altLang="ja-JP" sz="2400" b="0" i="1">
                              <a:solidFill>
                                <a:schemeClr val="dk1"/>
                              </a:solidFill>
                              <a:effectLst/>
                              <a:latin typeface="Cambria Math" panose="02040503050406030204" pitchFamily="18" charset="0"/>
                              <a:ea typeface="+mn-ea"/>
                              <a:cs typeface="+mn-cs"/>
                            </a:rPr>
                          </m:ctrlPr>
                        </m:sSupPr>
                        <m:e>
                          <m:r>
                            <a:rPr kumimoji="1" lang="en-US" altLang="ja-JP" sz="2400" b="0" i="1">
                              <a:solidFill>
                                <a:schemeClr val="dk1"/>
                              </a:solidFill>
                              <a:effectLst/>
                              <a:latin typeface="Cambria Math" panose="02040503050406030204" pitchFamily="18" charset="0"/>
                              <a:ea typeface="+mn-ea"/>
                              <a:cs typeface="+mn-cs"/>
                            </a:rPr>
                            <m:t>ℝ</m:t>
                          </m:r>
                        </m:e>
                        <m:sup>
                          <m:r>
                            <a:rPr kumimoji="1" lang="en-US" altLang="ja-JP" sz="2400" b="0" i="1">
                              <a:solidFill>
                                <a:schemeClr val="dk1"/>
                              </a:solidFill>
                              <a:effectLst/>
                              <a:latin typeface="Cambria Math" panose="02040503050406030204" pitchFamily="18" charset="0"/>
                              <a:ea typeface="+mn-ea"/>
                              <a:cs typeface="+mn-cs"/>
                            </a:rPr>
                            <m:t>𝑑</m:t>
                          </m:r>
                        </m:sup>
                      </m:sSup>
                    </m:oMath>
                  </m:oMathPara>
                </a14:m>
                <a:endParaRPr kumimoji="1" lang="ja-JP" altLang="en-US" sz="2400">
                  <a:latin typeface="あずきフォント" panose="02000609000000000000" pitchFamily="1" charset="-128"/>
                  <a:ea typeface="あずきフォント" panose="02000609000000000000" pitchFamily="1" charset="-128"/>
                </a:endParaRPr>
              </a:p>
            </p:txBody>
          </p:sp>
        </mc:Choice>
        <mc:Fallback>
          <p:sp>
            <p:nvSpPr>
              <p:cNvPr id="51" name="テキスト ボックス 94">
                <a:extLst>
                  <a:ext uri="{FF2B5EF4-FFF2-40B4-BE49-F238E27FC236}">
                    <a16:creationId xmlns:a16="http://schemas.microsoft.com/office/drawing/2014/main" id="{3BEFC557-2C12-4D14-94F2-515A9D67C009}"/>
                  </a:ext>
                </a:extLst>
              </p:cNvPr>
              <p:cNvSpPr txBox="1">
                <a:spLocks noRot="1" noChangeAspect="1" noMove="1" noResize="1" noEditPoints="1" noAdjustHandles="1" noChangeArrowheads="1" noChangeShapeType="1" noTextEdit="1"/>
              </p:cNvSpPr>
              <p:nvPr/>
            </p:nvSpPr>
            <p:spPr>
              <a:xfrm>
                <a:off x="4499036" y="8854984"/>
                <a:ext cx="2172798" cy="944183"/>
              </a:xfrm>
              <a:prstGeom prst="rect">
                <a:avLst/>
              </a:prstGeom>
              <a:blipFill>
                <a:blip r:embed="rId11"/>
                <a:stretch>
                  <a:fillRect l="-562" r="-843"/>
                </a:stretch>
              </a:blipFill>
              <a:ln w="9525" cmpd="sng">
                <a:noFill/>
              </a:ln>
            </p:spPr>
            <p:txBody>
              <a:bodyPr/>
              <a:lstStyle/>
              <a:p>
                <a:r>
                  <a:rPr lang="ja-JP" altLang="en-US">
                    <a:noFill/>
                  </a:rPr>
                  <a:t> </a:t>
                </a:r>
              </a:p>
            </p:txBody>
          </p:sp>
        </mc:Fallback>
      </mc:AlternateContent>
      <p:cxnSp>
        <p:nvCxnSpPr>
          <p:cNvPr id="52" name="直線矢印コネクタ 51">
            <a:extLst>
              <a:ext uri="{FF2B5EF4-FFF2-40B4-BE49-F238E27FC236}">
                <a16:creationId xmlns:a16="http://schemas.microsoft.com/office/drawing/2014/main" id="{ED704225-B215-4134-9A6F-7D10628EB763}"/>
              </a:ext>
            </a:extLst>
          </p:cNvPr>
          <p:cNvCxnSpPr>
            <a:cxnSpLocks/>
          </p:cNvCxnSpPr>
          <p:nvPr/>
        </p:nvCxnSpPr>
        <p:spPr>
          <a:xfrm>
            <a:off x="7035515" y="7057679"/>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60A3E0F-6544-4DE5-BC9F-11DBFAEC0246}"/>
              </a:ext>
            </a:extLst>
          </p:cNvPr>
          <p:cNvCxnSpPr>
            <a:cxnSpLocks/>
          </p:cNvCxnSpPr>
          <p:nvPr/>
        </p:nvCxnSpPr>
        <p:spPr>
          <a:xfrm>
            <a:off x="7035515" y="8630896"/>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4431F0FE-4BCB-449F-8DD7-D6D6EA03020A}"/>
              </a:ext>
            </a:extLst>
          </p:cNvPr>
          <p:cNvCxnSpPr>
            <a:cxnSpLocks/>
          </p:cNvCxnSpPr>
          <p:nvPr/>
        </p:nvCxnSpPr>
        <p:spPr>
          <a:xfrm>
            <a:off x="7035515" y="7789637"/>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テキスト ボックス 71">
                <a:extLst>
                  <a:ext uri="{FF2B5EF4-FFF2-40B4-BE49-F238E27FC236}">
                    <a16:creationId xmlns:a16="http://schemas.microsoft.com/office/drawing/2014/main" id="{C1E566F2-26B7-44D8-82B8-0BE6B8944497}"/>
                  </a:ext>
                </a:extLst>
              </p:cNvPr>
              <p:cNvSpPr txBox="1"/>
              <p:nvPr/>
            </p:nvSpPr>
            <p:spPr>
              <a:xfrm>
                <a:off x="8016616" y="6873013"/>
                <a:ext cx="366639"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acc>
                      <m:accPr>
                        <m:chr m:val="̂"/>
                        <m:ctrlPr>
                          <a:rPr kumimoji="1" lang="en-US" altLang="ja-JP" sz="2400" b="0" i="1">
                            <a:latin typeface="Cambria Math" panose="02040503050406030204" pitchFamily="18" charset="0"/>
                          </a:rPr>
                        </m:ctrlPr>
                      </m:accPr>
                      <m:e>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1</m:t>
                            </m:r>
                          </m:sub>
                        </m:sSub>
                      </m:e>
                    </m:acc>
                  </m:oMath>
                </a14:m>
                <a:r>
                  <a:rPr kumimoji="1" lang="en-US" altLang="ja-JP" sz="2400" b="0" dirty="0"/>
                  <a:t> </a:t>
                </a:r>
                <a:endParaRPr kumimoji="1" lang="ja-JP" altLang="en-US" sz="2400" b="0" dirty="0"/>
              </a:p>
            </p:txBody>
          </p:sp>
        </mc:Choice>
        <mc:Fallback>
          <p:sp>
            <p:nvSpPr>
              <p:cNvPr id="55" name="テキスト ボックス 71">
                <a:extLst>
                  <a:ext uri="{FF2B5EF4-FFF2-40B4-BE49-F238E27FC236}">
                    <a16:creationId xmlns:a16="http://schemas.microsoft.com/office/drawing/2014/main" id="{C1E566F2-26B7-44D8-82B8-0BE6B8944497}"/>
                  </a:ext>
                </a:extLst>
              </p:cNvPr>
              <p:cNvSpPr txBox="1">
                <a:spLocks noRot="1" noChangeAspect="1" noMove="1" noResize="1" noEditPoints="1" noAdjustHandles="1" noChangeArrowheads="1" noChangeShapeType="1" noTextEdit="1"/>
              </p:cNvSpPr>
              <p:nvPr/>
            </p:nvSpPr>
            <p:spPr>
              <a:xfrm>
                <a:off x="8016616" y="6873013"/>
                <a:ext cx="366639" cy="369332"/>
              </a:xfrm>
              <a:prstGeom prst="rect">
                <a:avLst/>
              </a:prstGeom>
              <a:blipFill>
                <a:blip r:embed="rId12"/>
                <a:stretch>
                  <a:fillRect l="-30000" t="-16393" r="-33333"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6" name="テキスト ボックス 76">
                <a:extLst>
                  <a:ext uri="{FF2B5EF4-FFF2-40B4-BE49-F238E27FC236}">
                    <a16:creationId xmlns:a16="http://schemas.microsoft.com/office/drawing/2014/main" id="{1E8AB972-D588-48BE-9D94-C6CE230B32ED}"/>
                  </a:ext>
                </a:extLst>
              </p:cNvPr>
              <p:cNvSpPr txBox="1"/>
              <p:nvPr/>
            </p:nvSpPr>
            <p:spPr>
              <a:xfrm>
                <a:off x="8013057" y="7604971"/>
                <a:ext cx="373757"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acc>
                      <m:accPr>
                        <m:chr m:val="̂"/>
                        <m:ctrlPr>
                          <a:rPr kumimoji="1" lang="en-US" altLang="ja-JP" sz="2400" b="0" i="1">
                            <a:latin typeface="Cambria Math" panose="02040503050406030204" pitchFamily="18" charset="0"/>
                          </a:rPr>
                        </m:ctrlPr>
                      </m:accPr>
                      <m:e>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2</m:t>
                            </m:r>
                          </m:sub>
                        </m:sSub>
                      </m:e>
                    </m:acc>
                  </m:oMath>
                </a14:m>
                <a:r>
                  <a:rPr kumimoji="1" lang="en-US" altLang="ja-JP" sz="2400" b="0"/>
                  <a:t> </a:t>
                </a:r>
                <a:endParaRPr kumimoji="1" lang="ja-JP" altLang="en-US" sz="2400" b="0"/>
              </a:p>
            </p:txBody>
          </p:sp>
        </mc:Choice>
        <mc:Fallback>
          <p:sp>
            <p:nvSpPr>
              <p:cNvPr id="56" name="テキスト ボックス 76">
                <a:extLst>
                  <a:ext uri="{FF2B5EF4-FFF2-40B4-BE49-F238E27FC236}">
                    <a16:creationId xmlns:a16="http://schemas.microsoft.com/office/drawing/2014/main" id="{1E8AB972-D588-48BE-9D94-C6CE230B32ED}"/>
                  </a:ext>
                </a:extLst>
              </p:cNvPr>
              <p:cNvSpPr txBox="1">
                <a:spLocks noRot="1" noChangeAspect="1" noMove="1" noResize="1" noEditPoints="1" noAdjustHandles="1" noChangeArrowheads="1" noChangeShapeType="1" noTextEdit="1"/>
              </p:cNvSpPr>
              <p:nvPr/>
            </p:nvSpPr>
            <p:spPr>
              <a:xfrm>
                <a:off x="8013057" y="7604971"/>
                <a:ext cx="373757" cy="369332"/>
              </a:xfrm>
              <a:prstGeom prst="rect">
                <a:avLst/>
              </a:prstGeom>
              <a:blipFill>
                <a:blip r:embed="rId13"/>
                <a:stretch>
                  <a:fillRect l="-29032" t="-18333" r="-32258"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7" name="テキスト ボックス 77">
                <a:extLst>
                  <a:ext uri="{FF2B5EF4-FFF2-40B4-BE49-F238E27FC236}">
                    <a16:creationId xmlns:a16="http://schemas.microsoft.com/office/drawing/2014/main" id="{25D2C306-ACFD-45EA-8C6F-7E408F236905}"/>
                  </a:ext>
                </a:extLst>
              </p:cNvPr>
              <p:cNvSpPr txBox="1"/>
              <p:nvPr/>
            </p:nvSpPr>
            <p:spPr>
              <a:xfrm>
                <a:off x="8013057" y="8446230"/>
                <a:ext cx="373757"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acc>
                      <m:accPr>
                        <m:chr m:val="̂"/>
                        <m:ctrlPr>
                          <a:rPr kumimoji="1" lang="en-US" altLang="ja-JP" sz="2400" b="0" i="1">
                            <a:latin typeface="Cambria Math" panose="02040503050406030204" pitchFamily="18" charset="0"/>
                          </a:rPr>
                        </m:ctrlPr>
                      </m:accPr>
                      <m:e>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3</m:t>
                            </m:r>
                          </m:sub>
                        </m:sSub>
                      </m:e>
                    </m:acc>
                  </m:oMath>
                </a14:m>
                <a:r>
                  <a:rPr kumimoji="1" lang="en-US" altLang="ja-JP" sz="2400" b="0"/>
                  <a:t> </a:t>
                </a:r>
                <a:endParaRPr kumimoji="1" lang="ja-JP" altLang="en-US" sz="2400" b="0"/>
              </a:p>
            </p:txBody>
          </p:sp>
        </mc:Choice>
        <mc:Fallback>
          <p:sp>
            <p:nvSpPr>
              <p:cNvPr id="57" name="テキスト ボックス 77">
                <a:extLst>
                  <a:ext uri="{FF2B5EF4-FFF2-40B4-BE49-F238E27FC236}">
                    <a16:creationId xmlns:a16="http://schemas.microsoft.com/office/drawing/2014/main" id="{25D2C306-ACFD-45EA-8C6F-7E408F236905}"/>
                  </a:ext>
                </a:extLst>
              </p:cNvPr>
              <p:cNvSpPr txBox="1">
                <a:spLocks noRot="1" noChangeAspect="1" noMove="1" noResize="1" noEditPoints="1" noAdjustHandles="1" noChangeArrowheads="1" noChangeShapeType="1" noTextEdit="1"/>
              </p:cNvSpPr>
              <p:nvPr/>
            </p:nvSpPr>
            <p:spPr>
              <a:xfrm>
                <a:off x="8013057" y="8446230"/>
                <a:ext cx="373757" cy="369332"/>
              </a:xfrm>
              <a:prstGeom prst="rect">
                <a:avLst/>
              </a:prstGeom>
              <a:blipFill>
                <a:blip r:embed="rId14"/>
                <a:stretch>
                  <a:fillRect l="-29032" t="-26667" r="-48387" b="-50000"/>
                </a:stretch>
              </a:blipFill>
            </p:spPr>
            <p:txBody>
              <a:bodyPr/>
              <a:lstStyle/>
              <a:p>
                <a:r>
                  <a:rPr lang="ja-JP" altLang="en-US">
                    <a:noFill/>
                  </a:rPr>
                  <a:t> </a:t>
                </a:r>
              </a:p>
            </p:txBody>
          </p:sp>
        </mc:Fallback>
      </mc:AlternateContent>
      <p:pic>
        <p:nvPicPr>
          <p:cNvPr id="58" name="図 57"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3F98CE64-72FF-47BB-B0BD-4CDAEC0B5907}"/>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86029" y="7573637"/>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60" name="図 59"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868F42F3-0565-4F7F-A4C5-F22D7910B6D6}"/>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86029" y="6841679"/>
            <a:ext cx="425137" cy="4320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直線矢印コネクタ 60">
            <a:extLst>
              <a:ext uri="{FF2B5EF4-FFF2-40B4-BE49-F238E27FC236}">
                <a16:creationId xmlns:a16="http://schemas.microsoft.com/office/drawing/2014/main" id="{B744AA2E-C062-4BD1-B182-71B41283846D}"/>
              </a:ext>
            </a:extLst>
          </p:cNvPr>
          <p:cNvCxnSpPr>
            <a:cxnSpLocks/>
          </p:cNvCxnSpPr>
          <p:nvPr/>
        </p:nvCxnSpPr>
        <p:spPr>
          <a:xfrm>
            <a:off x="9459704" y="7057679"/>
            <a:ext cx="933040"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テキスト ボックス 84">
                <a:extLst>
                  <a:ext uri="{FF2B5EF4-FFF2-40B4-BE49-F238E27FC236}">
                    <a16:creationId xmlns:a16="http://schemas.microsoft.com/office/drawing/2014/main" id="{C7D23FF1-3A58-48DC-ACCC-84B03ECA6038}"/>
                  </a:ext>
                </a:extLst>
              </p:cNvPr>
              <p:cNvSpPr txBox="1"/>
              <p:nvPr/>
            </p:nvSpPr>
            <p:spPr>
              <a:xfrm>
                <a:off x="10672423" y="6873013"/>
                <a:ext cx="366639"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1</m:t>
                        </m:r>
                      </m:sub>
                    </m:sSub>
                  </m:oMath>
                </a14:m>
                <a:r>
                  <a:rPr kumimoji="1" lang="en-US" altLang="ja-JP" sz="2400" b="0" dirty="0"/>
                  <a:t> </a:t>
                </a:r>
                <a:endParaRPr kumimoji="1" lang="ja-JP" altLang="en-US" sz="2400" b="0" dirty="0"/>
              </a:p>
            </p:txBody>
          </p:sp>
        </mc:Choice>
        <mc:Fallback>
          <p:sp>
            <p:nvSpPr>
              <p:cNvPr id="64" name="テキスト ボックス 84">
                <a:extLst>
                  <a:ext uri="{FF2B5EF4-FFF2-40B4-BE49-F238E27FC236}">
                    <a16:creationId xmlns:a16="http://schemas.microsoft.com/office/drawing/2014/main" id="{C7D23FF1-3A58-48DC-ACCC-84B03ECA6038}"/>
                  </a:ext>
                </a:extLst>
              </p:cNvPr>
              <p:cNvSpPr txBox="1">
                <a:spLocks noRot="1" noChangeAspect="1" noMove="1" noResize="1" noEditPoints="1" noAdjustHandles="1" noChangeArrowheads="1" noChangeShapeType="1" noTextEdit="1"/>
              </p:cNvSpPr>
              <p:nvPr/>
            </p:nvSpPr>
            <p:spPr>
              <a:xfrm>
                <a:off x="10672423" y="6873013"/>
                <a:ext cx="366639" cy="369332"/>
              </a:xfrm>
              <a:prstGeom prst="rect">
                <a:avLst/>
              </a:prstGeom>
              <a:blipFill>
                <a:blip r:embed="rId15"/>
                <a:stretch>
                  <a:fillRect l="-30000" t="-24590" r="-48333" b="-491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5" name="テキスト ボックス 85">
                <a:extLst>
                  <a:ext uri="{FF2B5EF4-FFF2-40B4-BE49-F238E27FC236}">
                    <a16:creationId xmlns:a16="http://schemas.microsoft.com/office/drawing/2014/main" id="{10E47A40-F259-47D8-B65B-1E4D114E4C55}"/>
                  </a:ext>
                </a:extLst>
              </p:cNvPr>
              <p:cNvSpPr txBox="1"/>
              <p:nvPr/>
            </p:nvSpPr>
            <p:spPr>
              <a:xfrm>
                <a:off x="10672423" y="7604971"/>
                <a:ext cx="373757"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2</m:t>
                        </m:r>
                      </m:sub>
                    </m:sSub>
                  </m:oMath>
                </a14:m>
                <a:r>
                  <a:rPr kumimoji="1" lang="en-US" altLang="ja-JP" sz="2400" b="0"/>
                  <a:t> </a:t>
                </a:r>
                <a:endParaRPr kumimoji="1" lang="ja-JP" altLang="en-US" sz="2400" b="0"/>
              </a:p>
            </p:txBody>
          </p:sp>
        </mc:Choice>
        <mc:Fallback>
          <p:sp>
            <p:nvSpPr>
              <p:cNvPr id="65" name="テキスト ボックス 85">
                <a:extLst>
                  <a:ext uri="{FF2B5EF4-FFF2-40B4-BE49-F238E27FC236}">
                    <a16:creationId xmlns:a16="http://schemas.microsoft.com/office/drawing/2014/main" id="{10E47A40-F259-47D8-B65B-1E4D114E4C55}"/>
                  </a:ext>
                </a:extLst>
              </p:cNvPr>
              <p:cNvSpPr txBox="1">
                <a:spLocks noRot="1" noChangeAspect="1" noMove="1" noResize="1" noEditPoints="1" noAdjustHandles="1" noChangeArrowheads="1" noChangeShapeType="1" noTextEdit="1"/>
              </p:cNvSpPr>
              <p:nvPr/>
            </p:nvSpPr>
            <p:spPr>
              <a:xfrm>
                <a:off x="10672423" y="7604971"/>
                <a:ext cx="373757" cy="369332"/>
              </a:xfrm>
              <a:prstGeom prst="rect">
                <a:avLst/>
              </a:prstGeom>
              <a:blipFill>
                <a:blip r:embed="rId16"/>
                <a:stretch>
                  <a:fillRect l="-29508" t="-26667" r="-49180" b="-5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6" name="テキスト ボックス 86">
                <a:extLst>
                  <a:ext uri="{FF2B5EF4-FFF2-40B4-BE49-F238E27FC236}">
                    <a16:creationId xmlns:a16="http://schemas.microsoft.com/office/drawing/2014/main" id="{CA69873E-9B5E-49EE-BC15-5145A648892C}"/>
                  </a:ext>
                </a:extLst>
              </p:cNvPr>
              <p:cNvSpPr txBox="1"/>
              <p:nvPr/>
            </p:nvSpPr>
            <p:spPr>
              <a:xfrm>
                <a:off x="10672423" y="8446230"/>
                <a:ext cx="373757"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3</m:t>
                        </m:r>
                      </m:sub>
                    </m:sSub>
                  </m:oMath>
                </a14:m>
                <a:r>
                  <a:rPr kumimoji="1" lang="en-US" altLang="ja-JP" sz="2400" b="0"/>
                  <a:t> </a:t>
                </a:r>
                <a:endParaRPr kumimoji="1" lang="ja-JP" altLang="en-US" sz="2400" b="0"/>
              </a:p>
            </p:txBody>
          </p:sp>
        </mc:Choice>
        <mc:Fallback>
          <p:sp>
            <p:nvSpPr>
              <p:cNvPr id="66" name="テキスト ボックス 86">
                <a:extLst>
                  <a:ext uri="{FF2B5EF4-FFF2-40B4-BE49-F238E27FC236}">
                    <a16:creationId xmlns:a16="http://schemas.microsoft.com/office/drawing/2014/main" id="{CA69873E-9B5E-49EE-BC15-5145A648892C}"/>
                  </a:ext>
                </a:extLst>
              </p:cNvPr>
              <p:cNvSpPr txBox="1">
                <a:spLocks noRot="1" noChangeAspect="1" noMove="1" noResize="1" noEditPoints="1" noAdjustHandles="1" noChangeArrowheads="1" noChangeShapeType="1" noTextEdit="1"/>
              </p:cNvSpPr>
              <p:nvPr/>
            </p:nvSpPr>
            <p:spPr>
              <a:xfrm>
                <a:off x="10672423" y="8446230"/>
                <a:ext cx="373757" cy="369332"/>
              </a:xfrm>
              <a:prstGeom prst="rect">
                <a:avLst/>
              </a:prstGeom>
              <a:blipFill>
                <a:blip r:embed="rId17"/>
                <a:stretch>
                  <a:fillRect l="-29508" t="-26667" r="-49180" b="-50000"/>
                </a:stretch>
              </a:blipFill>
            </p:spPr>
            <p:txBody>
              <a:bodyPr/>
              <a:lstStyle/>
              <a:p>
                <a:r>
                  <a:rPr lang="ja-JP" altLang="en-US">
                    <a:noFill/>
                  </a:rPr>
                  <a:t> </a:t>
                </a:r>
              </a:p>
            </p:txBody>
          </p:sp>
        </mc:Fallback>
      </mc:AlternateContent>
      <p:pic>
        <p:nvPicPr>
          <p:cNvPr id="67" name="図 66"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36D65B28-9F61-466A-ABDF-3E2DF991385B}"/>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86029" y="8414896"/>
            <a:ext cx="425137" cy="432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8" name="テキスト ボックス 95">
                <a:extLst>
                  <a:ext uri="{FF2B5EF4-FFF2-40B4-BE49-F238E27FC236}">
                    <a16:creationId xmlns:a16="http://schemas.microsoft.com/office/drawing/2014/main" id="{FB367461-81A6-403A-BF3B-5773DB9AB6EB}"/>
                  </a:ext>
                </a:extLst>
              </p:cNvPr>
              <p:cNvSpPr txBox="1"/>
              <p:nvPr/>
            </p:nvSpPr>
            <p:spPr>
              <a:xfrm>
                <a:off x="8011091" y="8854984"/>
                <a:ext cx="1775013" cy="94418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判定結果</a:t>
                </a:r>
                <a:endParaRPr kumimoji="1" lang="en-US" altLang="ja-JP" sz="2400" dirty="0">
                  <a:latin typeface="あずきフォント" panose="02000609000000000000" pitchFamily="1" charset="-128"/>
                  <a:ea typeface="あずきフォント" panose="02000609000000000000" pitchFamily="1" charset="-128"/>
                </a:endParaRPr>
              </a:p>
              <a:p>
                <a:pPr algn="ctr"/>
                <a14:m>
                  <m:oMathPara xmlns:m="http://schemas.openxmlformats.org/officeDocument/2006/math">
                    <m:oMathParaPr>
                      <m:jc m:val="centerGroup"/>
                    </m:oMathParaPr>
                    <m:oMath xmlns:m="http://schemas.openxmlformats.org/officeDocument/2006/math">
                      <m:acc>
                        <m:accPr>
                          <m:chr m:val="̂"/>
                          <m:ctrlPr>
                            <a:rPr kumimoji="1" lang="en-US" altLang="ja-JP" sz="2400" b="0" i="1">
                              <a:solidFill>
                                <a:schemeClr val="dk1"/>
                              </a:solidFill>
                              <a:effectLst/>
                              <a:latin typeface="Cambria Math" panose="02040503050406030204" pitchFamily="18" charset="0"/>
                              <a:ea typeface="+mn-ea"/>
                              <a:cs typeface="+mn-cs"/>
                            </a:rPr>
                          </m:ctrlPr>
                        </m:accPr>
                        <m:e>
                          <m:r>
                            <a:rPr kumimoji="1" lang="en-US" altLang="ja-JP" sz="2400" b="0" i="1">
                              <a:solidFill>
                                <a:schemeClr val="dk1"/>
                              </a:solidFill>
                              <a:effectLst/>
                              <a:latin typeface="Cambria Math" panose="02040503050406030204" pitchFamily="18" charset="0"/>
                              <a:ea typeface="+mn-ea"/>
                              <a:cs typeface="+mn-cs"/>
                            </a:rPr>
                            <m:t>𝑦</m:t>
                          </m:r>
                        </m:e>
                      </m:acc>
                      <m:r>
                        <a:rPr kumimoji="1" lang="en-US" altLang="ja-JP" sz="2400" b="0" i="1">
                          <a:solidFill>
                            <a:schemeClr val="dk1"/>
                          </a:solidFill>
                          <a:effectLst/>
                          <a:latin typeface="Cambria Math" panose="02040503050406030204" pitchFamily="18" charset="0"/>
                          <a:ea typeface="+mn-ea"/>
                          <a:cs typeface="+mn-cs"/>
                        </a:rPr>
                        <m:t>∈{</m:t>
                      </m:r>
                      <m:r>
                        <a:rPr kumimoji="1" lang="en-US" altLang="ja-JP" sz="2400" b="0" i="1">
                          <a:solidFill>
                            <a:schemeClr val="dk1"/>
                          </a:solidFill>
                          <a:effectLst/>
                          <a:latin typeface="Cambria Math" panose="02040503050406030204" pitchFamily="18" charset="0"/>
                          <a:ea typeface="+mn-ea"/>
                          <a:cs typeface="+mn-cs"/>
                        </a:rPr>
                        <m:t>1</m:t>
                      </m:r>
                      <m:r>
                        <a:rPr kumimoji="1" lang="en-US" altLang="ja-JP" sz="2400" b="0" i="1">
                          <a:solidFill>
                            <a:schemeClr val="dk1"/>
                          </a:solidFill>
                          <a:effectLst/>
                          <a:latin typeface="Cambria Math" panose="02040503050406030204" pitchFamily="18" charset="0"/>
                          <a:ea typeface="+mn-ea"/>
                          <a:cs typeface="+mn-cs"/>
                        </a:rPr>
                        <m:t>, </m:t>
                      </m:r>
                      <m:r>
                        <a:rPr kumimoji="1" lang="en-US" altLang="ja-JP" sz="2400" b="0" i="1">
                          <a:solidFill>
                            <a:schemeClr val="dk1"/>
                          </a:solidFill>
                          <a:effectLst/>
                          <a:latin typeface="Cambria Math" panose="02040503050406030204" pitchFamily="18" charset="0"/>
                          <a:ea typeface="+mn-ea"/>
                          <a:cs typeface="+mn-cs"/>
                        </a:rPr>
                        <m:t>0</m:t>
                      </m:r>
                      <m:r>
                        <a:rPr kumimoji="1" lang="en-US" altLang="ja-JP" sz="2400" b="0" i="1">
                          <a:solidFill>
                            <a:schemeClr val="dk1"/>
                          </a:solidFill>
                          <a:effectLst/>
                          <a:latin typeface="Cambria Math" panose="02040503050406030204" pitchFamily="18" charset="0"/>
                          <a:ea typeface="+mn-ea"/>
                          <a:cs typeface="+mn-cs"/>
                        </a:rPr>
                        <m:t>}</m:t>
                      </m:r>
                    </m:oMath>
                  </m:oMathPara>
                </a14:m>
                <a:endParaRPr kumimoji="1" lang="ja-JP" altLang="en-US" sz="2400" dirty="0">
                  <a:latin typeface="あずきフォント" panose="02000609000000000000" pitchFamily="1" charset="-128"/>
                  <a:ea typeface="あずきフォント" panose="02000609000000000000" pitchFamily="1" charset="-128"/>
                </a:endParaRPr>
              </a:p>
            </p:txBody>
          </p:sp>
        </mc:Choice>
        <mc:Fallback>
          <p:sp>
            <p:nvSpPr>
              <p:cNvPr id="68" name="テキスト ボックス 95">
                <a:extLst>
                  <a:ext uri="{FF2B5EF4-FFF2-40B4-BE49-F238E27FC236}">
                    <a16:creationId xmlns:a16="http://schemas.microsoft.com/office/drawing/2014/main" id="{FB367461-81A6-403A-BF3B-5773DB9AB6EB}"/>
                  </a:ext>
                </a:extLst>
              </p:cNvPr>
              <p:cNvSpPr txBox="1">
                <a:spLocks noRot="1" noChangeAspect="1" noMove="1" noResize="1" noEditPoints="1" noAdjustHandles="1" noChangeArrowheads="1" noChangeShapeType="1" noTextEdit="1"/>
              </p:cNvSpPr>
              <p:nvPr/>
            </p:nvSpPr>
            <p:spPr>
              <a:xfrm>
                <a:off x="8011091" y="8854984"/>
                <a:ext cx="1775013" cy="944183"/>
              </a:xfrm>
              <a:prstGeom prst="rect">
                <a:avLst/>
              </a:prstGeom>
              <a:blipFill>
                <a:blip r:embed="rId18"/>
                <a:stretch>
                  <a:fillRect b="-4545"/>
                </a:stretch>
              </a:blipFill>
              <a:ln w="9525" cmpd="sng">
                <a:noFill/>
              </a:ln>
            </p:spPr>
            <p:txBody>
              <a:bodyPr/>
              <a:lstStyle/>
              <a:p>
                <a:r>
                  <a:rPr lang="ja-JP" altLang="en-US">
                    <a:noFill/>
                  </a:rPr>
                  <a:t> </a:t>
                </a:r>
              </a:p>
            </p:txBody>
          </p:sp>
        </mc:Fallback>
      </mc:AlternateContent>
      <p:sp>
        <p:nvSpPr>
          <p:cNvPr id="69" name="テキスト ボックス 98">
            <a:extLst>
              <a:ext uri="{FF2B5EF4-FFF2-40B4-BE49-F238E27FC236}">
                <a16:creationId xmlns:a16="http://schemas.microsoft.com/office/drawing/2014/main" id="{D75F2991-4BF8-4D6E-9B56-E7A8F1658171}"/>
              </a:ext>
            </a:extLst>
          </p:cNvPr>
          <p:cNvSpPr txBox="1"/>
          <p:nvPr/>
        </p:nvSpPr>
        <p:spPr>
          <a:xfrm>
            <a:off x="11009352" y="8854984"/>
            <a:ext cx="1077270" cy="5207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正解</a:t>
            </a:r>
          </a:p>
        </p:txBody>
      </p:sp>
      <p:sp>
        <p:nvSpPr>
          <p:cNvPr id="70" name="テキスト ボックス 112">
            <a:extLst>
              <a:ext uri="{FF2B5EF4-FFF2-40B4-BE49-F238E27FC236}">
                <a16:creationId xmlns:a16="http://schemas.microsoft.com/office/drawing/2014/main" id="{0A63B2E6-F5C2-4F78-9475-2F845A30E734}"/>
              </a:ext>
            </a:extLst>
          </p:cNvPr>
          <p:cNvSpPr txBox="1"/>
          <p:nvPr/>
        </p:nvSpPr>
        <p:spPr>
          <a:xfrm>
            <a:off x="11335419" y="9469392"/>
            <a:ext cx="2003764" cy="5237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latin typeface="あずきフォント" panose="02000609000000000000" pitchFamily="1" charset="-128"/>
                <a:ea typeface="あずきフォント" panose="02000609000000000000" pitchFamily="1" charset="-128"/>
              </a:rPr>
              <a:t>再学習</a:t>
            </a:r>
          </a:p>
        </p:txBody>
      </p:sp>
      <p:pic>
        <p:nvPicPr>
          <p:cNvPr id="71" name="図 70"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3A2FCA62-A63B-4EF1-8F91-F1A55F9EEF55}"/>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35419" y="7573637"/>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72" name="図 71"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FDFC7FF6-72DF-4F36-9A56-DF01CD7372A0}"/>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35419" y="8414896"/>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73" name="図 72"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183BC474-37CF-4D7E-B129-4E3717CA17A9}"/>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35419" y="6841679"/>
            <a:ext cx="425137" cy="432000"/>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コネクタ: カギ線 73">
            <a:extLst>
              <a:ext uri="{FF2B5EF4-FFF2-40B4-BE49-F238E27FC236}">
                <a16:creationId xmlns:a16="http://schemas.microsoft.com/office/drawing/2014/main" id="{F37E0E62-4DB6-481A-96BB-ECF9FC21AD08}"/>
              </a:ext>
            </a:extLst>
          </p:cNvPr>
          <p:cNvCxnSpPr>
            <a:cxnSpLocks/>
            <a:stCxn id="69" idx="2"/>
            <a:endCxn id="51" idx="2"/>
          </p:cNvCxnSpPr>
          <p:nvPr/>
        </p:nvCxnSpPr>
        <p:spPr>
          <a:xfrm rot="5400000">
            <a:off x="8354982" y="6606161"/>
            <a:ext cx="423459" cy="5962552"/>
          </a:xfrm>
          <a:prstGeom prst="bentConnector3">
            <a:avLst>
              <a:gd name="adj1" fmla="val 193646"/>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E1151468-C11C-4EAC-96F5-53C2E2738CA3}"/>
              </a:ext>
            </a:extLst>
          </p:cNvPr>
          <p:cNvCxnSpPr>
            <a:cxnSpLocks/>
          </p:cNvCxnSpPr>
          <p:nvPr/>
        </p:nvCxnSpPr>
        <p:spPr>
          <a:xfrm>
            <a:off x="9459704" y="7789637"/>
            <a:ext cx="933040"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4D63998B-5375-400F-9919-DC87EFD72816}"/>
              </a:ext>
            </a:extLst>
          </p:cNvPr>
          <p:cNvCxnSpPr>
            <a:cxnSpLocks/>
          </p:cNvCxnSpPr>
          <p:nvPr/>
        </p:nvCxnSpPr>
        <p:spPr>
          <a:xfrm>
            <a:off x="9459704" y="8653832"/>
            <a:ext cx="933040"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A764D89-0D3D-4647-98B0-74628D8E020E}"/>
              </a:ext>
            </a:extLst>
          </p:cNvPr>
          <p:cNvCxnSpPr>
            <a:cxnSpLocks/>
          </p:cNvCxnSpPr>
          <p:nvPr/>
        </p:nvCxnSpPr>
        <p:spPr>
          <a:xfrm>
            <a:off x="1409337" y="10538241"/>
            <a:ext cx="254906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4F39786C-3FA4-4724-A3AD-A0C4B90F1A27}"/>
              </a:ext>
            </a:extLst>
          </p:cNvPr>
          <p:cNvCxnSpPr>
            <a:cxnSpLocks/>
          </p:cNvCxnSpPr>
          <p:nvPr/>
        </p:nvCxnSpPr>
        <p:spPr>
          <a:xfrm>
            <a:off x="4272364" y="10538241"/>
            <a:ext cx="254906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AFD8ABFF-D1D0-4401-B034-27682B21C978}"/>
              </a:ext>
            </a:extLst>
          </p:cNvPr>
          <p:cNvCxnSpPr>
            <a:cxnSpLocks/>
          </p:cNvCxnSpPr>
          <p:nvPr/>
        </p:nvCxnSpPr>
        <p:spPr>
          <a:xfrm>
            <a:off x="7035515" y="10538241"/>
            <a:ext cx="233496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9" name="テキスト ボックス 104">
            <a:extLst>
              <a:ext uri="{FF2B5EF4-FFF2-40B4-BE49-F238E27FC236}">
                <a16:creationId xmlns:a16="http://schemas.microsoft.com/office/drawing/2014/main" id="{ED4F10AD-D2FD-4281-8188-BA8AE7741802}"/>
              </a:ext>
            </a:extLst>
          </p:cNvPr>
          <p:cNvSpPr txBox="1"/>
          <p:nvPr/>
        </p:nvSpPr>
        <p:spPr>
          <a:xfrm>
            <a:off x="2529415" y="10645380"/>
            <a:ext cx="493058" cy="295834"/>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a:solidFill>
                  <a:schemeClr val="accent2"/>
                </a:solidFill>
                <a:latin typeface="あずきフォント" panose="02000609000000000000" pitchFamily="1" charset="-128"/>
                <a:ea typeface="あずきフォント" panose="02000609000000000000" pitchFamily="1" charset="-128"/>
              </a:rPr>
              <a:t>①</a:t>
            </a:r>
            <a:endParaRPr kumimoji="1" lang="en-US" altLang="ja-JP" sz="2400" b="1">
              <a:solidFill>
                <a:schemeClr val="accent2"/>
              </a:solidFill>
              <a:latin typeface="あずきフォント" panose="02000609000000000000" pitchFamily="1" charset="-128"/>
              <a:ea typeface="あずきフォント" panose="02000609000000000000" pitchFamily="1" charset="-128"/>
            </a:endParaRPr>
          </a:p>
        </p:txBody>
      </p:sp>
      <p:sp>
        <p:nvSpPr>
          <p:cNvPr id="90" name="テキスト ボックス 105">
            <a:extLst>
              <a:ext uri="{FF2B5EF4-FFF2-40B4-BE49-F238E27FC236}">
                <a16:creationId xmlns:a16="http://schemas.microsoft.com/office/drawing/2014/main" id="{D1AE9170-C288-4766-BD0C-7BB48C687918}"/>
              </a:ext>
            </a:extLst>
          </p:cNvPr>
          <p:cNvSpPr txBox="1"/>
          <p:nvPr/>
        </p:nvSpPr>
        <p:spPr>
          <a:xfrm>
            <a:off x="5214695" y="10645380"/>
            <a:ext cx="493058" cy="295834"/>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a:solidFill>
                  <a:schemeClr val="accent2"/>
                </a:solidFill>
                <a:latin typeface="あずきフォント" panose="02000609000000000000" pitchFamily="1" charset="-128"/>
                <a:ea typeface="あずきフォント" panose="02000609000000000000" pitchFamily="1" charset="-128"/>
              </a:rPr>
              <a:t>②</a:t>
            </a:r>
            <a:endParaRPr kumimoji="1" lang="en-US" altLang="ja-JP" sz="2400" b="1">
              <a:solidFill>
                <a:schemeClr val="accent2"/>
              </a:solidFill>
              <a:latin typeface="あずきフォント" panose="02000609000000000000" pitchFamily="1" charset="-128"/>
              <a:ea typeface="あずきフォント" panose="02000609000000000000" pitchFamily="1" charset="-128"/>
            </a:endParaRPr>
          </a:p>
        </p:txBody>
      </p:sp>
      <p:sp>
        <p:nvSpPr>
          <p:cNvPr id="91" name="テキスト ボックス 106">
            <a:extLst>
              <a:ext uri="{FF2B5EF4-FFF2-40B4-BE49-F238E27FC236}">
                <a16:creationId xmlns:a16="http://schemas.microsoft.com/office/drawing/2014/main" id="{6815FE7C-6D6C-49FF-B53C-749A4122B4A0}"/>
              </a:ext>
            </a:extLst>
          </p:cNvPr>
          <p:cNvSpPr txBox="1"/>
          <p:nvPr/>
        </p:nvSpPr>
        <p:spPr>
          <a:xfrm>
            <a:off x="7899974" y="10645380"/>
            <a:ext cx="493058" cy="295834"/>
          </a:xfrm>
          <a:prstGeom prst="rect">
            <a:avLst/>
          </a:prstGeom>
          <a:noFill/>
          <a:ln w="9525" cmpd="sng">
            <a:no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a:solidFill>
                  <a:schemeClr val="accent2"/>
                </a:solidFill>
                <a:latin typeface="あずきフォント" panose="02000609000000000000" pitchFamily="1" charset="-128"/>
                <a:ea typeface="あずきフォント" panose="02000609000000000000" pitchFamily="1" charset="-128"/>
              </a:rPr>
              <a:t>③</a:t>
            </a:r>
            <a:endParaRPr kumimoji="1" lang="en-US" altLang="ja-JP" sz="2400" b="1">
              <a:solidFill>
                <a:schemeClr val="accent2"/>
              </a:solidFill>
              <a:latin typeface="あずきフォント" panose="02000609000000000000" pitchFamily="1" charset="-128"/>
              <a:ea typeface="あずきフォント" panose="02000609000000000000" pitchFamily="1" charset="-128"/>
            </a:endParaRPr>
          </a:p>
        </p:txBody>
      </p:sp>
      <mc:AlternateContent xmlns:mc="http://schemas.openxmlformats.org/markup-compatibility/2006">
        <mc:Choice xmlns:a14="http://schemas.microsoft.com/office/drawing/2010/main" Requires="a14">
          <p:sp>
            <p:nvSpPr>
              <p:cNvPr id="93" name="テキスト ボックス 107">
                <a:extLst>
                  <a:ext uri="{FF2B5EF4-FFF2-40B4-BE49-F238E27FC236}">
                    <a16:creationId xmlns:a16="http://schemas.microsoft.com/office/drawing/2014/main" id="{B16C2001-5704-4198-B812-BF3167D9676F}"/>
                  </a:ext>
                </a:extLst>
              </p:cNvPr>
              <p:cNvSpPr txBox="1"/>
              <p:nvPr/>
            </p:nvSpPr>
            <p:spPr>
              <a:xfrm>
                <a:off x="4836156" y="11119748"/>
                <a:ext cx="4287366" cy="812779"/>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0">
                    <a:latin typeface="あずきフォント" panose="02000609000000000000" pitchFamily="1" charset="-128"/>
                    <a:ea typeface="あずきフォント" panose="02000609000000000000" pitchFamily="1" charset="-128"/>
                  </a:rPr>
                  <a:t>②パラメーター</a:t>
                </a:r>
                <a14:m>
                  <m:oMath xmlns:m="http://schemas.openxmlformats.org/officeDocument/2006/math">
                    <m:r>
                      <m:rPr>
                        <m:sty m:val="p"/>
                      </m:rPr>
                      <a:rPr kumimoji="1" lang="en-US" altLang="ja-JP" sz="2400" b="0" i="0">
                        <a:solidFill>
                          <a:schemeClr val="dk1"/>
                        </a:solidFill>
                        <a:effectLst/>
                        <a:latin typeface="Cambria Math" panose="02040503050406030204" pitchFamily="18" charset="0"/>
                      </a:rPr>
                      <m:t>w</m:t>
                    </m:r>
                    <m:r>
                      <a:rPr kumimoji="1" lang="ja-JP" altLang="en-US" sz="2400" b="0" i="1">
                        <a:solidFill>
                          <a:schemeClr val="dk1"/>
                        </a:solidFill>
                        <a:effectLst/>
                        <a:latin typeface="Cambria Math" panose="02040503050406030204" pitchFamily="18" charset="0"/>
                      </a:rPr>
                      <m:t>のモデル</m:t>
                    </m:r>
                  </m:oMath>
                </a14:m>
                <a:r>
                  <a:rPr kumimoji="1" lang="ja-JP" altLang="en-US" sz="2400" b="0">
                    <a:latin typeface="あずきフォント" panose="02000609000000000000" pitchFamily="1" charset="-128"/>
                    <a:ea typeface="あずきフォント" panose="02000609000000000000" pitchFamily="1" charset="-128"/>
                  </a:rPr>
                  <a:t>で</a:t>
                </a:r>
                <a:endParaRPr kumimoji="1" lang="en-US" altLang="ja-JP" sz="2400" b="0">
                  <a:latin typeface="あずきフォント" panose="02000609000000000000" pitchFamily="1" charset="-128"/>
                  <a:ea typeface="あずきフォント" panose="02000609000000000000" pitchFamily="1" charset="-128"/>
                </a:endParaRPr>
              </a:p>
              <a:p>
                <a:pPr algn="ctr"/>
                <a14:m>
                  <m:oMath xmlns:m="http://schemas.openxmlformats.org/officeDocument/2006/math">
                    <m:r>
                      <a:rPr kumimoji="1" lang="en-US" altLang="ja-JP" sz="2400" b="0" i="1">
                        <a:latin typeface="Cambria Math" panose="02040503050406030204" pitchFamily="18" charset="0"/>
                        <a:ea typeface="あずきフォント" panose="02000609000000000000" pitchFamily="1" charset="-128"/>
                      </a:rPr>
                      <m:t>𝑥</m:t>
                    </m:r>
                    <m:r>
                      <a:rPr kumimoji="1" lang="ja-JP" altLang="en-US" sz="2400" b="0" i="1">
                        <a:latin typeface="Cambria Math" panose="02040503050406030204" pitchFamily="18" charset="0"/>
                        <a:ea typeface="あずきフォント" panose="02000609000000000000" pitchFamily="1" charset="-128"/>
                      </a:rPr>
                      <m:t>を</m:t>
                    </m:r>
                  </m:oMath>
                </a14:m>
                <a:r>
                  <a:rPr kumimoji="1" lang="ja-JP" altLang="en-US" sz="2400" b="0">
                    <a:latin typeface="あずきフォント" panose="02000609000000000000" pitchFamily="1" charset="-128"/>
                    <a:ea typeface="あずきフォント" panose="02000609000000000000" pitchFamily="1" charset="-128"/>
                  </a:rPr>
                  <a:t>スコアに変換</a:t>
                </a:r>
                <a:endParaRPr kumimoji="1" lang="en-US" altLang="ja-JP" sz="2400" b="0">
                  <a:latin typeface="あずきフォント" panose="02000609000000000000" pitchFamily="1" charset="-128"/>
                  <a:ea typeface="あずきフォント" panose="02000609000000000000" pitchFamily="1" charset="-128"/>
                </a:endParaRPr>
              </a:p>
            </p:txBody>
          </p:sp>
        </mc:Choice>
        <mc:Fallback>
          <p:sp>
            <p:nvSpPr>
              <p:cNvPr id="93" name="テキスト ボックス 107">
                <a:extLst>
                  <a:ext uri="{FF2B5EF4-FFF2-40B4-BE49-F238E27FC236}">
                    <a16:creationId xmlns:a16="http://schemas.microsoft.com/office/drawing/2014/main" id="{B16C2001-5704-4198-B812-BF3167D9676F}"/>
                  </a:ext>
                </a:extLst>
              </p:cNvPr>
              <p:cNvSpPr txBox="1">
                <a:spLocks noRot="1" noChangeAspect="1" noMove="1" noResize="1" noEditPoints="1" noAdjustHandles="1" noChangeArrowheads="1" noChangeShapeType="1" noTextEdit="1"/>
              </p:cNvSpPr>
              <p:nvPr/>
            </p:nvSpPr>
            <p:spPr>
              <a:xfrm>
                <a:off x="4836156" y="11119748"/>
                <a:ext cx="4287366" cy="812779"/>
              </a:xfrm>
              <a:prstGeom prst="rect">
                <a:avLst/>
              </a:prstGeom>
              <a:blipFill>
                <a:blip r:embed="rId19"/>
                <a:stretch>
                  <a:fillRect t="-7407" b="-15556"/>
                </a:stretch>
              </a:blipFill>
              <a:ln w="9525" cmpd="sng">
                <a:solidFill>
                  <a:schemeClr val="accent2"/>
                </a:solidFill>
                <a:prstDash val="dash"/>
              </a:ln>
            </p:spPr>
            <p:txBody>
              <a:bodyPr/>
              <a:lstStyle/>
              <a:p>
                <a:r>
                  <a:rPr lang="ja-JP" altLang="en-US">
                    <a:noFill/>
                  </a:rPr>
                  <a:t> </a:t>
                </a:r>
              </a:p>
            </p:txBody>
          </p:sp>
        </mc:Fallback>
      </mc:AlternateContent>
      <p:sp>
        <p:nvSpPr>
          <p:cNvPr id="94" name="テキスト ボックス 108">
            <a:extLst>
              <a:ext uri="{FF2B5EF4-FFF2-40B4-BE49-F238E27FC236}">
                <a16:creationId xmlns:a16="http://schemas.microsoft.com/office/drawing/2014/main" id="{CA4EDB23-919F-45A3-8ACC-818440CE9EBF}"/>
              </a:ext>
            </a:extLst>
          </p:cNvPr>
          <p:cNvSpPr txBox="1"/>
          <p:nvPr/>
        </p:nvSpPr>
        <p:spPr>
          <a:xfrm>
            <a:off x="9253734" y="11119748"/>
            <a:ext cx="4287366" cy="812779"/>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0">
                <a:latin typeface="あずきフォント" panose="02000609000000000000" pitchFamily="1" charset="-128"/>
                <a:ea typeface="あずきフォント" panose="02000609000000000000" pitchFamily="1" charset="-128"/>
              </a:rPr>
              <a:t>③スコアをもとに分類</a:t>
            </a:r>
            <a:r>
              <a:rPr kumimoji="1" lang="en-US" altLang="ja-JP" sz="2400" b="0">
                <a:latin typeface="あずきフォント" panose="02000609000000000000" pitchFamily="1" charset="-128"/>
                <a:ea typeface="あずきフォント" panose="02000609000000000000" pitchFamily="1" charset="-128"/>
              </a:rPr>
              <a:t>/</a:t>
            </a:r>
            <a:r>
              <a:rPr kumimoji="1" lang="ja-JP" altLang="en-US" sz="2400" b="0">
                <a:latin typeface="あずきフォント" panose="02000609000000000000" pitchFamily="1" charset="-128"/>
                <a:ea typeface="あずきフォント" panose="02000609000000000000" pitchFamily="1" charset="-128"/>
              </a:rPr>
              <a:t>識別</a:t>
            </a:r>
            <a:endParaRPr kumimoji="1" lang="en-US" altLang="ja-JP" sz="2400" b="0">
              <a:latin typeface="あずきフォント" panose="02000609000000000000" pitchFamily="1" charset="-128"/>
              <a:ea typeface="あずきフォント" panose="02000609000000000000" pitchFamily="1" charset="-128"/>
            </a:endParaRPr>
          </a:p>
        </p:txBody>
      </p:sp>
      <p:pic>
        <p:nvPicPr>
          <p:cNvPr id="95" name="図 94">
            <a:extLst>
              <a:ext uri="{FF2B5EF4-FFF2-40B4-BE49-F238E27FC236}">
                <a16:creationId xmlns:a16="http://schemas.microsoft.com/office/drawing/2014/main" id="{6C023CD2-43E5-4E62-97C9-42E7EB995C15}"/>
              </a:ext>
            </a:extLst>
          </p:cNvPr>
          <p:cNvPicPr>
            <a:picLocks noChangeAspect="1"/>
          </p:cNvPicPr>
          <p:nvPr/>
        </p:nvPicPr>
        <p:blipFill>
          <a:blip r:embed="rId20"/>
          <a:stretch>
            <a:fillRect/>
          </a:stretch>
        </p:blipFill>
        <p:spPr>
          <a:xfrm>
            <a:off x="509384" y="11934755"/>
            <a:ext cx="4176136" cy="602597"/>
          </a:xfrm>
          <a:prstGeom prst="rect">
            <a:avLst/>
          </a:prstGeom>
        </p:spPr>
      </p:pic>
      <mc:AlternateContent xmlns:mc="http://schemas.openxmlformats.org/markup-compatibility/2006">
        <mc:Choice xmlns:a14="http://schemas.microsoft.com/office/drawing/2010/main" Requires="a14">
          <p:sp>
            <p:nvSpPr>
              <p:cNvPr id="92" name="テキスト ボックス 99">
                <a:extLst>
                  <a:ext uri="{FF2B5EF4-FFF2-40B4-BE49-F238E27FC236}">
                    <a16:creationId xmlns:a16="http://schemas.microsoft.com/office/drawing/2014/main" id="{E3BF25C5-6DA4-4F7E-B6B1-55BCC60A837C}"/>
                  </a:ext>
                </a:extLst>
              </p:cNvPr>
              <p:cNvSpPr txBox="1"/>
              <p:nvPr/>
            </p:nvSpPr>
            <p:spPr>
              <a:xfrm>
                <a:off x="418578" y="11119748"/>
                <a:ext cx="4287366" cy="812779"/>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0">
                    <a:latin typeface="あずきフォント" panose="02000609000000000000" pitchFamily="1" charset="-128"/>
                    <a:ea typeface="あずきフォント" panose="02000609000000000000" pitchFamily="1" charset="-128"/>
                  </a:rPr>
                  <a:t>①メールを</a:t>
                </a:r>
                <a14:m>
                  <m:oMath xmlns:m="http://schemas.openxmlformats.org/officeDocument/2006/math">
                    <m:r>
                      <a:rPr kumimoji="1" lang="en-US" altLang="ja-JP" sz="2400" b="0" i="1">
                        <a:latin typeface="Cambria Math" panose="02040503050406030204" pitchFamily="18" charset="0"/>
                        <a:ea typeface="あずきフォント" panose="02000609000000000000" pitchFamily="1" charset="-128"/>
                      </a:rPr>
                      <m:t>𝑑</m:t>
                    </m:r>
                  </m:oMath>
                </a14:m>
                <a:r>
                  <a:rPr kumimoji="1" lang="ja-JP" altLang="en-US" sz="2400" b="0">
                    <a:latin typeface="あずきフォント" panose="02000609000000000000" pitchFamily="1" charset="-128"/>
                    <a:ea typeface="あずきフォント" panose="02000609000000000000" pitchFamily="1" charset="-128"/>
                  </a:rPr>
                  <a:t>次元の</a:t>
                </a:r>
                <a:endParaRPr kumimoji="1" lang="en-US" altLang="ja-JP" sz="2400" b="0">
                  <a:latin typeface="あずきフォント" panose="02000609000000000000" pitchFamily="1" charset="-128"/>
                  <a:ea typeface="あずきフォント" panose="02000609000000000000" pitchFamily="1" charset="-128"/>
                </a:endParaRPr>
              </a:p>
              <a:p>
                <a:pPr algn="ctr"/>
                <a:r>
                  <a:rPr kumimoji="1" lang="ja-JP" altLang="en-US" sz="2400" b="0">
                    <a:latin typeface="あずきフォント" panose="02000609000000000000" pitchFamily="1" charset="-128"/>
                    <a:ea typeface="あずきフォント" panose="02000609000000000000" pitchFamily="1" charset="-128"/>
                  </a:rPr>
                  <a:t>ベクトル</a:t>
                </a:r>
                <a14:m>
                  <m:oMath xmlns:m="http://schemas.openxmlformats.org/officeDocument/2006/math">
                    <m:r>
                      <a:rPr kumimoji="1" lang="en-US" altLang="ja-JP" sz="2400" b="1" i="1">
                        <a:latin typeface="Cambria Math" panose="02040503050406030204" pitchFamily="18" charset="0"/>
                        <a:ea typeface="あずきフォント" panose="02000609000000000000" pitchFamily="1" charset="-128"/>
                      </a:rPr>
                      <m:t>𝒙</m:t>
                    </m:r>
                  </m:oMath>
                </a14:m>
                <a:r>
                  <a:rPr kumimoji="1" lang="ja-JP" altLang="en-US" sz="2400" b="0">
                    <a:latin typeface="あずきフォント" panose="02000609000000000000" pitchFamily="1" charset="-128"/>
                    <a:ea typeface="あずきフォント" panose="02000609000000000000" pitchFamily="1" charset="-128"/>
                  </a:rPr>
                  <a:t>に変換</a:t>
                </a:r>
                <a:endParaRPr kumimoji="1" lang="en-US" altLang="ja-JP" sz="2400" b="0">
                  <a:latin typeface="あずきフォント" panose="02000609000000000000" pitchFamily="1" charset="-128"/>
                  <a:ea typeface="あずきフォント" panose="02000609000000000000" pitchFamily="1" charset="-128"/>
                </a:endParaRPr>
              </a:p>
            </p:txBody>
          </p:sp>
        </mc:Choice>
        <mc:Fallback>
          <p:sp>
            <p:nvSpPr>
              <p:cNvPr id="92" name="テキスト ボックス 99">
                <a:extLst>
                  <a:ext uri="{FF2B5EF4-FFF2-40B4-BE49-F238E27FC236}">
                    <a16:creationId xmlns:a16="http://schemas.microsoft.com/office/drawing/2014/main" id="{E3BF25C5-6DA4-4F7E-B6B1-55BCC60A837C}"/>
                  </a:ext>
                </a:extLst>
              </p:cNvPr>
              <p:cNvSpPr txBox="1">
                <a:spLocks noRot="1" noChangeAspect="1" noMove="1" noResize="1" noEditPoints="1" noAdjustHandles="1" noChangeArrowheads="1" noChangeShapeType="1" noTextEdit="1"/>
              </p:cNvSpPr>
              <p:nvPr/>
            </p:nvSpPr>
            <p:spPr>
              <a:xfrm>
                <a:off x="418578" y="11119748"/>
                <a:ext cx="4287366" cy="812779"/>
              </a:xfrm>
              <a:prstGeom prst="rect">
                <a:avLst/>
              </a:prstGeom>
              <a:blipFill>
                <a:blip r:embed="rId21"/>
                <a:stretch>
                  <a:fillRect t="-8148" b="-14815"/>
                </a:stretch>
              </a:blipFill>
              <a:ln w="9525" cmpd="sng">
                <a:solidFill>
                  <a:schemeClr val="accent2"/>
                </a:solidFill>
                <a:prstDash val="dash"/>
              </a:ln>
            </p:spPr>
            <p:txBody>
              <a:bodyPr/>
              <a:lstStyle/>
              <a:p>
                <a:r>
                  <a:rPr lang="ja-JP" altLang="en-US">
                    <a:noFill/>
                  </a:rPr>
                  <a:t> </a:t>
                </a:r>
              </a:p>
            </p:txBody>
          </p:sp>
        </mc:Fallback>
      </mc:AlternateContent>
      <p:sp>
        <p:nvSpPr>
          <p:cNvPr id="96" name="テキスト ボックス 109">
            <a:extLst>
              <a:ext uri="{FF2B5EF4-FFF2-40B4-BE49-F238E27FC236}">
                <a16:creationId xmlns:a16="http://schemas.microsoft.com/office/drawing/2014/main" id="{2C153D97-94D2-403C-8891-15A4077BF999}"/>
              </a:ext>
            </a:extLst>
          </p:cNvPr>
          <p:cNvSpPr txBox="1"/>
          <p:nvPr/>
        </p:nvSpPr>
        <p:spPr>
          <a:xfrm>
            <a:off x="504037" y="12376662"/>
            <a:ext cx="4201907" cy="99113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dirty="0">
                <a:latin typeface="あずきフォント" panose="02000609000000000000" pitchFamily="1" charset="-128"/>
                <a:ea typeface="あずきフォント" panose="02000609000000000000" pitchFamily="1" charset="-128"/>
              </a:rPr>
              <a:t>9</a:t>
            </a:r>
            <a:r>
              <a:rPr kumimoji="1" lang="ja-JP" altLang="en-US" sz="2000" dirty="0">
                <a:latin typeface="あずきフォント" panose="02000609000000000000" pitchFamily="1" charset="-128"/>
                <a:ea typeface="あずきフォント" panose="02000609000000000000" pitchFamily="1" charset="-128"/>
              </a:rPr>
              <a:t>次元なら</a:t>
            </a:r>
            <a:r>
              <a:rPr kumimoji="1" lang="en-US" altLang="ja-JP" sz="2000" dirty="0">
                <a:latin typeface="あずきフォント" panose="02000609000000000000" pitchFamily="1" charset="-128"/>
                <a:ea typeface="あずきフォント" panose="02000609000000000000" pitchFamily="1" charset="-128"/>
              </a:rPr>
              <a:t>8</a:t>
            </a:r>
            <a:r>
              <a:rPr kumimoji="1" lang="ja-JP" altLang="en-US" sz="2000" dirty="0">
                <a:latin typeface="あずきフォント" panose="02000609000000000000" pitchFamily="1" charset="-128"/>
                <a:ea typeface="あずきフォント" panose="02000609000000000000" pitchFamily="1" charset="-128"/>
              </a:rPr>
              <a:t>個の単語の出現有無</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最後の</a:t>
            </a:r>
            <a:r>
              <a:rPr kumimoji="1" lang="en-US" altLang="ja-JP" sz="2000" dirty="0">
                <a:latin typeface="あずきフォント" panose="02000609000000000000" pitchFamily="1" charset="-128"/>
                <a:ea typeface="あずきフォント" panose="02000609000000000000" pitchFamily="1" charset="-128"/>
              </a:rPr>
              <a:t>1</a:t>
            </a:r>
            <a:r>
              <a:rPr kumimoji="1" lang="ja-JP" altLang="en-US" sz="2000" dirty="0">
                <a:latin typeface="あずきフォント" panose="02000609000000000000" pitchFamily="1" charset="-128"/>
                <a:ea typeface="あずきフォント" panose="02000609000000000000" pitchFamily="1" charset="-128"/>
              </a:rPr>
              <a:t>つは固定で</a:t>
            </a:r>
            <a:r>
              <a:rPr kumimoji="1" lang="en-US" altLang="ja-JP" sz="2000" dirty="0">
                <a:latin typeface="あずきフォント" panose="02000609000000000000" pitchFamily="1" charset="-128"/>
                <a:ea typeface="あずきフォント" panose="02000609000000000000" pitchFamily="1" charset="-128"/>
              </a:rPr>
              <a:t>1</a:t>
            </a:r>
            <a:r>
              <a:rPr kumimoji="1" lang="ja-JP" altLang="en-US" sz="2000" dirty="0">
                <a:latin typeface="あずきフォント" panose="02000609000000000000" pitchFamily="1" charset="-128"/>
                <a:ea typeface="あずきフォント" panose="02000609000000000000" pitchFamily="1" charset="-128"/>
              </a:rPr>
              <a:t>にする</a:t>
            </a:r>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バイアスの役割</a:t>
            </a:r>
            <a:r>
              <a:rPr kumimoji="1" lang="en-US" altLang="ja-JP" sz="2000" dirty="0">
                <a:latin typeface="あずきフォント" panose="02000609000000000000" pitchFamily="1" charset="-128"/>
                <a:ea typeface="あずきフォント" panose="02000609000000000000" pitchFamily="1" charset="-128"/>
              </a:rPr>
              <a:t>)</a:t>
            </a:r>
            <a:endParaRPr kumimoji="1" lang="ja-JP" altLang="en-US" sz="2000" dirty="0">
              <a:latin typeface="あずきフォント" panose="02000609000000000000" pitchFamily="1" charset="-128"/>
              <a:ea typeface="あずきフォント" panose="02000609000000000000" pitchFamily="1" charset="-128"/>
            </a:endParaRPr>
          </a:p>
        </p:txBody>
      </p:sp>
      <mc:AlternateContent xmlns:mc="http://schemas.openxmlformats.org/markup-compatibility/2006">
        <mc:Choice xmlns:a14="http://schemas.microsoft.com/office/drawing/2010/main" Requires="a14">
          <p:sp>
            <p:nvSpPr>
              <p:cNvPr id="97" name="テキスト ボックス 110">
                <a:extLst>
                  <a:ext uri="{FF2B5EF4-FFF2-40B4-BE49-F238E27FC236}">
                    <a16:creationId xmlns:a16="http://schemas.microsoft.com/office/drawing/2014/main" id="{7C9F48B6-65A1-4D04-8AA8-0E266C57EEEC}"/>
                  </a:ext>
                </a:extLst>
              </p:cNvPr>
              <p:cNvSpPr txBox="1"/>
              <p:nvPr/>
            </p:nvSpPr>
            <p:spPr>
              <a:xfrm>
                <a:off x="4836156" y="12003555"/>
                <a:ext cx="4275010" cy="116358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latin typeface="あずきフォント" panose="02000609000000000000" pitchFamily="1" charset="-128"/>
                    <a:ea typeface="あずきフォント" panose="02000609000000000000" pitchFamily="1" charset="-128"/>
                  </a:rPr>
                  <a:t>・線形二値分類のスコア</a:t>
                </a:r>
                <a:br>
                  <a:rPr kumimoji="1" lang="en-US" altLang="ja-JP" sz="2000" dirty="0">
                    <a:latin typeface="あずきフォント" panose="02000609000000000000" pitchFamily="1" charset="-128"/>
                    <a:ea typeface="あずきフォント" panose="02000609000000000000" pitchFamily="1" charset="-128"/>
                  </a:rPr>
                </a:br>
                <a:r>
                  <a:rPr kumimoji="1" lang="ja-JP" altLang="en-US" sz="2000" dirty="0">
                    <a:latin typeface="あずきフォント" panose="02000609000000000000" pitchFamily="1" charset="-128"/>
                    <a:ea typeface="あずきフォント" panose="02000609000000000000" pitchFamily="1" charset="-128"/>
                  </a:rPr>
                  <a:t>　内積</a:t>
                </a:r>
                <a14:m>
                  <m:oMath xmlns:m="http://schemas.openxmlformats.org/officeDocument/2006/math">
                    <m:r>
                      <a:rPr kumimoji="1" lang="ja-JP" altLang="en-US" sz="2000" b="0" i="1" baseline="0">
                        <a:latin typeface="Cambria Math" panose="02040503050406030204" pitchFamily="18" charset="0"/>
                        <a:ea typeface="あずきフォント" panose="02000609000000000000" pitchFamily="1" charset="-128"/>
                      </a:rPr>
                      <m:t> </m:t>
                    </m:r>
                    <m:sSup>
                      <m:sSupPr>
                        <m:ctrlPr>
                          <a:rPr kumimoji="1" lang="en-US" altLang="ja-JP" sz="2000" b="0" i="1">
                            <a:latin typeface="Cambria Math" panose="02040503050406030204" pitchFamily="18" charset="0"/>
                            <a:ea typeface="あずきフォント" panose="02000609000000000000" pitchFamily="1" charset="-128"/>
                          </a:rPr>
                        </m:ctrlPr>
                      </m:sSupPr>
                      <m:e>
                        <m:r>
                          <a:rPr kumimoji="1" lang="en-US" altLang="ja-JP" sz="2000" b="0" i="1">
                            <a:latin typeface="Cambria Math" panose="02040503050406030204" pitchFamily="18" charset="0"/>
                            <a:ea typeface="あずきフォント" panose="02000609000000000000" pitchFamily="1" charset="-128"/>
                          </a:rPr>
                          <m:t>𝑥</m:t>
                        </m:r>
                      </m:e>
                      <m:sup>
                        <m:r>
                          <a:rPr kumimoji="1" lang="en-US" altLang="ja-JP" sz="2000" b="0" i="1">
                            <a:latin typeface="Cambria Math" panose="02040503050406030204" pitchFamily="18" charset="0"/>
                            <a:ea typeface="あずきフォント" panose="02000609000000000000" pitchFamily="1" charset="-128"/>
                          </a:rPr>
                          <m:t>𝑇</m:t>
                        </m:r>
                      </m:sup>
                    </m:sSup>
                    <m:r>
                      <a:rPr kumimoji="1" lang="en-US" altLang="ja-JP" sz="2000" b="0" i="1">
                        <a:latin typeface="Cambria Math" panose="02040503050406030204" pitchFamily="18" charset="0"/>
                        <a:ea typeface="あずきフォント" panose="02000609000000000000" pitchFamily="1" charset="-128"/>
                      </a:rPr>
                      <m:t>𝑤</m:t>
                    </m:r>
                  </m:oMath>
                </a14:m>
                <a:endParaRPr kumimoji="1" lang="en-US" altLang="ja-JP" sz="2000" dirty="0">
                  <a:latin typeface="あずきフォント" panose="02000609000000000000" pitchFamily="1" charset="-128"/>
                  <a:ea typeface="あずきフォント" panose="02000609000000000000" pitchFamily="1"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000" dirty="0">
                    <a:latin typeface="あずきフォント" panose="02000609000000000000" pitchFamily="1" charset="-128"/>
                    <a:ea typeface="あずきフォント" panose="02000609000000000000" pitchFamily="1" charset="-128"/>
                  </a:rPr>
                  <a:t>・ロジスティック回帰のスコア</a:t>
                </a:r>
                <a:r>
                  <a:rPr kumimoji="1" lang="en-US" altLang="ja-JP" sz="2000" dirty="0">
                    <a:latin typeface="あずきフォント" panose="02000609000000000000" pitchFamily="1" charset="-128"/>
                    <a:ea typeface="あずきフォント" panose="02000609000000000000" pitchFamily="1" charset="-128"/>
                  </a:rPr>
                  <a:t>: </a:t>
                </a:r>
                <a:br>
                  <a:rPr kumimoji="1" lang="en-US" altLang="ja-JP" sz="2000" dirty="0">
                    <a:latin typeface="あずきフォント" panose="02000609000000000000" pitchFamily="1" charset="-128"/>
                    <a:ea typeface="あずきフォント" panose="02000609000000000000" pitchFamily="1" charset="-128"/>
                  </a:rPr>
                </a:br>
                <a:r>
                  <a:rPr kumimoji="1" lang="ja-JP" altLang="en-US" sz="2000" dirty="0">
                    <a:latin typeface="あずきフォント" panose="02000609000000000000" pitchFamily="1" charset="-128"/>
                    <a:ea typeface="あずきフォント" panose="02000609000000000000" pitchFamily="1" charset="-128"/>
                  </a:rPr>
                  <a:t>　条件付確率 </a:t>
                </a:r>
                <a14:m>
                  <m:oMath xmlns:m="http://schemas.openxmlformats.org/officeDocument/2006/math">
                    <m:r>
                      <m:rPr>
                        <m:sty m:val="p"/>
                      </m:rPr>
                      <a:rPr kumimoji="1" lang="en-US" altLang="ja-JP" sz="2000" b="0" i="0">
                        <a:solidFill>
                          <a:schemeClr val="dk1"/>
                        </a:solidFill>
                        <a:effectLst/>
                        <a:latin typeface="Cambria Math" panose="02040503050406030204" pitchFamily="18" charset="0"/>
                        <a:ea typeface="+mn-ea"/>
                        <a:cs typeface="+mn-cs"/>
                      </a:rPr>
                      <m:t>p</m:t>
                    </m:r>
                    <m:r>
                      <a:rPr kumimoji="1" lang="en-US" altLang="ja-JP" sz="2000" b="0" i="1">
                        <a:solidFill>
                          <a:schemeClr val="dk1"/>
                        </a:solidFill>
                        <a:effectLst/>
                        <a:latin typeface="Cambria Math" panose="02040503050406030204" pitchFamily="18" charset="0"/>
                        <a:ea typeface="+mn-ea"/>
                        <a:cs typeface="+mn-cs"/>
                      </a:rPr>
                      <m:t>(</m:t>
                    </m:r>
                    <m:r>
                      <a:rPr kumimoji="1" lang="en-US" altLang="ja-JP" sz="2000" b="0" i="1">
                        <a:solidFill>
                          <a:schemeClr val="dk1"/>
                        </a:solidFill>
                        <a:effectLst/>
                        <a:latin typeface="Cambria Math" panose="02040503050406030204" pitchFamily="18" charset="0"/>
                        <a:ea typeface="+mn-ea"/>
                        <a:cs typeface="+mn-cs"/>
                      </a:rPr>
                      <m:t>𝑦</m:t>
                    </m:r>
                    <m:r>
                      <a:rPr kumimoji="1" lang="en-US" altLang="ja-JP" sz="2000" b="0" i="1">
                        <a:solidFill>
                          <a:schemeClr val="dk1"/>
                        </a:solidFill>
                        <a:effectLst/>
                        <a:latin typeface="Cambria Math" panose="02040503050406030204" pitchFamily="18" charset="0"/>
                        <a:ea typeface="+mn-ea"/>
                        <a:cs typeface="+mn-cs"/>
                      </a:rPr>
                      <m:t>|</m:t>
                    </m:r>
                    <m:r>
                      <a:rPr kumimoji="1" lang="en-US" altLang="ja-JP" sz="2000" b="1" i="1">
                        <a:solidFill>
                          <a:schemeClr val="dk1"/>
                        </a:solidFill>
                        <a:effectLst/>
                        <a:latin typeface="Cambria Math" panose="02040503050406030204" pitchFamily="18" charset="0"/>
                        <a:ea typeface="+mn-ea"/>
                        <a:cs typeface="+mn-cs"/>
                      </a:rPr>
                      <m:t>𝒙</m:t>
                    </m:r>
                  </m:oMath>
                </a14:m>
                <a:r>
                  <a:rPr kumimoji="1" lang="en-US" altLang="ja-JP" sz="2000" dirty="0">
                    <a:solidFill>
                      <a:schemeClr val="dk1"/>
                    </a:solidFill>
                    <a:effectLst/>
                    <a:latin typeface="+mn-lt"/>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000" dirty="0">
                    <a:solidFill>
                      <a:schemeClr val="dk1"/>
                    </a:solidFill>
                    <a:effectLst/>
                    <a:latin typeface="+mn-lt"/>
                    <a:ea typeface="+mn-ea"/>
                    <a:cs typeface="+mn-cs"/>
                  </a:rPr>
                  <a:t> ※</a:t>
                </a:r>
                <a:r>
                  <a:rPr kumimoji="1" lang="ja-JP" altLang="en-US" sz="2000" dirty="0">
                    <a:solidFill>
                      <a:schemeClr val="dk1"/>
                    </a:solidFill>
                    <a:effectLst/>
                    <a:latin typeface="+mn-lt"/>
                    <a:ea typeface="+mn-ea"/>
                    <a:cs typeface="+mn-cs"/>
                  </a:rPr>
                  <a:t>シグモイド関数で計算</a:t>
                </a:r>
                <a:endParaRPr lang="ja-JP" altLang="ja-JP" sz="2000" dirty="0">
                  <a:effectLst/>
                </a:endParaRPr>
              </a:p>
              <a:p>
                <a:endParaRPr kumimoji="1" lang="ja-JP" altLang="en-US" sz="2000" dirty="0">
                  <a:latin typeface="あずきフォント" panose="02000609000000000000" pitchFamily="1" charset="-128"/>
                  <a:ea typeface="あずきフォント" panose="02000609000000000000" pitchFamily="1" charset="-128"/>
                </a:endParaRPr>
              </a:p>
            </p:txBody>
          </p:sp>
        </mc:Choice>
        <mc:Fallback>
          <p:sp>
            <p:nvSpPr>
              <p:cNvPr id="97" name="テキスト ボックス 110">
                <a:extLst>
                  <a:ext uri="{FF2B5EF4-FFF2-40B4-BE49-F238E27FC236}">
                    <a16:creationId xmlns:a16="http://schemas.microsoft.com/office/drawing/2014/main" id="{7C9F48B6-65A1-4D04-8AA8-0E266C57EEEC}"/>
                  </a:ext>
                </a:extLst>
              </p:cNvPr>
              <p:cNvSpPr txBox="1">
                <a:spLocks noRot="1" noChangeAspect="1" noMove="1" noResize="1" noEditPoints="1" noAdjustHandles="1" noChangeArrowheads="1" noChangeShapeType="1" noTextEdit="1"/>
              </p:cNvSpPr>
              <p:nvPr/>
            </p:nvSpPr>
            <p:spPr>
              <a:xfrm>
                <a:off x="4836156" y="12003555"/>
                <a:ext cx="4275010" cy="1163582"/>
              </a:xfrm>
              <a:prstGeom prst="rect">
                <a:avLst/>
              </a:prstGeom>
              <a:blipFill>
                <a:blip r:embed="rId22"/>
                <a:stretch>
                  <a:fillRect l="-1425" t="-2618" b="-48691"/>
                </a:stretch>
              </a:blipFill>
              <a:ln w="9525" cmpd="sng">
                <a:noFill/>
              </a:ln>
            </p:spPr>
            <p:txBody>
              <a:bodyPr/>
              <a:lstStyle/>
              <a:p>
                <a:r>
                  <a:rPr lang="ja-JP" altLang="en-US">
                    <a:noFill/>
                  </a:rPr>
                  <a:t> </a:t>
                </a:r>
              </a:p>
            </p:txBody>
          </p:sp>
        </mc:Fallback>
      </mc:AlternateContent>
      <p:sp>
        <p:nvSpPr>
          <p:cNvPr id="98" name="テキスト ボックス 111">
            <a:extLst>
              <a:ext uri="{FF2B5EF4-FFF2-40B4-BE49-F238E27FC236}">
                <a16:creationId xmlns:a16="http://schemas.microsoft.com/office/drawing/2014/main" id="{3804E3F5-43C6-4F34-8A26-8148FA1476B8}"/>
              </a:ext>
            </a:extLst>
          </p:cNvPr>
          <p:cNvSpPr txBox="1"/>
          <p:nvPr/>
        </p:nvSpPr>
        <p:spPr>
          <a:xfrm>
            <a:off x="9245042" y="12003555"/>
            <a:ext cx="4336315" cy="145582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dirty="0">
                <a:latin typeface="あずきフォント" panose="02000609000000000000" pitchFamily="1" charset="-128"/>
                <a:ea typeface="あずきフォント" panose="02000609000000000000" pitchFamily="1" charset="-128"/>
              </a:rPr>
              <a:t>・線形二値分類の判定</a:t>
            </a:r>
            <a:br>
              <a:rPr kumimoji="1" lang="en-US" altLang="ja-JP" sz="2000" dirty="0">
                <a:latin typeface="あずきフォント" panose="02000609000000000000" pitchFamily="1" charset="-128"/>
                <a:ea typeface="あずきフォント" panose="02000609000000000000" pitchFamily="1" charset="-128"/>
              </a:rPr>
            </a:br>
            <a:r>
              <a:rPr kumimoji="1" lang="ja-JP" altLang="en-US" sz="2000" dirty="0">
                <a:latin typeface="あずきフォント" panose="02000609000000000000" pitchFamily="1" charset="-128"/>
                <a:ea typeface="あずきフォント" panose="02000609000000000000" pitchFamily="1" charset="-128"/>
              </a:rPr>
              <a:t>　スコア </a:t>
            </a:r>
            <a:r>
              <a:rPr kumimoji="1" lang="en-US" altLang="ja-JP" sz="2000" dirty="0">
                <a:latin typeface="あずきフォント" panose="02000609000000000000" pitchFamily="1" charset="-128"/>
                <a:ea typeface="あずきフォント" panose="02000609000000000000" pitchFamily="1" charset="-128"/>
              </a:rPr>
              <a:t>&gt; 0 </a:t>
            </a:r>
            <a:r>
              <a:rPr kumimoji="1" lang="ja-JP" altLang="en-US" sz="2000" dirty="0">
                <a:latin typeface="あずきフォント" panose="02000609000000000000" pitchFamily="1" charset="-128"/>
                <a:ea typeface="あずきフォント" panose="02000609000000000000" pitchFamily="1" charset="-128"/>
              </a:rPr>
              <a:t>のとき</a:t>
            </a:r>
            <a:r>
              <a:rPr kumimoji="1" lang="en-US" altLang="ja-JP" sz="2000" baseline="0" dirty="0">
                <a:latin typeface="あずきフォント" panose="02000609000000000000" pitchFamily="1" charset="-128"/>
                <a:ea typeface="あずきフォント" panose="02000609000000000000" pitchFamily="1" charset="-128"/>
              </a:rPr>
              <a:t> 1 (</a:t>
            </a:r>
            <a:r>
              <a:rPr kumimoji="1" lang="ja-JP" altLang="en-US" sz="2000" baseline="0" dirty="0">
                <a:latin typeface="あずきフォント" panose="02000609000000000000" pitchFamily="1" charset="-128"/>
                <a:ea typeface="あずきフォント" panose="02000609000000000000" pitchFamily="1" charset="-128"/>
              </a:rPr>
              <a:t>正例</a:t>
            </a:r>
            <a:r>
              <a:rPr kumimoji="1" lang="en-US" altLang="ja-JP" sz="2000" baseline="0" dirty="0">
                <a:latin typeface="あずきフォント" panose="02000609000000000000" pitchFamily="1" charset="-128"/>
                <a:ea typeface="あずきフォント" panose="02000609000000000000" pitchFamily="1" charset="-128"/>
              </a:rPr>
              <a:t>)</a:t>
            </a:r>
            <a:endParaRPr kumimoji="1" lang="en-US" altLang="ja-JP" sz="2000" dirty="0">
              <a:latin typeface="あずきフォント" panose="02000609000000000000" pitchFamily="1" charset="-128"/>
              <a:ea typeface="あずきフォント" panose="02000609000000000000" pitchFamily="1" charset="-128"/>
            </a:endParaRPr>
          </a:p>
          <a:p>
            <a:r>
              <a:rPr kumimoji="1" lang="ja-JP" altLang="en-US" sz="2000" dirty="0">
                <a:latin typeface="あずきフォント" panose="02000609000000000000" pitchFamily="1" charset="-128"/>
                <a:ea typeface="あずきフォント" panose="02000609000000000000" pitchFamily="1" charset="-128"/>
              </a:rPr>
              <a:t>・ロジスティック回帰のスコア</a:t>
            </a:r>
            <a:r>
              <a:rPr kumimoji="1" lang="en-US" altLang="ja-JP" sz="2000" dirty="0">
                <a:latin typeface="あずきフォント" panose="02000609000000000000" pitchFamily="1" charset="-128"/>
                <a:ea typeface="あずきフォント" panose="02000609000000000000" pitchFamily="1" charset="-128"/>
              </a:rPr>
              <a:t>: </a:t>
            </a:r>
            <a:br>
              <a:rPr kumimoji="1" lang="en-US" altLang="ja-JP" sz="2000" dirty="0">
                <a:latin typeface="あずきフォント" panose="02000609000000000000" pitchFamily="1" charset="-128"/>
                <a:ea typeface="あずきフォント" panose="02000609000000000000" pitchFamily="1" charset="-128"/>
              </a:rPr>
            </a:br>
            <a:r>
              <a:rPr kumimoji="1" lang="ja-JP" altLang="ja-JP" sz="2000" dirty="0">
                <a:solidFill>
                  <a:schemeClr val="dk1"/>
                </a:solidFill>
                <a:effectLst/>
                <a:latin typeface="あずきフォント" panose="02000609000000000000" pitchFamily="1" charset="-128"/>
                <a:ea typeface="あずきフォント" panose="02000609000000000000" pitchFamily="1" charset="-128"/>
                <a:cs typeface="+mn-cs"/>
              </a:rPr>
              <a:t>　スコア </a:t>
            </a:r>
            <a:r>
              <a:rPr kumimoji="1" lang="en-US" altLang="ja-JP" sz="2000" dirty="0">
                <a:solidFill>
                  <a:schemeClr val="dk1"/>
                </a:solidFill>
                <a:effectLst/>
                <a:latin typeface="あずきフォント" panose="02000609000000000000" pitchFamily="1" charset="-128"/>
                <a:ea typeface="あずきフォント" panose="02000609000000000000" pitchFamily="1" charset="-128"/>
                <a:cs typeface="+mn-cs"/>
              </a:rPr>
              <a:t>&gt; 0.5 </a:t>
            </a:r>
            <a:r>
              <a:rPr kumimoji="1" lang="ja-JP" altLang="ja-JP" sz="2000" dirty="0">
                <a:solidFill>
                  <a:schemeClr val="dk1"/>
                </a:solidFill>
                <a:effectLst/>
                <a:latin typeface="あずきフォント" panose="02000609000000000000" pitchFamily="1" charset="-128"/>
                <a:ea typeface="あずきフォント" panose="02000609000000000000" pitchFamily="1" charset="-128"/>
                <a:cs typeface="+mn-cs"/>
              </a:rPr>
              <a:t>のとき</a:t>
            </a:r>
            <a:r>
              <a:rPr kumimoji="1" lang="en-US" altLang="ja-JP" sz="2000" baseline="0" dirty="0">
                <a:solidFill>
                  <a:schemeClr val="dk1"/>
                </a:solidFill>
                <a:effectLst/>
                <a:latin typeface="あずきフォント" panose="02000609000000000000" pitchFamily="1" charset="-128"/>
                <a:ea typeface="あずきフォント" panose="02000609000000000000" pitchFamily="1" charset="-128"/>
                <a:cs typeface="+mn-cs"/>
              </a:rPr>
              <a:t> 1 (</a:t>
            </a:r>
            <a:r>
              <a:rPr kumimoji="1" lang="ja-JP" altLang="ja-JP" sz="2000" baseline="0" dirty="0">
                <a:solidFill>
                  <a:schemeClr val="dk1"/>
                </a:solidFill>
                <a:effectLst/>
                <a:latin typeface="あずきフォント" panose="02000609000000000000" pitchFamily="1" charset="-128"/>
                <a:ea typeface="あずきフォント" panose="02000609000000000000" pitchFamily="1" charset="-128"/>
                <a:cs typeface="+mn-cs"/>
              </a:rPr>
              <a:t>正例</a:t>
            </a:r>
            <a:r>
              <a:rPr kumimoji="1" lang="en-US" altLang="ja-JP" sz="2000" baseline="0" dirty="0">
                <a:solidFill>
                  <a:schemeClr val="dk1"/>
                </a:solidFill>
                <a:effectLst/>
                <a:latin typeface="あずきフォント" panose="02000609000000000000" pitchFamily="1" charset="-128"/>
                <a:ea typeface="あずきフォント" panose="02000609000000000000" pitchFamily="1" charset="-128"/>
                <a:cs typeface="+mn-cs"/>
              </a:rPr>
              <a:t>)</a:t>
            </a:r>
            <a:endParaRPr lang="ja-JP" altLang="ja-JP" sz="2000" dirty="0">
              <a:effectLst/>
              <a:latin typeface="あずきフォント" panose="02000609000000000000" pitchFamily="1" charset="-128"/>
              <a:ea typeface="あずきフォント" panose="02000609000000000000" pitchFamily="1" charset="-128"/>
            </a:endParaRPr>
          </a:p>
        </p:txBody>
      </p:sp>
    </p:spTree>
    <p:extLst>
      <p:ext uri="{BB962C8B-B14F-4D97-AF65-F5344CB8AC3E}">
        <p14:creationId xmlns:p14="http://schemas.microsoft.com/office/powerpoint/2010/main" val="2125558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図 131" descr="天体観測">
            <a:extLst>
              <a:ext uri="{FF2B5EF4-FFF2-40B4-BE49-F238E27FC236}">
                <a16:creationId xmlns:a16="http://schemas.microsoft.com/office/drawing/2014/main" id="{2502F3E9-02CD-4996-BE82-4A76FD503D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102290" y="11230055"/>
            <a:ext cx="3470740" cy="235147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638A6701-2D9E-47E3-B3B3-9865CA0ECE17}"/>
              </a:ext>
            </a:extLst>
          </p:cNvPr>
          <p:cNvSpPr/>
          <p:nvPr/>
        </p:nvSpPr>
        <p:spPr>
          <a:xfrm>
            <a:off x="301661" y="413879"/>
            <a:ext cx="13112678" cy="567465"/>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3" name="テキスト ボックス 359">
            <a:extLst>
              <a:ext uri="{FF2B5EF4-FFF2-40B4-BE49-F238E27FC236}">
                <a16:creationId xmlns:a16="http://schemas.microsoft.com/office/drawing/2014/main" id="{E93FE61F-94A4-4566-9929-1BCB99C520B2}"/>
              </a:ext>
            </a:extLst>
          </p:cNvPr>
          <p:cNvSpPr txBox="1"/>
          <p:nvPr/>
        </p:nvSpPr>
        <p:spPr>
          <a:xfrm>
            <a:off x="438912" y="371745"/>
            <a:ext cx="12765024" cy="56746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200" b="1" dirty="0">
                <a:latin typeface="あずきフォント" panose="02000609000000000000" pitchFamily="1" charset="-128"/>
                <a:ea typeface="あずきフォント" panose="02000609000000000000" pitchFamily="1" charset="-128"/>
              </a:rPr>
              <a:t>分類モデルを学習するには</a:t>
            </a:r>
            <a:r>
              <a:rPr kumimoji="1" lang="en-US" altLang="ja-JP" sz="3200" b="1" dirty="0">
                <a:latin typeface="あずきフォント" panose="02000609000000000000" pitchFamily="1" charset="-128"/>
                <a:ea typeface="あずきフォント" panose="02000609000000000000" pitchFamily="1" charset="-128"/>
              </a:rPr>
              <a:t>?</a:t>
            </a:r>
            <a:endParaRPr kumimoji="1" lang="ja-JP" altLang="en-US" sz="3200" b="1" dirty="0">
              <a:latin typeface="あずきフォント" panose="02000609000000000000" pitchFamily="1" charset="-128"/>
              <a:ea typeface="あずきフォント" panose="02000609000000000000" pitchFamily="1" charset="-128"/>
            </a:endParaRPr>
          </a:p>
        </p:txBody>
      </p:sp>
      <p:sp>
        <p:nvSpPr>
          <p:cNvPr id="4" name="テキスト ボックス 3">
            <a:extLst>
              <a:ext uri="{FF2B5EF4-FFF2-40B4-BE49-F238E27FC236}">
                <a16:creationId xmlns:a16="http://schemas.microsoft.com/office/drawing/2014/main" id="{E6C780C5-2452-4C1D-AFA8-C66ADA9388D0}"/>
              </a:ext>
            </a:extLst>
          </p:cNvPr>
          <p:cNvSpPr txBox="1"/>
          <p:nvPr/>
        </p:nvSpPr>
        <p:spPr>
          <a:xfrm>
            <a:off x="11240782" y="-2114"/>
            <a:ext cx="2340575" cy="369332"/>
          </a:xfrm>
          <a:prstGeom prst="rect">
            <a:avLst/>
          </a:prstGeom>
          <a:noFill/>
        </p:spPr>
        <p:txBody>
          <a:bodyPr wrap="square" rtlCol="0">
            <a:spAutoFit/>
          </a:bodyPr>
          <a:lstStyle/>
          <a:p>
            <a:r>
              <a:rPr kumimoji="1" lang="ja-JP" altLang="en-US" dirty="0">
                <a:latin typeface="あずきフォント" panose="02000609000000000000" pitchFamily="1" charset="-128"/>
                <a:ea typeface="あずきフォント" panose="02000609000000000000" pitchFamily="1" charset="-128"/>
              </a:rPr>
              <a:t>機械学習帳</a:t>
            </a:r>
            <a:r>
              <a:rPr kumimoji="1" lang="en-US" altLang="ja-JP" dirty="0">
                <a:latin typeface="あずきフォント" panose="02000609000000000000" pitchFamily="1" charset="-128"/>
                <a:ea typeface="あずきフォント" panose="02000609000000000000" pitchFamily="1" charset="-128"/>
              </a:rPr>
              <a:t>5.5~5.7</a:t>
            </a:r>
            <a:endParaRPr kumimoji="1" lang="ja-JP" altLang="en-US" dirty="0">
              <a:latin typeface="あずきフォント" panose="02000609000000000000" pitchFamily="1" charset="-128"/>
              <a:ea typeface="あずきフォント" panose="02000609000000000000" pitchFamily="1" charset="-128"/>
            </a:endParaRPr>
          </a:p>
        </p:txBody>
      </p:sp>
      <p:sp>
        <p:nvSpPr>
          <p:cNvPr id="5" name="テキスト ボックス 119">
            <a:extLst>
              <a:ext uri="{FF2B5EF4-FFF2-40B4-BE49-F238E27FC236}">
                <a16:creationId xmlns:a16="http://schemas.microsoft.com/office/drawing/2014/main" id="{76C4FCEB-A35A-4CD4-82F7-6134479E07D1}"/>
              </a:ext>
            </a:extLst>
          </p:cNvPr>
          <p:cNvSpPr txBox="1"/>
          <p:nvPr/>
        </p:nvSpPr>
        <p:spPr>
          <a:xfrm>
            <a:off x="167017" y="1181053"/>
            <a:ext cx="13414340" cy="77837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最尤推定</a:t>
            </a:r>
            <a:r>
              <a:rPr kumimoji="1" lang="en-US" altLang="ja-JP" sz="2400" b="1" u="sng" dirty="0">
                <a:solidFill>
                  <a:schemeClr val="accent2"/>
                </a:solidFill>
                <a:latin typeface="あずきフォント" panose="02000609000000000000" pitchFamily="1" charset="-128"/>
                <a:ea typeface="あずきフォント" panose="02000609000000000000" pitchFamily="1" charset="-128"/>
              </a:rPr>
              <a:t>: </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分類モデルが全事例の正解ラベルを予測できる確率を最大にするパラメーターを推定</a:t>
            </a:r>
          </a:p>
        </p:txBody>
      </p:sp>
      <p:pic>
        <p:nvPicPr>
          <p:cNvPr id="6" name="図 5"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9789135C-A41C-448C-89B2-084999AD3C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269" y="1836275"/>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32FBF469-B8D3-4B90-942E-CFEABF17E3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269" y="2568233"/>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C598C1A9-B50F-4AC0-A07C-167AD3A908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269" y="3409492"/>
            <a:ext cx="425137" cy="432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54B5AAB5-71C7-4DDF-A803-1548BD4378EB}"/>
              </a:ext>
            </a:extLst>
          </p:cNvPr>
          <p:cNvCxnSpPr>
            <a:cxnSpLocks/>
          </p:cNvCxnSpPr>
          <p:nvPr/>
        </p:nvCxnSpPr>
        <p:spPr>
          <a:xfrm>
            <a:off x="1220494" y="205227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69A9BD11-DA6B-4418-AC3D-A17E4235F3AC}"/>
              </a:ext>
            </a:extLst>
          </p:cNvPr>
          <p:cNvCxnSpPr>
            <a:cxnSpLocks/>
          </p:cNvCxnSpPr>
          <p:nvPr/>
        </p:nvCxnSpPr>
        <p:spPr>
          <a:xfrm>
            <a:off x="1220494" y="362549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DA67DA4-507B-4D06-BCBE-C73F0AD1C581}"/>
              </a:ext>
            </a:extLst>
          </p:cNvPr>
          <p:cNvCxnSpPr>
            <a:cxnSpLocks/>
          </p:cNvCxnSpPr>
          <p:nvPr/>
        </p:nvCxnSpPr>
        <p:spPr>
          <a:xfrm>
            <a:off x="1220494" y="2784233"/>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2">
                <a:extLst>
                  <a:ext uri="{FF2B5EF4-FFF2-40B4-BE49-F238E27FC236}">
                    <a16:creationId xmlns:a16="http://schemas.microsoft.com/office/drawing/2014/main" id="{BD99016F-077D-4CBB-AFDA-6C00B7948F9E}"/>
                  </a:ext>
                </a:extLst>
              </p:cNvPr>
              <p:cNvSpPr txBox="1"/>
              <p:nvPr/>
            </p:nvSpPr>
            <p:spPr>
              <a:xfrm>
                <a:off x="2160172" y="1867609"/>
                <a:ext cx="394275"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1" i="1">
                            <a:latin typeface="Cambria Math" panose="02040503050406030204" pitchFamily="18" charset="0"/>
                          </a:rPr>
                        </m:ctrlPr>
                      </m:sSubPr>
                      <m:e>
                        <m:r>
                          <a:rPr kumimoji="1" lang="en-US" altLang="ja-JP" sz="2400" b="1" i="1">
                            <a:latin typeface="Cambria Math" panose="02040503050406030204" pitchFamily="18" charset="0"/>
                          </a:rPr>
                          <m:t>𝒙</m:t>
                        </m:r>
                      </m:e>
                      <m:sub>
                        <m:r>
                          <a:rPr kumimoji="1" lang="en-US" altLang="ja-JP" sz="2400" b="1" i="1">
                            <a:latin typeface="Cambria Math" panose="02040503050406030204" pitchFamily="18" charset="0"/>
                          </a:rPr>
                          <m:t>𝟏</m:t>
                        </m:r>
                      </m:sub>
                    </m:sSub>
                  </m:oMath>
                </a14:m>
                <a:r>
                  <a:rPr kumimoji="1" lang="en-US" altLang="ja-JP" sz="2400" b="1" dirty="0"/>
                  <a:t> </a:t>
                </a:r>
                <a:endParaRPr kumimoji="1" lang="ja-JP" altLang="en-US" sz="2400" b="1" dirty="0"/>
              </a:p>
            </p:txBody>
          </p:sp>
        </mc:Choice>
        <mc:Fallback>
          <p:sp>
            <p:nvSpPr>
              <p:cNvPr id="13" name="テキスト ボックス 2">
                <a:extLst>
                  <a:ext uri="{FF2B5EF4-FFF2-40B4-BE49-F238E27FC236}">
                    <a16:creationId xmlns:a16="http://schemas.microsoft.com/office/drawing/2014/main" id="{BD99016F-077D-4CBB-AFDA-6C00B7948F9E}"/>
                  </a:ext>
                </a:extLst>
              </p:cNvPr>
              <p:cNvSpPr txBox="1">
                <a:spLocks noRot="1" noChangeAspect="1" noMove="1" noResize="1" noEditPoints="1" noAdjustHandles="1" noChangeArrowheads="1" noChangeShapeType="1" noTextEdit="1"/>
              </p:cNvSpPr>
              <p:nvPr/>
            </p:nvSpPr>
            <p:spPr>
              <a:xfrm>
                <a:off x="2160172" y="1867609"/>
                <a:ext cx="394275" cy="369332"/>
              </a:xfrm>
              <a:prstGeom prst="rect">
                <a:avLst/>
              </a:prstGeom>
              <a:blipFill>
                <a:blip r:embed="rId4"/>
                <a:stretch>
                  <a:fillRect l="-20000" t="-24590" r="-46154" b="-491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51">
                <a:extLst>
                  <a:ext uri="{FF2B5EF4-FFF2-40B4-BE49-F238E27FC236}">
                    <a16:creationId xmlns:a16="http://schemas.microsoft.com/office/drawing/2014/main" id="{D2E5A504-72DB-4406-A374-5CB899B5F6C1}"/>
                  </a:ext>
                </a:extLst>
              </p:cNvPr>
              <p:cNvSpPr txBox="1"/>
              <p:nvPr/>
            </p:nvSpPr>
            <p:spPr>
              <a:xfrm>
                <a:off x="2160172" y="2599567"/>
                <a:ext cx="394275"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1" i="1">
                            <a:latin typeface="Cambria Math" panose="02040503050406030204" pitchFamily="18" charset="0"/>
                          </a:rPr>
                        </m:ctrlPr>
                      </m:sSubPr>
                      <m:e>
                        <m:r>
                          <a:rPr kumimoji="1" lang="en-US" altLang="ja-JP" sz="2400" b="1" i="1">
                            <a:latin typeface="Cambria Math" panose="02040503050406030204" pitchFamily="18" charset="0"/>
                          </a:rPr>
                          <m:t>𝒙</m:t>
                        </m:r>
                      </m:e>
                      <m:sub>
                        <m:r>
                          <a:rPr kumimoji="1" lang="en-US" altLang="ja-JP" sz="2400" b="1" i="1">
                            <a:latin typeface="Cambria Math" panose="02040503050406030204" pitchFamily="18" charset="0"/>
                          </a:rPr>
                          <m:t>𝟐</m:t>
                        </m:r>
                      </m:sub>
                    </m:sSub>
                  </m:oMath>
                </a14:m>
                <a:r>
                  <a:rPr kumimoji="1" lang="en-US" altLang="ja-JP" sz="2400" b="1"/>
                  <a:t> </a:t>
                </a:r>
                <a:endParaRPr kumimoji="1" lang="ja-JP" altLang="en-US" sz="2400" b="1"/>
              </a:p>
            </p:txBody>
          </p:sp>
        </mc:Choice>
        <mc:Fallback>
          <p:sp>
            <p:nvSpPr>
              <p:cNvPr id="14" name="テキスト ボックス 51">
                <a:extLst>
                  <a:ext uri="{FF2B5EF4-FFF2-40B4-BE49-F238E27FC236}">
                    <a16:creationId xmlns:a16="http://schemas.microsoft.com/office/drawing/2014/main" id="{D2E5A504-72DB-4406-A374-5CB899B5F6C1}"/>
                  </a:ext>
                </a:extLst>
              </p:cNvPr>
              <p:cNvSpPr txBox="1">
                <a:spLocks noRot="1" noChangeAspect="1" noMove="1" noResize="1" noEditPoints="1" noAdjustHandles="1" noChangeArrowheads="1" noChangeShapeType="1" noTextEdit="1"/>
              </p:cNvSpPr>
              <p:nvPr/>
            </p:nvSpPr>
            <p:spPr>
              <a:xfrm>
                <a:off x="2160172" y="2599567"/>
                <a:ext cx="394275" cy="369332"/>
              </a:xfrm>
              <a:prstGeom prst="rect">
                <a:avLst/>
              </a:prstGeom>
              <a:blipFill>
                <a:blip r:embed="rId5"/>
                <a:stretch>
                  <a:fillRect l="-20000" t="-24590" r="-46154" b="-491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59">
                <a:extLst>
                  <a:ext uri="{FF2B5EF4-FFF2-40B4-BE49-F238E27FC236}">
                    <a16:creationId xmlns:a16="http://schemas.microsoft.com/office/drawing/2014/main" id="{ACAD7508-3465-4A97-B2E2-3B9BAB36F02B}"/>
                  </a:ext>
                </a:extLst>
              </p:cNvPr>
              <p:cNvSpPr txBox="1"/>
              <p:nvPr/>
            </p:nvSpPr>
            <p:spPr>
              <a:xfrm>
                <a:off x="2160172" y="3440826"/>
                <a:ext cx="394275"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1" i="1">
                            <a:latin typeface="Cambria Math" panose="02040503050406030204" pitchFamily="18" charset="0"/>
                          </a:rPr>
                        </m:ctrlPr>
                      </m:sSubPr>
                      <m:e>
                        <m:r>
                          <a:rPr kumimoji="1" lang="en-US" altLang="ja-JP" sz="2400" b="1" i="1">
                            <a:latin typeface="Cambria Math" panose="02040503050406030204" pitchFamily="18" charset="0"/>
                          </a:rPr>
                          <m:t>𝒙</m:t>
                        </m:r>
                      </m:e>
                      <m:sub>
                        <m:r>
                          <a:rPr kumimoji="1" lang="en-US" altLang="ja-JP" sz="2400" b="1" i="1">
                            <a:latin typeface="Cambria Math" panose="02040503050406030204" pitchFamily="18" charset="0"/>
                          </a:rPr>
                          <m:t>𝟑</m:t>
                        </m:r>
                      </m:sub>
                    </m:sSub>
                  </m:oMath>
                </a14:m>
                <a:r>
                  <a:rPr kumimoji="1" lang="en-US" altLang="ja-JP" sz="2400" b="1"/>
                  <a:t> </a:t>
                </a:r>
                <a:endParaRPr kumimoji="1" lang="ja-JP" altLang="en-US" sz="2400" b="1"/>
              </a:p>
            </p:txBody>
          </p:sp>
        </mc:Choice>
        <mc:Fallback>
          <p:sp>
            <p:nvSpPr>
              <p:cNvPr id="15" name="テキスト ボックス 59">
                <a:extLst>
                  <a:ext uri="{FF2B5EF4-FFF2-40B4-BE49-F238E27FC236}">
                    <a16:creationId xmlns:a16="http://schemas.microsoft.com/office/drawing/2014/main" id="{ACAD7508-3465-4A97-B2E2-3B9BAB36F02B}"/>
                  </a:ext>
                </a:extLst>
              </p:cNvPr>
              <p:cNvSpPr txBox="1">
                <a:spLocks noRot="1" noChangeAspect="1" noMove="1" noResize="1" noEditPoints="1" noAdjustHandles="1" noChangeArrowheads="1" noChangeShapeType="1" noTextEdit="1"/>
              </p:cNvSpPr>
              <p:nvPr/>
            </p:nvSpPr>
            <p:spPr>
              <a:xfrm>
                <a:off x="2160172" y="3440826"/>
                <a:ext cx="394275" cy="369332"/>
              </a:xfrm>
              <a:prstGeom prst="rect">
                <a:avLst/>
              </a:prstGeom>
              <a:blipFill>
                <a:blip r:embed="rId6"/>
                <a:stretch>
                  <a:fillRect l="-20000" t="-24590" r="-46154" b="-49180"/>
                </a:stretch>
              </a:blipFill>
            </p:spPr>
            <p:txBody>
              <a:bodyPr/>
              <a:lstStyle/>
              <a:p>
                <a:r>
                  <a:rPr lang="ja-JP" altLang="en-US">
                    <a:noFill/>
                  </a:rPr>
                  <a:t> </a:t>
                </a:r>
              </a:p>
            </p:txBody>
          </p:sp>
        </mc:Fallback>
      </mc:AlternateContent>
      <p:sp>
        <p:nvSpPr>
          <p:cNvPr id="16" name="正方形/長方形 15">
            <a:extLst>
              <a:ext uri="{FF2B5EF4-FFF2-40B4-BE49-F238E27FC236}">
                <a16:creationId xmlns:a16="http://schemas.microsoft.com/office/drawing/2014/main" id="{AA5E707B-AEC1-443D-A111-48F7311BE7B8}"/>
              </a:ext>
            </a:extLst>
          </p:cNvPr>
          <p:cNvSpPr/>
          <p:nvPr/>
        </p:nvSpPr>
        <p:spPr>
          <a:xfrm>
            <a:off x="2873177" y="1898099"/>
            <a:ext cx="2268280" cy="1750329"/>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mc:AlternateContent xmlns:mc="http://schemas.openxmlformats.org/markup-compatibility/2006">
        <mc:Choice xmlns:a14="http://schemas.microsoft.com/office/drawing/2010/main" Requires="a14">
          <p:sp>
            <p:nvSpPr>
              <p:cNvPr id="17" name="テキスト ボックス 64">
                <a:extLst>
                  <a:ext uri="{FF2B5EF4-FFF2-40B4-BE49-F238E27FC236}">
                    <a16:creationId xmlns:a16="http://schemas.microsoft.com/office/drawing/2014/main" id="{DBAEAD81-93DC-4B9D-83B5-0060B8D61990}"/>
                  </a:ext>
                </a:extLst>
              </p:cNvPr>
              <p:cNvSpPr txBox="1"/>
              <p:nvPr/>
            </p:nvSpPr>
            <p:spPr>
              <a:xfrm>
                <a:off x="2982517" y="2603831"/>
                <a:ext cx="2049600" cy="36080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1" i="1">
                            <a:latin typeface="Cambria Math" panose="02040503050406030204" pitchFamily="18" charset="0"/>
                          </a:rPr>
                        </m:ctrlPr>
                      </m:sSubPr>
                      <m:e>
                        <m:r>
                          <a:rPr kumimoji="1" lang="en-US" altLang="ja-JP" sz="2400" b="1" i="1">
                            <a:latin typeface="Cambria Math" panose="02040503050406030204" pitchFamily="18" charset="0"/>
                          </a:rPr>
                          <m:t>𝒔𝒄𝒐𝒓𝒆</m:t>
                        </m:r>
                        <m:r>
                          <a:rPr kumimoji="1" lang="en-US" altLang="ja-JP" sz="2400" b="1" i="1">
                            <a:latin typeface="Cambria Math" panose="02040503050406030204" pitchFamily="18" charset="0"/>
                          </a:rPr>
                          <m:t>=</m:t>
                        </m:r>
                        <m:r>
                          <a:rPr kumimoji="1" lang="en-US" altLang="ja-JP" sz="2400" b="1" i="1">
                            <a:latin typeface="Cambria Math" panose="02040503050406030204" pitchFamily="18" charset="0"/>
                          </a:rPr>
                          <m:t>𝒇</m:t>
                        </m:r>
                      </m:e>
                      <m:sub>
                        <m:r>
                          <a:rPr kumimoji="1" lang="en-US" altLang="ja-JP" sz="2400" b="1" i="1">
                            <a:latin typeface="Cambria Math" panose="02040503050406030204" pitchFamily="18" charset="0"/>
                          </a:rPr>
                          <m:t>𝒘</m:t>
                        </m:r>
                      </m:sub>
                    </m:sSub>
                    <m:r>
                      <a:rPr kumimoji="1" lang="en-US" altLang="ja-JP" sz="2400" b="1" i="1">
                        <a:latin typeface="Cambria Math" panose="02040503050406030204" pitchFamily="18" charset="0"/>
                      </a:rPr>
                      <m:t>(</m:t>
                    </m:r>
                    <m:r>
                      <a:rPr kumimoji="1" lang="en-US" altLang="ja-JP" sz="2400" b="1" i="1">
                        <a:latin typeface="Cambria Math" panose="02040503050406030204" pitchFamily="18" charset="0"/>
                      </a:rPr>
                      <m:t>𝒙</m:t>
                    </m:r>
                    <m:r>
                      <a:rPr kumimoji="1" lang="en-US" altLang="ja-JP" sz="2400" b="1" i="1">
                        <a:latin typeface="Cambria Math" panose="02040503050406030204" pitchFamily="18" charset="0"/>
                      </a:rPr>
                      <m:t>)</m:t>
                    </m:r>
                  </m:oMath>
                </a14:m>
                <a:r>
                  <a:rPr kumimoji="1" lang="en-US" altLang="ja-JP" sz="1100" b="1" dirty="0"/>
                  <a:t> </a:t>
                </a:r>
                <a:endParaRPr kumimoji="1" lang="ja-JP" altLang="en-US" sz="1100" b="1" dirty="0"/>
              </a:p>
            </p:txBody>
          </p:sp>
        </mc:Choice>
        <mc:Fallback>
          <p:sp>
            <p:nvSpPr>
              <p:cNvPr id="17" name="テキスト ボックス 64">
                <a:extLst>
                  <a:ext uri="{FF2B5EF4-FFF2-40B4-BE49-F238E27FC236}">
                    <a16:creationId xmlns:a16="http://schemas.microsoft.com/office/drawing/2014/main" id="{DBAEAD81-93DC-4B9D-83B5-0060B8D61990}"/>
                  </a:ext>
                </a:extLst>
              </p:cNvPr>
              <p:cNvSpPr txBox="1">
                <a:spLocks noRot="1" noChangeAspect="1" noMove="1" noResize="1" noEditPoints="1" noAdjustHandles="1" noChangeArrowheads="1" noChangeShapeType="1" noTextEdit="1"/>
              </p:cNvSpPr>
              <p:nvPr/>
            </p:nvSpPr>
            <p:spPr>
              <a:xfrm>
                <a:off x="2982517" y="2603831"/>
                <a:ext cx="2049600" cy="360804"/>
              </a:xfrm>
              <a:prstGeom prst="rect">
                <a:avLst/>
              </a:prstGeom>
              <a:blipFill>
                <a:blip r:embed="rId7"/>
                <a:stretch>
                  <a:fillRect l="-3869" r="-4762" b="-40678"/>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BBEC443C-0539-4955-9BBD-4B4C4BC22481}"/>
              </a:ext>
            </a:extLst>
          </p:cNvPr>
          <p:cNvCxnSpPr>
            <a:cxnSpLocks/>
          </p:cNvCxnSpPr>
          <p:nvPr/>
        </p:nvCxnSpPr>
        <p:spPr>
          <a:xfrm>
            <a:off x="5457397" y="205227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0C147EC-E0E7-49FB-89A5-65E39B75F984}"/>
              </a:ext>
            </a:extLst>
          </p:cNvPr>
          <p:cNvCxnSpPr>
            <a:cxnSpLocks/>
          </p:cNvCxnSpPr>
          <p:nvPr/>
        </p:nvCxnSpPr>
        <p:spPr>
          <a:xfrm>
            <a:off x="5457397" y="362549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119DFF26-501A-46F7-9104-164C9586800E}"/>
              </a:ext>
            </a:extLst>
          </p:cNvPr>
          <p:cNvCxnSpPr>
            <a:cxnSpLocks/>
          </p:cNvCxnSpPr>
          <p:nvPr/>
        </p:nvCxnSpPr>
        <p:spPr>
          <a:xfrm>
            <a:off x="5457397" y="2784233"/>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テキスト ボックス 71">
                <a:extLst>
                  <a:ext uri="{FF2B5EF4-FFF2-40B4-BE49-F238E27FC236}">
                    <a16:creationId xmlns:a16="http://schemas.microsoft.com/office/drawing/2014/main" id="{1C21B0A8-8648-4354-BE45-04AD4E0F508F}"/>
                  </a:ext>
                </a:extLst>
              </p:cNvPr>
              <p:cNvSpPr txBox="1"/>
              <p:nvPr/>
            </p:nvSpPr>
            <p:spPr>
              <a:xfrm>
                <a:off x="6324653" y="1867609"/>
                <a:ext cx="366639"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acc>
                      <m:accPr>
                        <m:chr m:val="̂"/>
                        <m:ctrlPr>
                          <a:rPr kumimoji="1" lang="en-US" altLang="ja-JP" sz="2400" b="0" i="1">
                            <a:latin typeface="Cambria Math" panose="02040503050406030204" pitchFamily="18" charset="0"/>
                          </a:rPr>
                        </m:ctrlPr>
                      </m:accPr>
                      <m:e>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1</m:t>
                            </m:r>
                          </m:sub>
                        </m:sSub>
                      </m:e>
                    </m:acc>
                  </m:oMath>
                </a14:m>
                <a:r>
                  <a:rPr kumimoji="1" lang="en-US" altLang="ja-JP" sz="2400" b="0" dirty="0"/>
                  <a:t> </a:t>
                </a:r>
                <a:endParaRPr kumimoji="1" lang="ja-JP" altLang="en-US" sz="2400" b="0" dirty="0"/>
              </a:p>
            </p:txBody>
          </p:sp>
        </mc:Choice>
        <mc:Fallback>
          <p:sp>
            <p:nvSpPr>
              <p:cNvPr id="22" name="テキスト ボックス 71">
                <a:extLst>
                  <a:ext uri="{FF2B5EF4-FFF2-40B4-BE49-F238E27FC236}">
                    <a16:creationId xmlns:a16="http://schemas.microsoft.com/office/drawing/2014/main" id="{1C21B0A8-8648-4354-BE45-04AD4E0F508F}"/>
                  </a:ext>
                </a:extLst>
              </p:cNvPr>
              <p:cNvSpPr txBox="1">
                <a:spLocks noRot="1" noChangeAspect="1" noMove="1" noResize="1" noEditPoints="1" noAdjustHandles="1" noChangeArrowheads="1" noChangeShapeType="1" noTextEdit="1"/>
              </p:cNvSpPr>
              <p:nvPr/>
            </p:nvSpPr>
            <p:spPr>
              <a:xfrm>
                <a:off x="6324653" y="1867609"/>
                <a:ext cx="366639" cy="369332"/>
              </a:xfrm>
              <a:prstGeom prst="rect">
                <a:avLst/>
              </a:prstGeom>
              <a:blipFill>
                <a:blip r:embed="rId8"/>
                <a:stretch>
                  <a:fillRect l="-30000" t="-24590" r="-48333" b="-491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テキスト ボックス 76">
                <a:extLst>
                  <a:ext uri="{FF2B5EF4-FFF2-40B4-BE49-F238E27FC236}">
                    <a16:creationId xmlns:a16="http://schemas.microsoft.com/office/drawing/2014/main" id="{2A7C229D-E991-4AB4-9884-C4DE3209BA14}"/>
                  </a:ext>
                </a:extLst>
              </p:cNvPr>
              <p:cNvSpPr txBox="1"/>
              <p:nvPr/>
            </p:nvSpPr>
            <p:spPr>
              <a:xfrm>
                <a:off x="6321094" y="2599567"/>
                <a:ext cx="373757"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acc>
                      <m:accPr>
                        <m:chr m:val="̂"/>
                        <m:ctrlPr>
                          <a:rPr kumimoji="1" lang="en-US" altLang="ja-JP" sz="2400" b="0" i="1">
                            <a:latin typeface="Cambria Math" panose="02040503050406030204" pitchFamily="18" charset="0"/>
                          </a:rPr>
                        </m:ctrlPr>
                      </m:accPr>
                      <m:e>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2</m:t>
                            </m:r>
                          </m:sub>
                        </m:sSub>
                      </m:e>
                    </m:acc>
                  </m:oMath>
                </a14:m>
                <a:r>
                  <a:rPr kumimoji="1" lang="en-US" altLang="ja-JP" sz="2400" b="0"/>
                  <a:t> </a:t>
                </a:r>
                <a:endParaRPr kumimoji="1" lang="ja-JP" altLang="en-US" sz="2400" b="0"/>
              </a:p>
            </p:txBody>
          </p:sp>
        </mc:Choice>
        <mc:Fallback>
          <p:sp>
            <p:nvSpPr>
              <p:cNvPr id="23" name="テキスト ボックス 76">
                <a:extLst>
                  <a:ext uri="{FF2B5EF4-FFF2-40B4-BE49-F238E27FC236}">
                    <a16:creationId xmlns:a16="http://schemas.microsoft.com/office/drawing/2014/main" id="{2A7C229D-E991-4AB4-9884-C4DE3209BA14}"/>
                  </a:ext>
                </a:extLst>
              </p:cNvPr>
              <p:cNvSpPr txBox="1">
                <a:spLocks noRot="1" noChangeAspect="1" noMove="1" noResize="1" noEditPoints="1" noAdjustHandles="1" noChangeArrowheads="1" noChangeShapeType="1" noTextEdit="1"/>
              </p:cNvSpPr>
              <p:nvPr/>
            </p:nvSpPr>
            <p:spPr>
              <a:xfrm>
                <a:off x="6321094" y="2599567"/>
                <a:ext cx="373757" cy="369332"/>
              </a:xfrm>
              <a:prstGeom prst="rect">
                <a:avLst/>
              </a:prstGeom>
              <a:blipFill>
                <a:blip r:embed="rId9"/>
                <a:stretch>
                  <a:fillRect l="-29508" t="-24590" r="-49180" b="-491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テキスト ボックス 77">
                <a:extLst>
                  <a:ext uri="{FF2B5EF4-FFF2-40B4-BE49-F238E27FC236}">
                    <a16:creationId xmlns:a16="http://schemas.microsoft.com/office/drawing/2014/main" id="{ED8CBBC0-965D-43A9-A847-481992B97C7B}"/>
                  </a:ext>
                </a:extLst>
              </p:cNvPr>
              <p:cNvSpPr txBox="1"/>
              <p:nvPr/>
            </p:nvSpPr>
            <p:spPr>
              <a:xfrm>
                <a:off x="6321094" y="3440826"/>
                <a:ext cx="373757"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acc>
                      <m:accPr>
                        <m:chr m:val="̂"/>
                        <m:ctrlPr>
                          <a:rPr kumimoji="1" lang="en-US" altLang="ja-JP" sz="2400" b="0" i="1">
                            <a:latin typeface="Cambria Math" panose="02040503050406030204" pitchFamily="18" charset="0"/>
                          </a:rPr>
                        </m:ctrlPr>
                      </m:accPr>
                      <m:e>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3</m:t>
                            </m:r>
                          </m:sub>
                        </m:sSub>
                      </m:e>
                    </m:acc>
                  </m:oMath>
                </a14:m>
                <a:r>
                  <a:rPr kumimoji="1" lang="en-US" altLang="ja-JP" sz="2400" b="0"/>
                  <a:t> </a:t>
                </a:r>
                <a:endParaRPr kumimoji="1" lang="ja-JP" altLang="en-US" sz="2400" b="0"/>
              </a:p>
            </p:txBody>
          </p:sp>
        </mc:Choice>
        <mc:Fallback>
          <p:sp>
            <p:nvSpPr>
              <p:cNvPr id="24" name="テキスト ボックス 77">
                <a:extLst>
                  <a:ext uri="{FF2B5EF4-FFF2-40B4-BE49-F238E27FC236}">
                    <a16:creationId xmlns:a16="http://schemas.microsoft.com/office/drawing/2014/main" id="{ED8CBBC0-965D-43A9-A847-481992B97C7B}"/>
                  </a:ext>
                </a:extLst>
              </p:cNvPr>
              <p:cNvSpPr txBox="1">
                <a:spLocks noRot="1" noChangeAspect="1" noMove="1" noResize="1" noEditPoints="1" noAdjustHandles="1" noChangeArrowheads="1" noChangeShapeType="1" noTextEdit="1"/>
              </p:cNvSpPr>
              <p:nvPr/>
            </p:nvSpPr>
            <p:spPr>
              <a:xfrm>
                <a:off x="6321094" y="3440826"/>
                <a:ext cx="373757" cy="369332"/>
              </a:xfrm>
              <a:prstGeom prst="rect">
                <a:avLst/>
              </a:prstGeom>
              <a:blipFill>
                <a:blip r:embed="rId10"/>
                <a:stretch>
                  <a:fillRect l="-29508" t="-16393" r="-32787" b="-24590"/>
                </a:stretch>
              </a:blipFill>
            </p:spPr>
            <p:txBody>
              <a:bodyPr/>
              <a:lstStyle/>
              <a:p>
                <a:r>
                  <a:rPr lang="ja-JP" altLang="en-US">
                    <a:noFill/>
                  </a:rPr>
                  <a:t> </a:t>
                </a:r>
              </a:p>
            </p:txBody>
          </p:sp>
        </mc:Fallback>
      </mc:AlternateContent>
      <p:pic>
        <p:nvPicPr>
          <p:cNvPr id="25" name="図 24"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B317A824-D1F5-4060-895E-29F9BF0A9E22}"/>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94066" y="2568233"/>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26" name="図 25"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46E020B4-AD22-4821-BB1C-E68AD46389BD}"/>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94066" y="1836275"/>
            <a:ext cx="425137" cy="43200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直線矢印コネクタ 26">
            <a:extLst>
              <a:ext uri="{FF2B5EF4-FFF2-40B4-BE49-F238E27FC236}">
                <a16:creationId xmlns:a16="http://schemas.microsoft.com/office/drawing/2014/main" id="{F11C4A46-E76E-474F-82FD-70E08E9AFE3D}"/>
              </a:ext>
            </a:extLst>
          </p:cNvPr>
          <p:cNvCxnSpPr>
            <a:cxnSpLocks/>
          </p:cNvCxnSpPr>
          <p:nvPr/>
        </p:nvCxnSpPr>
        <p:spPr>
          <a:xfrm>
            <a:off x="7767741" y="2052275"/>
            <a:ext cx="704457"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テキスト ボックス 84">
                <a:extLst>
                  <a:ext uri="{FF2B5EF4-FFF2-40B4-BE49-F238E27FC236}">
                    <a16:creationId xmlns:a16="http://schemas.microsoft.com/office/drawing/2014/main" id="{5E9C2004-D0FA-4572-8799-8FD102C5B096}"/>
                  </a:ext>
                </a:extLst>
              </p:cNvPr>
              <p:cNvSpPr txBox="1"/>
              <p:nvPr/>
            </p:nvSpPr>
            <p:spPr>
              <a:xfrm>
                <a:off x="8724918" y="1867609"/>
                <a:ext cx="366639"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1</m:t>
                        </m:r>
                      </m:sub>
                    </m:sSub>
                  </m:oMath>
                </a14:m>
                <a:r>
                  <a:rPr kumimoji="1" lang="en-US" altLang="ja-JP" sz="2400" b="0" dirty="0"/>
                  <a:t> </a:t>
                </a:r>
                <a:endParaRPr kumimoji="1" lang="ja-JP" altLang="en-US" sz="2400" b="0" dirty="0"/>
              </a:p>
            </p:txBody>
          </p:sp>
        </mc:Choice>
        <mc:Fallback>
          <p:sp>
            <p:nvSpPr>
              <p:cNvPr id="28" name="テキスト ボックス 84">
                <a:extLst>
                  <a:ext uri="{FF2B5EF4-FFF2-40B4-BE49-F238E27FC236}">
                    <a16:creationId xmlns:a16="http://schemas.microsoft.com/office/drawing/2014/main" id="{5E9C2004-D0FA-4572-8799-8FD102C5B096}"/>
                  </a:ext>
                </a:extLst>
              </p:cNvPr>
              <p:cNvSpPr txBox="1">
                <a:spLocks noRot="1" noChangeAspect="1" noMove="1" noResize="1" noEditPoints="1" noAdjustHandles="1" noChangeArrowheads="1" noChangeShapeType="1" noTextEdit="1"/>
              </p:cNvSpPr>
              <p:nvPr/>
            </p:nvSpPr>
            <p:spPr>
              <a:xfrm>
                <a:off x="8724918" y="1867609"/>
                <a:ext cx="366639" cy="369332"/>
              </a:xfrm>
              <a:prstGeom prst="rect">
                <a:avLst/>
              </a:prstGeom>
              <a:blipFill>
                <a:blip r:embed="rId11"/>
                <a:stretch>
                  <a:fillRect l="-30000" b="-2459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9" name="テキスト ボックス 85">
                <a:extLst>
                  <a:ext uri="{FF2B5EF4-FFF2-40B4-BE49-F238E27FC236}">
                    <a16:creationId xmlns:a16="http://schemas.microsoft.com/office/drawing/2014/main" id="{B9785E1B-C183-4404-BBFE-38C7E4AD6900}"/>
                  </a:ext>
                </a:extLst>
              </p:cNvPr>
              <p:cNvSpPr txBox="1"/>
              <p:nvPr/>
            </p:nvSpPr>
            <p:spPr>
              <a:xfrm>
                <a:off x="8724918" y="2599567"/>
                <a:ext cx="373757"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2</m:t>
                        </m:r>
                      </m:sub>
                    </m:sSub>
                  </m:oMath>
                </a14:m>
                <a:r>
                  <a:rPr kumimoji="1" lang="en-US" altLang="ja-JP" sz="2400" b="0"/>
                  <a:t> </a:t>
                </a:r>
                <a:endParaRPr kumimoji="1" lang="ja-JP" altLang="en-US" sz="2400" b="0"/>
              </a:p>
            </p:txBody>
          </p:sp>
        </mc:Choice>
        <mc:Fallback>
          <p:sp>
            <p:nvSpPr>
              <p:cNvPr id="29" name="テキスト ボックス 85">
                <a:extLst>
                  <a:ext uri="{FF2B5EF4-FFF2-40B4-BE49-F238E27FC236}">
                    <a16:creationId xmlns:a16="http://schemas.microsoft.com/office/drawing/2014/main" id="{B9785E1B-C183-4404-BBFE-38C7E4AD6900}"/>
                  </a:ext>
                </a:extLst>
              </p:cNvPr>
              <p:cNvSpPr txBox="1">
                <a:spLocks noRot="1" noChangeAspect="1" noMove="1" noResize="1" noEditPoints="1" noAdjustHandles="1" noChangeArrowheads="1" noChangeShapeType="1" noTextEdit="1"/>
              </p:cNvSpPr>
              <p:nvPr/>
            </p:nvSpPr>
            <p:spPr>
              <a:xfrm>
                <a:off x="8724918" y="2599567"/>
                <a:ext cx="373757" cy="369332"/>
              </a:xfrm>
              <a:prstGeom prst="rect">
                <a:avLst/>
              </a:prstGeom>
              <a:blipFill>
                <a:blip r:embed="rId12"/>
                <a:stretch>
                  <a:fillRect l="-29032" t="-24590" r="-48387" b="-4918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テキスト ボックス 86">
                <a:extLst>
                  <a:ext uri="{FF2B5EF4-FFF2-40B4-BE49-F238E27FC236}">
                    <a16:creationId xmlns:a16="http://schemas.microsoft.com/office/drawing/2014/main" id="{7AF4B4DA-ADB8-40A7-9E10-6AC4A69C1981}"/>
                  </a:ext>
                </a:extLst>
              </p:cNvPr>
              <p:cNvSpPr txBox="1"/>
              <p:nvPr/>
            </p:nvSpPr>
            <p:spPr>
              <a:xfrm>
                <a:off x="8724918" y="3440826"/>
                <a:ext cx="373757" cy="36933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400" b="0" i="1">
                            <a:latin typeface="Cambria Math" panose="02040503050406030204" pitchFamily="18" charset="0"/>
                          </a:rPr>
                        </m:ctrlPr>
                      </m:sSubPr>
                      <m:e>
                        <m:r>
                          <a:rPr kumimoji="1" lang="en-US" altLang="ja-JP" sz="2400" b="0" i="1">
                            <a:latin typeface="Cambria Math" panose="02040503050406030204" pitchFamily="18" charset="0"/>
                          </a:rPr>
                          <m:t>𝑦</m:t>
                        </m:r>
                      </m:e>
                      <m:sub>
                        <m:r>
                          <a:rPr kumimoji="1" lang="en-US" altLang="ja-JP" sz="2400" b="0" i="1">
                            <a:latin typeface="Cambria Math" panose="02040503050406030204" pitchFamily="18" charset="0"/>
                          </a:rPr>
                          <m:t>3</m:t>
                        </m:r>
                      </m:sub>
                    </m:sSub>
                  </m:oMath>
                </a14:m>
                <a:r>
                  <a:rPr kumimoji="1" lang="en-US" altLang="ja-JP" sz="2400" b="0"/>
                  <a:t> </a:t>
                </a:r>
                <a:endParaRPr kumimoji="1" lang="ja-JP" altLang="en-US" sz="2400" b="0"/>
              </a:p>
            </p:txBody>
          </p:sp>
        </mc:Choice>
        <mc:Fallback>
          <p:sp>
            <p:nvSpPr>
              <p:cNvPr id="30" name="テキスト ボックス 86">
                <a:extLst>
                  <a:ext uri="{FF2B5EF4-FFF2-40B4-BE49-F238E27FC236}">
                    <a16:creationId xmlns:a16="http://schemas.microsoft.com/office/drawing/2014/main" id="{7AF4B4DA-ADB8-40A7-9E10-6AC4A69C1981}"/>
                  </a:ext>
                </a:extLst>
              </p:cNvPr>
              <p:cNvSpPr txBox="1">
                <a:spLocks noRot="1" noChangeAspect="1" noMove="1" noResize="1" noEditPoints="1" noAdjustHandles="1" noChangeArrowheads="1" noChangeShapeType="1" noTextEdit="1"/>
              </p:cNvSpPr>
              <p:nvPr/>
            </p:nvSpPr>
            <p:spPr>
              <a:xfrm>
                <a:off x="8724918" y="3440826"/>
                <a:ext cx="373757" cy="369332"/>
              </a:xfrm>
              <a:prstGeom prst="rect">
                <a:avLst/>
              </a:prstGeom>
              <a:blipFill>
                <a:blip r:embed="rId13"/>
                <a:stretch>
                  <a:fillRect l="-29032" t="-24590" r="-48387" b="-49180"/>
                </a:stretch>
              </a:blipFill>
            </p:spPr>
            <p:txBody>
              <a:bodyPr/>
              <a:lstStyle/>
              <a:p>
                <a:r>
                  <a:rPr lang="ja-JP" altLang="en-US">
                    <a:noFill/>
                  </a:rPr>
                  <a:t> </a:t>
                </a:r>
              </a:p>
            </p:txBody>
          </p:sp>
        </mc:Fallback>
      </mc:AlternateContent>
      <p:pic>
        <p:nvPicPr>
          <p:cNvPr id="31" name="図 30"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FB960E90-4C0E-4CF5-B2A4-96B9731C96C8}"/>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94066" y="3409492"/>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33" name="図 32"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D96CDDE8-BB05-4DB0-9AD6-69264292315F}"/>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7914" y="2568233"/>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33"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0D4249FD-2DF8-4B47-85F1-BF96EE96BB04}"/>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7914" y="3409492"/>
            <a:ext cx="425137" cy="432000"/>
          </a:xfrm>
          <a:prstGeom prst="rect">
            <a:avLst/>
          </a:prstGeom>
          <a:noFill/>
          <a:extLst>
            <a:ext uri="{909E8E84-426E-40DD-AFC4-6F175D3DCCD1}">
              <a14:hiddenFill xmlns:a14="http://schemas.microsoft.com/office/drawing/2010/main">
                <a:solidFill>
                  <a:srgbClr val="FFFFFF"/>
                </a:solidFill>
              </a14:hiddenFill>
            </a:ext>
          </a:extLst>
        </p:spPr>
      </p:pic>
      <p:pic>
        <p:nvPicPr>
          <p:cNvPr id="35" name="図 34" descr="メールの無料アイコンその8 | アイコン素材ダウンロードサイト「icooon-mono」 | 商用利用可能なアイコン 素材が無料(フリー)ダウンロードできるサイト">
            <a:extLst>
              <a:ext uri="{FF2B5EF4-FFF2-40B4-BE49-F238E27FC236}">
                <a16:creationId xmlns:a16="http://schemas.microsoft.com/office/drawing/2014/main" id="{752EC9C1-6D27-4D4E-A725-2F72A545B417}"/>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7914" y="1836275"/>
            <a:ext cx="425137" cy="432000"/>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90">
            <a:extLst>
              <a:ext uri="{FF2B5EF4-FFF2-40B4-BE49-F238E27FC236}">
                <a16:creationId xmlns:a16="http://schemas.microsoft.com/office/drawing/2014/main" id="{F4D359BB-C853-4688-BED4-8E05FE78A275}"/>
              </a:ext>
            </a:extLst>
          </p:cNvPr>
          <p:cNvSpPr txBox="1"/>
          <p:nvPr/>
        </p:nvSpPr>
        <p:spPr>
          <a:xfrm>
            <a:off x="16091" y="3913688"/>
            <a:ext cx="1409674" cy="55306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メール</a:t>
            </a:r>
          </a:p>
        </p:txBody>
      </p:sp>
      <mc:AlternateContent xmlns:mc="http://schemas.openxmlformats.org/markup-compatibility/2006">
        <mc:Choice xmlns:a14="http://schemas.microsoft.com/office/drawing/2010/main" Requires="a14">
          <p:sp>
            <p:nvSpPr>
              <p:cNvPr id="41" name="テキスト ボックス 96">
                <a:extLst>
                  <a:ext uri="{FF2B5EF4-FFF2-40B4-BE49-F238E27FC236}">
                    <a16:creationId xmlns:a16="http://schemas.microsoft.com/office/drawing/2014/main" id="{96581130-B960-4C50-8708-DC67886BA3D3}"/>
                  </a:ext>
                </a:extLst>
              </p:cNvPr>
              <p:cNvSpPr txBox="1"/>
              <p:nvPr/>
            </p:nvSpPr>
            <p:spPr>
              <a:xfrm>
                <a:off x="1471880" y="3913688"/>
                <a:ext cx="1803039" cy="95603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事例</a:t>
                </a:r>
                <a:endParaRPr kumimoji="1" lang="en-US" altLang="ja-JP" sz="2400" dirty="0">
                  <a:latin typeface="あずきフォント" panose="02000609000000000000" pitchFamily="1" charset="-128"/>
                  <a:ea typeface="あずきフォント" panose="02000609000000000000" pitchFamily="1" charset="-128"/>
                </a:endParaRPr>
              </a:p>
              <a:p>
                <a:pPr algn="ctr"/>
                <a14:m>
                  <m:oMathPara xmlns:m="http://schemas.openxmlformats.org/officeDocument/2006/math">
                    <m:oMathParaPr>
                      <m:jc m:val="centerGroup"/>
                    </m:oMathParaPr>
                    <m:oMath xmlns:m="http://schemas.openxmlformats.org/officeDocument/2006/math">
                      <m:r>
                        <a:rPr kumimoji="1" lang="en-US" altLang="ja-JP" sz="2400" b="0" i="1">
                          <a:latin typeface="Cambria Math" panose="02040503050406030204" pitchFamily="18" charset="0"/>
                          <a:ea typeface="あずきフォント" panose="02000609000000000000" pitchFamily="1" charset="-128"/>
                        </a:rPr>
                        <m:t>𝑥</m:t>
                      </m:r>
                      <m:r>
                        <a:rPr kumimoji="1" lang="en-US" altLang="ja-JP" sz="2400" b="0" i="1">
                          <a:latin typeface="Cambria Math" panose="02040503050406030204" pitchFamily="18" charset="0"/>
                          <a:ea typeface="あずきフォント" panose="02000609000000000000" pitchFamily="1" charset="-128"/>
                        </a:rPr>
                        <m:t>∈</m:t>
                      </m:r>
                      <m:sSup>
                        <m:sSupPr>
                          <m:ctrlPr>
                            <a:rPr kumimoji="1" lang="en-US" altLang="ja-JP" sz="2400" b="0" i="1">
                              <a:latin typeface="Cambria Math" panose="02040503050406030204" pitchFamily="18" charset="0"/>
                              <a:ea typeface="Cambria Math" panose="02040503050406030204" pitchFamily="18" charset="0"/>
                            </a:rPr>
                          </m:ctrlPr>
                        </m:sSupPr>
                        <m:e>
                          <m:r>
                            <a:rPr kumimoji="1" lang="en-US" altLang="ja-JP" sz="2400" b="0" i="1">
                              <a:latin typeface="Cambria Math" panose="02040503050406030204" pitchFamily="18" charset="0"/>
                              <a:ea typeface="Cambria Math" panose="02040503050406030204" pitchFamily="18" charset="0"/>
                            </a:rPr>
                            <m:t>ℝ</m:t>
                          </m:r>
                        </m:e>
                        <m:sup>
                          <m:r>
                            <a:rPr kumimoji="1" lang="en-US" altLang="ja-JP" sz="2400" b="0" i="1">
                              <a:latin typeface="Cambria Math" panose="02040503050406030204" pitchFamily="18" charset="0"/>
                              <a:ea typeface="Cambria Math" panose="02040503050406030204" pitchFamily="18" charset="0"/>
                            </a:rPr>
                            <m:t>𝑑</m:t>
                          </m:r>
                        </m:sup>
                      </m:sSup>
                    </m:oMath>
                  </m:oMathPara>
                </a14:m>
                <a:endParaRPr kumimoji="1" lang="ja-JP" altLang="en-US" sz="2400" dirty="0">
                  <a:latin typeface="あずきフォント" panose="02000609000000000000" pitchFamily="1" charset="-128"/>
                  <a:ea typeface="あずきフォント" panose="02000609000000000000" pitchFamily="1" charset="-128"/>
                </a:endParaRPr>
              </a:p>
            </p:txBody>
          </p:sp>
        </mc:Choice>
        <mc:Fallback>
          <p:sp>
            <p:nvSpPr>
              <p:cNvPr id="41" name="テキスト ボックス 96">
                <a:extLst>
                  <a:ext uri="{FF2B5EF4-FFF2-40B4-BE49-F238E27FC236}">
                    <a16:creationId xmlns:a16="http://schemas.microsoft.com/office/drawing/2014/main" id="{96581130-B960-4C50-8708-DC67886BA3D3}"/>
                  </a:ext>
                </a:extLst>
              </p:cNvPr>
              <p:cNvSpPr txBox="1">
                <a:spLocks noRot="1" noChangeAspect="1" noMove="1" noResize="1" noEditPoints="1" noAdjustHandles="1" noChangeArrowheads="1" noChangeShapeType="1" noTextEdit="1"/>
              </p:cNvSpPr>
              <p:nvPr/>
            </p:nvSpPr>
            <p:spPr>
              <a:xfrm>
                <a:off x="1471880" y="3913688"/>
                <a:ext cx="1803039" cy="956036"/>
              </a:xfrm>
              <a:prstGeom prst="rect">
                <a:avLst/>
              </a:prstGeom>
              <a:blipFill>
                <a:blip r:embed="rId14"/>
                <a:stretch>
                  <a:fillRect/>
                </a:stretch>
              </a:blipFill>
              <a:ln w="9525" cmpd="sng">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2" name="テキスト ボックス 94">
                <a:extLst>
                  <a:ext uri="{FF2B5EF4-FFF2-40B4-BE49-F238E27FC236}">
                    <a16:creationId xmlns:a16="http://schemas.microsoft.com/office/drawing/2014/main" id="{294BF41C-6A7E-437E-84E4-AA1D538EF6CC}"/>
                  </a:ext>
                </a:extLst>
              </p:cNvPr>
              <p:cNvSpPr txBox="1"/>
              <p:nvPr/>
            </p:nvSpPr>
            <p:spPr>
              <a:xfrm>
                <a:off x="2937009" y="3913688"/>
                <a:ext cx="2172798" cy="94418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スパム判定器</a:t>
                </a:r>
                <a:endParaRPr kumimoji="1" lang="en-US" altLang="ja-JP" sz="2400" dirty="0">
                  <a:latin typeface="あずきフォント" panose="02000609000000000000" pitchFamily="1" charset="-128"/>
                  <a:ea typeface="あずきフォント" panose="02000609000000000000" pitchFamily="1" charset="-128"/>
                </a:endParaRPr>
              </a:p>
              <a:p>
                <a:pPr algn="ctr"/>
                <a14:m>
                  <m:oMathPara xmlns:m="http://schemas.openxmlformats.org/officeDocument/2006/math">
                    <m:oMathParaPr>
                      <m:jc m:val="centerGroup"/>
                    </m:oMathParaPr>
                    <m:oMath xmlns:m="http://schemas.openxmlformats.org/officeDocument/2006/math">
                      <m:r>
                        <a:rPr kumimoji="1" lang="en-US" altLang="ja-JP" sz="2400" b="0" i="1">
                          <a:solidFill>
                            <a:schemeClr val="dk1"/>
                          </a:solidFill>
                          <a:effectLst/>
                          <a:latin typeface="Cambria Math" panose="02040503050406030204" pitchFamily="18" charset="0"/>
                          <a:ea typeface="+mn-ea"/>
                          <a:cs typeface="+mn-cs"/>
                        </a:rPr>
                        <m:t>𝑤</m:t>
                      </m:r>
                      <m:r>
                        <a:rPr kumimoji="1" lang="en-US" altLang="ja-JP" sz="2400" b="0" i="1">
                          <a:solidFill>
                            <a:schemeClr val="dk1"/>
                          </a:solidFill>
                          <a:effectLst/>
                          <a:latin typeface="Cambria Math" panose="02040503050406030204" pitchFamily="18" charset="0"/>
                          <a:ea typeface="+mn-ea"/>
                          <a:cs typeface="+mn-cs"/>
                        </a:rPr>
                        <m:t>∈</m:t>
                      </m:r>
                      <m:sSup>
                        <m:sSupPr>
                          <m:ctrlPr>
                            <a:rPr kumimoji="1" lang="en-US" altLang="ja-JP" sz="2400" b="0" i="1">
                              <a:solidFill>
                                <a:schemeClr val="dk1"/>
                              </a:solidFill>
                              <a:effectLst/>
                              <a:latin typeface="Cambria Math" panose="02040503050406030204" pitchFamily="18" charset="0"/>
                              <a:ea typeface="+mn-ea"/>
                              <a:cs typeface="+mn-cs"/>
                            </a:rPr>
                          </m:ctrlPr>
                        </m:sSupPr>
                        <m:e>
                          <m:r>
                            <a:rPr kumimoji="1" lang="en-US" altLang="ja-JP" sz="2400" b="0" i="1">
                              <a:solidFill>
                                <a:schemeClr val="dk1"/>
                              </a:solidFill>
                              <a:effectLst/>
                              <a:latin typeface="Cambria Math" panose="02040503050406030204" pitchFamily="18" charset="0"/>
                              <a:ea typeface="+mn-ea"/>
                              <a:cs typeface="+mn-cs"/>
                            </a:rPr>
                            <m:t>ℝ</m:t>
                          </m:r>
                        </m:e>
                        <m:sup>
                          <m:r>
                            <a:rPr kumimoji="1" lang="en-US" altLang="ja-JP" sz="2400" b="0" i="1">
                              <a:solidFill>
                                <a:schemeClr val="dk1"/>
                              </a:solidFill>
                              <a:effectLst/>
                              <a:latin typeface="Cambria Math" panose="02040503050406030204" pitchFamily="18" charset="0"/>
                              <a:ea typeface="+mn-ea"/>
                              <a:cs typeface="+mn-cs"/>
                            </a:rPr>
                            <m:t>𝑑</m:t>
                          </m:r>
                        </m:sup>
                      </m:sSup>
                    </m:oMath>
                  </m:oMathPara>
                </a14:m>
                <a:endParaRPr kumimoji="1" lang="ja-JP" altLang="en-US" sz="2400" dirty="0">
                  <a:latin typeface="あずきフォント" panose="02000609000000000000" pitchFamily="1" charset="-128"/>
                  <a:ea typeface="あずきフォント" panose="02000609000000000000" pitchFamily="1" charset="-128"/>
                </a:endParaRPr>
              </a:p>
            </p:txBody>
          </p:sp>
        </mc:Choice>
        <mc:Fallback>
          <p:sp>
            <p:nvSpPr>
              <p:cNvPr id="42" name="テキスト ボックス 94">
                <a:extLst>
                  <a:ext uri="{FF2B5EF4-FFF2-40B4-BE49-F238E27FC236}">
                    <a16:creationId xmlns:a16="http://schemas.microsoft.com/office/drawing/2014/main" id="{294BF41C-6A7E-437E-84E4-AA1D538EF6CC}"/>
                  </a:ext>
                </a:extLst>
              </p:cNvPr>
              <p:cNvSpPr txBox="1">
                <a:spLocks noRot="1" noChangeAspect="1" noMove="1" noResize="1" noEditPoints="1" noAdjustHandles="1" noChangeArrowheads="1" noChangeShapeType="1" noTextEdit="1"/>
              </p:cNvSpPr>
              <p:nvPr/>
            </p:nvSpPr>
            <p:spPr>
              <a:xfrm>
                <a:off x="2937009" y="3913688"/>
                <a:ext cx="2172798" cy="944183"/>
              </a:xfrm>
              <a:prstGeom prst="rect">
                <a:avLst/>
              </a:prstGeom>
              <a:blipFill>
                <a:blip r:embed="rId15"/>
                <a:stretch>
                  <a:fillRect l="-843" r="-562"/>
                </a:stretch>
              </a:blipFill>
              <a:ln w="9525" cmpd="sng">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3" name="テキスト ボックス 95">
                <a:extLst>
                  <a:ext uri="{FF2B5EF4-FFF2-40B4-BE49-F238E27FC236}">
                    <a16:creationId xmlns:a16="http://schemas.microsoft.com/office/drawing/2014/main" id="{95C08976-D9C2-48A0-AC41-10E085A8D6C2}"/>
                  </a:ext>
                </a:extLst>
              </p:cNvPr>
              <p:cNvSpPr txBox="1"/>
              <p:nvPr/>
            </p:nvSpPr>
            <p:spPr>
              <a:xfrm>
                <a:off x="6335219" y="3913688"/>
                <a:ext cx="1775013" cy="94418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判定結果</a:t>
                </a:r>
                <a:endParaRPr kumimoji="1" lang="en-US" altLang="ja-JP" sz="2400" dirty="0">
                  <a:latin typeface="あずきフォント" panose="02000609000000000000" pitchFamily="1" charset="-128"/>
                  <a:ea typeface="あずきフォント" panose="02000609000000000000" pitchFamily="1" charset="-128"/>
                </a:endParaRPr>
              </a:p>
              <a:p>
                <a:pPr algn="ctr"/>
                <a14:m>
                  <m:oMathPara xmlns:m="http://schemas.openxmlformats.org/officeDocument/2006/math">
                    <m:oMathParaPr>
                      <m:jc m:val="centerGroup"/>
                    </m:oMathParaPr>
                    <m:oMath xmlns:m="http://schemas.openxmlformats.org/officeDocument/2006/math">
                      <m:acc>
                        <m:accPr>
                          <m:chr m:val="̂"/>
                          <m:ctrlPr>
                            <a:rPr kumimoji="1" lang="en-US" altLang="ja-JP" sz="2400" b="0" i="1">
                              <a:solidFill>
                                <a:schemeClr val="dk1"/>
                              </a:solidFill>
                              <a:effectLst/>
                              <a:latin typeface="Cambria Math" panose="02040503050406030204" pitchFamily="18" charset="0"/>
                              <a:ea typeface="+mn-ea"/>
                              <a:cs typeface="+mn-cs"/>
                            </a:rPr>
                          </m:ctrlPr>
                        </m:accPr>
                        <m:e>
                          <m:r>
                            <a:rPr kumimoji="1" lang="en-US" altLang="ja-JP" sz="2400" b="0" i="1">
                              <a:solidFill>
                                <a:schemeClr val="dk1"/>
                              </a:solidFill>
                              <a:effectLst/>
                              <a:latin typeface="Cambria Math" panose="02040503050406030204" pitchFamily="18" charset="0"/>
                              <a:ea typeface="+mn-ea"/>
                              <a:cs typeface="+mn-cs"/>
                            </a:rPr>
                            <m:t>𝑦</m:t>
                          </m:r>
                        </m:e>
                      </m:acc>
                      <m:r>
                        <a:rPr kumimoji="1" lang="en-US" altLang="ja-JP" sz="2400" b="0" i="1">
                          <a:solidFill>
                            <a:schemeClr val="dk1"/>
                          </a:solidFill>
                          <a:effectLst/>
                          <a:latin typeface="Cambria Math" panose="02040503050406030204" pitchFamily="18" charset="0"/>
                          <a:ea typeface="+mn-ea"/>
                          <a:cs typeface="+mn-cs"/>
                        </a:rPr>
                        <m:t>∈{</m:t>
                      </m:r>
                      <m:r>
                        <a:rPr kumimoji="1" lang="en-US" altLang="ja-JP" sz="2400" b="0" i="1">
                          <a:solidFill>
                            <a:schemeClr val="dk1"/>
                          </a:solidFill>
                          <a:effectLst/>
                          <a:latin typeface="Cambria Math" panose="02040503050406030204" pitchFamily="18" charset="0"/>
                          <a:ea typeface="+mn-ea"/>
                          <a:cs typeface="+mn-cs"/>
                        </a:rPr>
                        <m:t>1</m:t>
                      </m:r>
                      <m:r>
                        <a:rPr kumimoji="1" lang="en-US" altLang="ja-JP" sz="2400" b="0" i="1">
                          <a:solidFill>
                            <a:schemeClr val="dk1"/>
                          </a:solidFill>
                          <a:effectLst/>
                          <a:latin typeface="Cambria Math" panose="02040503050406030204" pitchFamily="18" charset="0"/>
                          <a:ea typeface="+mn-ea"/>
                          <a:cs typeface="+mn-cs"/>
                        </a:rPr>
                        <m:t>, </m:t>
                      </m:r>
                      <m:r>
                        <a:rPr kumimoji="1" lang="en-US" altLang="ja-JP" sz="2400" b="0" i="1">
                          <a:solidFill>
                            <a:schemeClr val="dk1"/>
                          </a:solidFill>
                          <a:effectLst/>
                          <a:latin typeface="Cambria Math" panose="02040503050406030204" pitchFamily="18" charset="0"/>
                          <a:ea typeface="+mn-ea"/>
                          <a:cs typeface="+mn-cs"/>
                        </a:rPr>
                        <m:t>0</m:t>
                      </m:r>
                      <m:r>
                        <a:rPr kumimoji="1" lang="en-US" altLang="ja-JP" sz="2400" b="0" i="1">
                          <a:solidFill>
                            <a:schemeClr val="dk1"/>
                          </a:solidFill>
                          <a:effectLst/>
                          <a:latin typeface="Cambria Math" panose="02040503050406030204" pitchFamily="18" charset="0"/>
                          <a:ea typeface="+mn-ea"/>
                          <a:cs typeface="+mn-cs"/>
                        </a:rPr>
                        <m:t>}</m:t>
                      </m:r>
                    </m:oMath>
                  </m:oMathPara>
                </a14:m>
                <a:endParaRPr kumimoji="1" lang="ja-JP" altLang="en-US" sz="2400" dirty="0">
                  <a:latin typeface="あずきフォント" panose="02000609000000000000" pitchFamily="1" charset="-128"/>
                  <a:ea typeface="あずきフォント" panose="02000609000000000000" pitchFamily="1" charset="-128"/>
                </a:endParaRPr>
              </a:p>
            </p:txBody>
          </p:sp>
        </mc:Choice>
        <mc:Fallback>
          <p:sp>
            <p:nvSpPr>
              <p:cNvPr id="43" name="テキスト ボックス 95">
                <a:extLst>
                  <a:ext uri="{FF2B5EF4-FFF2-40B4-BE49-F238E27FC236}">
                    <a16:creationId xmlns:a16="http://schemas.microsoft.com/office/drawing/2014/main" id="{95C08976-D9C2-48A0-AC41-10E085A8D6C2}"/>
                  </a:ext>
                </a:extLst>
              </p:cNvPr>
              <p:cNvSpPr txBox="1">
                <a:spLocks noRot="1" noChangeAspect="1" noMove="1" noResize="1" noEditPoints="1" noAdjustHandles="1" noChangeArrowheads="1" noChangeShapeType="1" noTextEdit="1"/>
              </p:cNvSpPr>
              <p:nvPr/>
            </p:nvSpPr>
            <p:spPr>
              <a:xfrm>
                <a:off x="6335219" y="3913688"/>
                <a:ext cx="1775013" cy="944183"/>
              </a:xfrm>
              <a:prstGeom prst="rect">
                <a:avLst/>
              </a:prstGeom>
              <a:blipFill>
                <a:blip r:embed="rId16"/>
                <a:stretch>
                  <a:fillRect b="-3871"/>
                </a:stretch>
              </a:blipFill>
              <a:ln w="9525" cmpd="sng">
                <a:noFill/>
              </a:ln>
            </p:spPr>
            <p:txBody>
              <a:bodyPr/>
              <a:lstStyle/>
              <a:p>
                <a:r>
                  <a:rPr lang="ja-JP" altLang="en-US">
                    <a:noFill/>
                  </a:rPr>
                  <a:t> </a:t>
                </a:r>
              </a:p>
            </p:txBody>
          </p:sp>
        </mc:Fallback>
      </mc:AlternateContent>
      <p:sp>
        <p:nvSpPr>
          <p:cNvPr id="44" name="テキスト ボックス 98">
            <a:extLst>
              <a:ext uri="{FF2B5EF4-FFF2-40B4-BE49-F238E27FC236}">
                <a16:creationId xmlns:a16="http://schemas.microsoft.com/office/drawing/2014/main" id="{7E020EB2-C945-4F3C-A42F-6D5F78663CCE}"/>
              </a:ext>
            </a:extLst>
          </p:cNvPr>
          <p:cNvSpPr txBox="1"/>
          <p:nvPr/>
        </p:nvSpPr>
        <p:spPr>
          <a:xfrm>
            <a:off x="9091557" y="3913688"/>
            <a:ext cx="1077270" cy="5207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dirty="0">
                <a:latin typeface="あずきフォント" panose="02000609000000000000" pitchFamily="1" charset="-128"/>
                <a:ea typeface="あずきフォント" panose="02000609000000000000" pitchFamily="1" charset="-128"/>
              </a:rPr>
              <a:t>正解</a:t>
            </a:r>
          </a:p>
        </p:txBody>
      </p:sp>
      <mc:AlternateContent xmlns:mc="http://schemas.openxmlformats.org/markup-compatibility/2006">
        <mc:Choice xmlns:a14="http://schemas.microsoft.com/office/drawing/2010/main" Requires="a14">
          <p:sp>
            <p:nvSpPr>
              <p:cNvPr id="45" name="テキスト ボックス 299">
                <a:extLst>
                  <a:ext uri="{FF2B5EF4-FFF2-40B4-BE49-F238E27FC236}">
                    <a16:creationId xmlns:a16="http://schemas.microsoft.com/office/drawing/2014/main" id="{06DE5726-2174-4CC1-A467-095F7F66DFAD}"/>
                  </a:ext>
                </a:extLst>
              </p:cNvPr>
              <p:cNvSpPr txBox="1"/>
              <p:nvPr/>
            </p:nvSpPr>
            <p:spPr>
              <a:xfrm>
                <a:off x="10117845" y="1853294"/>
                <a:ext cx="2828531" cy="35990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000" b="1" i="1">
                            <a:latin typeface="Cambria Math" panose="02040503050406030204" pitchFamily="18" charset="0"/>
                          </a:rPr>
                        </m:ctrlPr>
                      </m:sSubPr>
                      <m:e>
                        <m:acc>
                          <m:accPr>
                            <m:chr m:val="̂"/>
                            <m:ctrlPr>
                              <a:rPr kumimoji="1" lang="en-US" altLang="ja-JP" sz="2000" b="1" i="1">
                                <a:latin typeface="Cambria Math" panose="02040503050406030204" pitchFamily="18" charset="0"/>
                              </a:rPr>
                            </m:ctrlPr>
                          </m:accPr>
                          <m:e>
                            <m:r>
                              <a:rPr kumimoji="1" lang="en-US" altLang="ja-JP" sz="2000" b="1" i="1">
                                <a:latin typeface="Cambria Math" panose="02040503050406030204" pitchFamily="18" charset="0"/>
                              </a:rPr>
                              <m:t>𝒍</m:t>
                            </m:r>
                          </m:e>
                        </m:acc>
                      </m:e>
                      <m:sub>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𝑥</m:t>
                            </m:r>
                          </m:e>
                          <m:sub>
                            <m:r>
                              <a:rPr kumimoji="1" lang="en-US" altLang="ja-JP" sz="2000" b="0" i="1">
                                <a:latin typeface="Cambria Math" panose="02040503050406030204" pitchFamily="18" charset="0"/>
                              </a:rPr>
                              <m:t>1</m:t>
                            </m:r>
                          </m:sub>
                        </m:sSub>
                        <m:r>
                          <a:rPr kumimoji="1" lang="en-US" altLang="ja-JP" sz="2000" b="1" i="1">
                            <a:latin typeface="Cambria Math" panose="02040503050406030204" pitchFamily="18" charset="0"/>
                          </a:rPr>
                          <m:t>,</m:t>
                        </m:r>
                        <m:sSub>
                          <m:sSubPr>
                            <m:ctrlPr>
                              <a:rPr kumimoji="1" lang="en-US" altLang="ja-JP" sz="2000" b="1" i="1">
                                <a:latin typeface="Cambria Math" panose="02040503050406030204" pitchFamily="18" charset="0"/>
                              </a:rPr>
                            </m:ctrlPr>
                          </m:sSubPr>
                          <m:e>
                            <m:r>
                              <a:rPr kumimoji="1" lang="en-US" altLang="ja-JP" sz="2000" b="1" i="1">
                                <a:latin typeface="Cambria Math" panose="02040503050406030204" pitchFamily="18" charset="0"/>
                              </a:rPr>
                              <m:t>𝒚</m:t>
                            </m:r>
                          </m:e>
                          <m:sub>
                            <m:r>
                              <a:rPr kumimoji="1" lang="en-US" altLang="ja-JP" sz="2000" b="1" i="1">
                                <a:latin typeface="Cambria Math" panose="02040503050406030204" pitchFamily="18" charset="0"/>
                              </a:rPr>
                              <m:t>𝟏</m:t>
                            </m:r>
                          </m:sub>
                        </m:sSub>
                      </m:sub>
                    </m:sSub>
                    <m:d>
                      <m:dPr>
                        <m:ctrlPr>
                          <a:rPr kumimoji="1" lang="en-US" altLang="ja-JP" sz="2000" b="1" i="1">
                            <a:latin typeface="Cambria Math" panose="02040503050406030204" pitchFamily="18" charset="0"/>
                          </a:rPr>
                        </m:ctrlPr>
                      </m:dPr>
                      <m:e>
                        <m:r>
                          <a:rPr kumimoji="1" lang="en-US" altLang="ja-JP" sz="2000" b="1" i="1">
                            <a:latin typeface="Cambria Math" panose="02040503050406030204" pitchFamily="18" charset="0"/>
                          </a:rPr>
                          <m:t>𝒘</m:t>
                        </m:r>
                      </m:e>
                    </m:d>
                    <m:r>
                      <a:rPr kumimoji="1" lang="en-US" altLang="ja-JP" sz="2000" b="0" i="1">
                        <a:latin typeface="Cambria Math" panose="02040503050406030204" pitchFamily="18" charset="0"/>
                      </a:rPr>
                      <m:t>=</m:t>
                    </m:r>
                    <m:r>
                      <a:rPr kumimoji="1" lang="en-US" altLang="ja-JP" sz="2000" b="0" i="1">
                        <a:latin typeface="Cambria Math" panose="02040503050406030204" pitchFamily="18" charset="0"/>
                      </a:rPr>
                      <m:t>𝑃</m:t>
                    </m:r>
                    <m:r>
                      <a:rPr kumimoji="1" lang="en-US" altLang="ja-JP" sz="2000" b="0" i="1">
                        <a:latin typeface="Cambria Math" panose="02040503050406030204" pitchFamily="18" charset="0"/>
                      </a:rPr>
                      <m:t>(</m:t>
                    </m:r>
                    <m:acc>
                      <m:accPr>
                        <m:chr m:val="̂"/>
                        <m:ctrlPr>
                          <a:rPr kumimoji="1" lang="en-US" altLang="ja-JP" sz="2000" b="0" i="1">
                            <a:latin typeface="Cambria Math" panose="02040503050406030204" pitchFamily="18" charset="0"/>
                          </a:rPr>
                        </m:ctrlPr>
                      </m:accPr>
                      <m:e>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𝑦</m:t>
                            </m:r>
                          </m:e>
                          <m:sub>
                            <m:r>
                              <a:rPr kumimoji="1" lang="en-US" altLang="ja-JP" sz="2000" b="0" i="1">
                                <a:latin typeface="Cambria Math" panose="02040503050406030204" pitchFamily="18" charset="0"/>
                              </a:rPr>
                              <m:t>1</m:t>
                            </m:r>
                          </m:sub>
                        </m:sSub>
                      </m:e>
                    </m:acc>
                    <m:r>
                      <a:rPr kumimoji="1" lang="en-US" altLang="ja-JP" sz="2000" b="0" i="1">
                        <a:latin typeface="Cambria Math" panose="02040503050406030204" pitchFamily="18" charset="0"/>
                      </a:rPr>
                      <m:t>=</m:t>
                    </m:r>
                    <m:r>
                      <a:rPr kumimoji="1" lang="en-US" altLang="ja-JP" sz="2000" b="0" i="1">
                        <a:latin typeface="Cambria Math" panose="02040503050406030204" pitchFamily="18" charset="0"/>
                      </a:rPr>
                      <m:t>0</m:t>
                    </m:r>
                    <m:r>
                      <a:rPr kumimoji="1" lang="en-US" altLang="ja-JP" sz="2000" b="1" i="1">
                        <a:latin typeface="Cambria Math" panose="02040503050406030204" pitchFamily="18" charset="0"/>
                      </a:rPr>
                      <m:t>|</m:t>
                    </m:r>
                    <m:sSub>
                      <m:sSubPr>
                        <m:ctrlPr>
                          <a:rPr kumimoji="1" lang="en-US" altLang="ja-JP" sz="2000" b="1" i="1">
                            <a:latin typeface="Cambria Math" panose="02040503050406030204" pitchFamily="18" charset="0"/>
                          </a:rPr>
                        </m:ctrlPr>
                      </m:sSubPr>
                      <m:e>
                        <m:r>
                          <a:rPr kumimoji="1" lang="en-US" altLang="ja-JP" sz="2000" b="1" i="1">
                            <a:latin typeface="Cambria Math" panose="02040503050406030204" pitchFamily="18" charset="0"/>
                          </a:rPr>
                          <m:t>𝒙</m:t>
                        </m:r>
                      </m:e>
                      <m:sub>
                        <m:r>
                          <a:rPr kumimoji="1" lang="en-US" altLang="ja-JP" sz="2000" b="1" i="1">
                            <a:latin typeface="Cambria Math" panose="02040503050406030204" pitchFamily="18" charset="0"/>
                          </a:rPr>
                          <m:t>𝟏</m:t>
                        </m:r>
                      </m:sub>
                    </m:sSub>
                    <m:r>
                      <a:rPr kumimoji="1" lang="en-US" altLang="ja-JP" sz="2000" b="1" i="1">
                        <a:latin typeface="Cambria Math" panose="02040503050406030204" pitchFamily="18" charset="0"/>
                      </a:rPr>
                      <m:t>)</m:t>
                    </m:r>
                  </m:oMath>
                </a14:m>
                <a:r>
                  <a:rPr kumimoji="1" lang="en-US" altLang="ja-JP" sz="2000" b="1" dirty="0"/>
                  <a:t> </a:t>
                </a:r>
                <a:endParaRPr kumimoji="1" lang="ja-JP" altLang="en-US" sz="2000" b="1" dirty="0"/>
              </a:p>
            </p:txBody>
          </p:sp>
        </mc:Choice>
        <mc:Fallback>
          <p:sp>
            <p:nvSpPr>
              <p:cNvPr id="45" name="テキスト ボックス 299">
                <a:extLst>
                  <a:ext uri="{FF2B5EF4-FFF2-40B4-BE49-F238E27FC236}">
                    <a16:creationId xmlns:a16="http://schemas.microsoft.com/office/drawing/2014/main" id="{06DE5726-2174-4CC1-A467-095F7F66DFAD}"/>
                  </a:ext>
                </a:extLst>
              </p:cNvPr>
              <p:cNvSpPr txBox="1">
                <a:spLocks noRot="1" noChangeAspect="1" noMove="1" noResize="1" noEditPoints="1" noAdjustHandles="1" noChangeArrowheads="1" noChangeShapeType="1" noTextEdit="1"/>
              </p:cNvSpPr>
              <p:nvPr/>
            </p:nvSpPr>
            <p:spPr>
              <a:xfrm>
                <a:off x="10117845" y="1853294"/>
                <a:ext cx="2828531" cy="359907"/>
              </a:xfrm>
              <a:prstGeom prst="rect">
                <a:avLst/>
              </a:prstGeom>
              <a:blipFill>
                <a:blip r:embed="rId17"/>
                <a:stretch>
                  <a:fillRect l="-3448" t="-16949" r="-4310" b="-3559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テキスト ボックス 301">
                <a:extLst>
                  <a:ext uri="{FF2B5EF4-FFF2-40B4-BE49-F238E27FC236}">
                    <a16:creationId xmlns:a16="http://schemas.microsoft.com/office/drawing/2014/main" id="{63FA4005-07C8-4083-881E-64210E98FFEA}"/>
                  </a:ext>
                </a:extLst>
              </p:cNvPr>
              <p:cNvSpPr txBox="1"/>
              <p:nvPr/>
            </p:nvSpPr>
            <p:spPr>
              <a:xfrm>
                <a:off x="10102290" y="2631812"/>
                <a:ext cx="2834494" cy="35990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000" b="1" i="1">
                            <a:latin typeface="Cambria Math" panose="02040503050406030204" pitchFamily="18" charset="0"/>
                          </a:rPr>
                        </m:ctrlPr>
                      </m:sSubPr>
                      <m:e>
                        <m:acc>
                          <m:accPr>
                            <m:chr m:val="̂"/>
                            <m:ctrlPr>
                              <a:rPr kumimoji="1" lang="en-US" altLang="ja-JP" sz="2000" b="1" i="1">
                                <a:latin typeface="Cambria Math" panose="02040503050406030204" pitchFamily="18" charset="0"/>
                              </a:rPr>
                            </m:ctrlPr>
                          </m:accPr>
                          <m:e>
                            <m:r>
                              <a:rPr kumimoji="1" lang="en-US" altLang="ja-JP" sz="2000" b="1" i="1">
                                <a:latin typeface="Cambria Math" panose="02040503050406030204" pitchFamily="18" charset="0"/>
                              </a:rPr>
                              <m:t>𝒍</m:t>
                            </m:r>
                          </m:e>
                        </m:acc>
                      </m:e>
                      <m:sub>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𝑥</m:t>
                            </m:r>
                          </m:e>
                          <m:sub>
                            <m:r>
                              <a:rPr kumimoji="1" lang="en-US" altLang="ja-JP" sz="2000" b="0" i="1">
                                <a:latin typeface="Cambria Math" panose="02040503050406030204" pitchFamily="18" charset="0"/>
                              </a:rPr>
                              <m:t>2</m:t>
                            </m:r>
                          </m:sub>
                        </m:sSub>
                        <m:r>
                          <a:rPr kumimoji="1" lang="en-US" altLang="ja-JP" sz="2000" b="1" i="1">
                            <a:latin typeface="Cambria Math" panose="02040503050406030204" pitchFamily="18" charset="0"/>
                          </a:rPr>
                          <m:t>,</m:t>
                        </m:r>
                        <m:sSub>
                          <m:sSubPr>
                            <m:ctrlPr>
                              <a:rPr kumimoji="1" lang="en-US" altLang="ja-JP" sz="2000" b="1" i="1">
                                <a:latin typeface="Cambria Math" panose="02040503050406030204" pitchFamily="18" charset="0"/>
                              </a:rPr>
                            </m:ctrlPr>
                          </m:sSubPr>
                          <m:e>
                            <m:r>
                              <a:rPr kumimoji="1" lang="en-US" altLang="ja-JP" sz="2000" b="1" i="1">
                                <a:latin typeface="Cambria Math" panose="02040503050406030204" pitchFamily="18" charset="0"/>
                              </a:rPr>
                              <m:t>𝒚</m:t>
                            </m:r>
                          </m:e>
                          <m:sub>
                            <m:r>
                              <a:rPr kumimoji="1" lang="en-US" altLang="ja-JP" sz="2000" b="1" i="1">
                                <a:latin typeface="Cambria Math" panose="02040503050406030204" pitchFamily="18" charset="0"/>
                              </a:rPr>
                              <m:t>𝟐</m:t>
                            </m:r>
                          </m:sub>
                        </m:sSub>
                      </m:sub>
                    </m:sSub>
                    <m:d>
                      <m:dPr>
                        <m:ctrlPr>
                          <a:rPr kumimoji="1" lang="en-US" altLang="ja-JP" sz="2000" b="1" i="1">
                            <a:latin typeface="Cambria Math" panose="02040503050406030204" pitchFamily="18" charset="0"/>
                          </a:rPr>
                        </m:ctrlPr>
                      </m:dPr>
                      <m:e>
                        <m:r>
                          <a:rPr kumimoji="1" lang="en-US" altLang="ja-JP" sz="2000" b="1" i="1">
                            <a:latin typeface="Cambria Math" panose="02040503050406030204" pitchFamily="18" charset="0"/>
                          </a:rPr>
                          <m:t>𝒘</m:t>
                        </m:r>
                      </m:e>
                    </m:d>
                    <m:r>
                      <a:rPr kumimoji="1" lang="en-US" altLang="ja-JP" sz="2000" b="1" i="1">
                        <a:latin typeface="Cambria Math" panose="02040503050406030204" pitchFamily="18" charset="0"/>
                      </a:rPr>
                      <m:t>=</m:t>
                    </m:r>
                    <m:r>
                      <a:rPr kumimoji="1" lang="en-US" altLang="ja-JP" sz="2000" b="0" i="1">
                        <a:latin typeface="Cambria Math" panose="02040503050406030204" pitchFamily="18" charset="0"/>
                      </a:rPr>
                      <m:t>𝑃</m:t>
                    </m:r>
                    <m:r>
                      <a:rPr kumimoji="1" lang="en-US" altLang="ja-JP" sz="2000" b="0" i="1">
                        <a:latin typeface="Cambria Math" panose="02040503050406030204" pitchFamily="18" charset="0"/>
                      </a:rPr>
                      <m:t>(</m:t>
                    </m:r>
                    <m:acc>
                      <m:accPr>
                        <m:chr m:val="̂"/>
                        <m:ctrlPr>
                          <a:rPr kumimoji="1" lang="en-US" altLang="ja-JP" sz="2000" b="0" i="1">
                            <a:latin typeface="Cambria Math" panose="02040503050406030204" pitchFamily="18" charset="0"/>
                          </a:rPr>
                        </m:ctrlPr>
                      </m:accPr>
                      <m:e>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𝑦</m:t>
                            </m:r>
                          </m:e>
                          <m:sub>
                            <m:r>
                              <a:rPr kumimoji="1" lang="en-US" altLang="ja-JP" sz="2000" b="0" i="1">
                                <a:latin typeface="Cambria Math" panose="02040503050406030204" pitchFamily="18" charset="0"/>
                              </a:rPr>
                              <m:t>2</m:t>
                            </m:r>
                          </m:sub>
                        </m:sSub>
                      </m:e>
                    </m:acc>
                    <m:r>
                      <a:rPr kumimoji="1" lang="en-US" altLang="ja-JP" sz="2000" b="0" i="1">
                        <a:latin typeface="Cambria Math" panose="02040503050406030204" pitchFamily="18" charset="0"/>
                      </a:rPr>
                      <m:t>=</m:t>
                    </m:r>
                    <m:r>
                      <a:rPr kumimoji="1" lang="en-US" altLang="ja-JP" sz="2000" b="0" i="1">
                        <a:latin typeface="Cambria Math" panose="02040503050406030204" pitchFamily="18" charset="0"/>
                      </a:rPr>
                      <m:t>1</m:t>
                    </m:r>
                    <m:r>
                      <a:rPr kumimoji="1" lang="en-US" altLang="ja-JP" sz="2000" b="1" i="1">
                        <a:latin typeface="Cambria Math" panose="02040503050406030204" pitchFamily="18" charset="0"/>
                      </a:rPr>
                      <m:t>|</m:t>
                    </m:r>
                    <m:sSub>
                      <m:sSubPr>
                        <m:ctrlPr>
                          <a:rPr kumimoji="1" lang="en-US" altLang="ja-JP" sz="2000" b="1" i="1">
                            <a:latin typeface="Cambria Math" panose="02040503050406030204" pitchFamily="18" charset="0"/>
                          </a:rPr>
                        </m:ctrlPr>
                      </m:sSubPr>
                      <m:e>
                        <m:r>
                          <a:rPr kumimoji="1" lang="en-US" altLang="ja-JP" sz="2000" b="1" i="1">
                            <a:latin typeface="Cambria Math" panose="02040503050406030204" pitchFamily="18" charset="0"/>
                          </a:rPr>
                          <m:t>𝒙</m:t>
                        </m:r>
                      </m:e>
                      <m:sub>
                        <m:r>
                          <a:rPr kumimoji="1" lang="en-US" altLang="ja-JP" sz="2000" b="1" i="1">
                            <a:latin typeface="Cambria Math" panose="02040503050406030204" pitchFamily="18" charset="0"/>
                          </a:rPr>
                          <m:t>𝟐</m:t>
                        </m:r>
                      </m:sub>
                    </m:sSub>
                    <m:r>
                      <a:rPr kumimoji="1" lang="en-US" altLang="ja-JP" sz="2000" b="1" i="1">
                        <a:latin typeface="Cambria Math" panose="02040503050406030204" pitchFamily="18" charset="0"/>
                      </a:rPr>
                      <m:t>)</m:t>
                    </m:r>
                  </m:oMath>
                </a14:m>
                <a:r>
                  <a:rPr kumimoji="1" lang="en-US" altLang="ja-JP" sz="2000" b="1" dirty="0"/>
                  <a:t> </a:t>
                </a:r>
                <a:endParaRPr kumimoji="1" lang="ja-JP" altLang="en-US" sz="2000" b="1" dirty="0"/>
              </a:p>
            </p:txBody>
          </p:sp>
        </mc:Choice>
        <mc:Fallback>
          <p:sp>
            <p:nvSpPr>
              <p:cNvPr id="46" name="テキスト ボックス 301">
                <a:extLst>
                  <a:ext uri="{FF2B5EF4-FFF2-40B4-BE49-F238E27FC236}">
                    <a16:creationId xmlns:a16="http://schemas.microsoft.com/office/drawing/2014/main" id="{63FA4005-07C8-4083-881E-64210E98FFEA}"/>
                  </a:ext>
                </a:extLst>
              </p:cNvPr>
              <p:cNvSpPr txBox="1">
                <a:spLocks noRot="1" noChangeAspect="1" noMove="1" noResize="1" noEditPoints="1" noAdjustHandles="1" noChangeArrowheads="1" noChangeShapeType="1" noTextEdit="1"/>
              </p:cNvSpPr>
              <p:nvPr/>
            </p:nvSpPr>
            <p:spPr>
              <a:xfrm>
                <a:off x="10102290" y="2631812"/>
                <a:ext cx="2834494" cy="359907"/>
              </a:xfrm>
              <a:prstGeom prst="rect">
                <a:avLst/>
              </a:prstGeom>
              <a:blipFill>
                <a:blip r:embed="rId18"/>
                <a:stretch>
                  <a:fillRect l="-3226" t="-18644" r="-1505" b="-2203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7" name="テキスト ボックス 303">
                <a:extLst>
                  <a:ext uri="{FF2B5EF4-FFF2-40B4-BE49-F238E27FC236}">
                    <a16:creationId xmlns:a16="http://schemas.microsoft.com/office/drawing/2014/main" id="{4E8E7244-AF5A-4AD5-AFE2-A0B39B299BCB}"/>
                  </a:ext>
                </a:extLst>
              </p:cNvPr>
              <p:cNvSpPr txBox="1"/>
              <p:nvPr/>
            </p:nvSpPr>
            <p:spPr>
              <a:xfrm>
                <a:off x="10066738" y="3438750"/>
                <a:ext cx="2845715" cy="35990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sSub>
                      <m:sSubPr>
                        <m:ctrlPr>
                          <a:rPr kumimoji="1" lang="en-US" altLang="ja-JP" sz="2000" b="1" i="1" smtClean="0">
                            <a:latin typeface="Cambria Math" panose="02040503050406030204" pitchFamily="18" charset="0"/>
                          </a:rPr>
                        </m:ctrlPr>
                      </m:sSubPr>
                      <m:e>
                        <m:acc>
                          <m:accPr>
                            <m:chr m:val="̂"/>
                            <m:ctrlPr>
                              <a:rPr kumimoji="1" lang="en-US" altLang="ja-JP" sz="2000" b="1" i="1">
                                <a:latin typeface="Cambria Math" panose="02040503050406030204" pitchFamily="18" charset="0"/>
                              </a:rPr>
                            </m:ctrlPr>
                          </m:accPr>
                          <m:e>
                            <m:r>
                              <a:rPr kumimoji="1" lang="en-US" altLang="ja-JP" sz="2000" b="1" i="1">
                                <a:latin typeface="Cambria Math" panose="02040503050406030204" pitchFamily="18" charset="0"/>
                              </a:rPr>
                              <m:t>𝒍</m:t>
                            </m:r>
                          </m:e>
                        </m:acc>
                      </m:e>
                      <m:sub>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𝑥</m:t>
                            </m:r>
                          </m:e>
                          <m:sub>
                            <m:r>
                              <a:rPr kumimoji="1" lang="en-US" altLang="ja-JP" sz="2000" b="0" i="1">
                                <a:latin typeface="Cambria Math" panose="02040503050406030204" pitchFamily="18" charset="0"/>
                              </a:rPr>
                              <m:t>3</m:t>
                            </m:r>
                          </m:sub>
                        </m:sSub>
                        <m:r>
                          <a:rPr kumimoji="1" lang="en-US" altLang="ja-JP" sz="2000" b="1" i="1">
                            <a:latin typeface="Cambria Math" panose="02040503050406030204" pitchFamily="18" charset="0"/>
                          </a:rPr>
                          <m:t>,</m:t>
                        </m:r>
                        <m:sSub>
                          <m:sSubPr>
                            <m:ctrlPr>
                              <a:rPr kumimoji="1" lang="en-US" altLang="ja-JP" sz="2000" b="1" i="1">
                                <a:latin typeface="Cambria Math" panose="02040503050406030204" pitchFamily="18" charset="0"/>
                              </a:rPr>
                            </m:ctrlPr>
                          </m:sSubPr>
                          <m:e>
                            <m:r>
                              <a:rPr kumimoji="1" lang="en-US" altLang="ja-JP" sz="2000" b="1" i="1">
                                <a:latin typeface="Cambria Math" panose="02040503050406030204" pitchFamily="18" charset="0"/>
                              </a:rPr>
                              <m:t>𝒚</m:t>
                            </m:r>
                          </m:e>
                          <m:sub>
                            <m:r>
                              <a:rPr kumimoji="1" lang="en-US" altLang="ja-JP" sz="2000" b="1" i="1">
                                <a:latin typeface="Cambria Math" panose="02040503050406030204" pitchFamily="18" charset="0"/>
                              </a:rPr>
                              <m:t>𝟑</m:t>
                            </m:r>
                          </m:sub>
                        </m:sSub>
                      </m:sub>
                    </m:sSub>
                    <m:d>
                      <m:dPr>
                        <m:ctrlPr>
                          <a:rPr kumimoji="1" lang="en-US" altLang="ja-JP" sz="2000" b="1" i="1">
                            <a:latin typeface="Cambria Math" panose="02040503050406030204" pitchFamily="18" charset="0"/>
                          </a:rPr>
                        </m:ctrlPr>
                      </m:dPr>
                      <m:e>
                        <m:r>
                          <a:rPr kumimoji="1" lang="en-US" altLang="ja-JP" sz="2000" b="1" i="1">
                            <a:latin typeface="Cambria Math" panose="02040503050406030204" pitchFamily="18" charset="0"/>
                          </a:rPr>
                          <m:t>𝒘</m:t>
                        </m:r>
                      </m:e>
                    </m:d>
                    <m:r>
                      <a:rPr kumimoji="1" lang="en-US" altLang="ja-JP" sz="2000" b="1" i="1">
                        <a:latin typeface="Cambria Math" panose="02040503050406030204" pitchFamily="18" charset="0"/>
                      </a:rPr>
                      <m:t>=</m:t>
                    </m:r>
                    <m:r>
                      <a:rPr kumimoji="1" lang="en-US" altLang="ja-JP" sz="2000" b="0" i="1">
                        <a:latin typeface="Cambria Math" panose="02040503050406030204" pitchFamily="18" charset="0"/>
                      </a:rPr>
                      <m:t>𝑃</m:t>
                    </m:r>
                    <m:r>
                      <a:rPr kumimoji="1" lang="en-US" altLang="ja-JP" sz="2000" b="0" i="1">
                        <a:latin typeface="Cambria Math" panose="02040503050406030204" pitchFamily="18" charset="0"/>
                      </a:rPr>
                      <m:t>(</m:t>
                    </m:r>
                    <m:acc>
                      <m:accPr>
                        <m:chr m:val="̂"/>
                        <m:ctrlPr>
                          <a:rPr kumimoji="1" lang="en-US" altLang="ja-JP" sz="2000" b="0" i="1">
                            <a:latin typeface="Cambria Math" panose="02040503050406030204" pitchFamily="18" charset="0"/>
                          </a:rPr>
                        </m:ctrlPr>
                      </m:accPr>
                      <m:e>
                        <m:sSub>
                          <m:sSubPr>
                            <m:ctrlPr>
                              <a:rPr kumimoji="1" lang="en-US" altLang="ja-JP" sz="2000" b="0" i="1">
                                <a:latin typeface="Cambria Math" panose="02040503050406030204" pitchFamily="18" charset="0"/>
                              </a:rPr>
                            </m:ctrlPr>
                          </m:sSubPr>
                          <m:e>
                            <m:r>
                              <a:rPr kumimoji="1" lang="en-US" altLang="ja-JP" sz="2000" b="0" i="1">
                                <a:latin typeface="Cambria Math" panose="02040503050406030204" pitchFamily="18" charset="0"/>
                              </a:rPr>
                              <m:t>𝑦</m:t>
                            </m:r>
                          </m:e>
                          <m:sub>
                            <m:r>
                              <a:rPr kumimoji="1" lang="en-US" altLang="ja-JP" sz="2000" b="0" i="1">
                                <a:latin typeface="Cambria Math" panose="02040503050406030204" pitchFamily="18" charset="0"/>
                              </a:rPr>
                              <m:t>3</m:t>
                            </m:r>
                          </m:sub>
                        </m:sSub>
                      </m:e>
                    </m:acc>
                    <m:r>
                      <a:rPr kumimoji="1" lang="en-US" altLang="ja-JP" sz="2000" b="0" i="1">
                        <a:latin typeface="Cambria Math" panose="02040503050406030204" pitchFamily="18" charset="0"/>
                      </a:rPr>
                      <m:t>=</m:t>
                    </m:r>
                    <m:r>
                      <a:rPr kumimoji="1" lang="en-US" altLang="ja-JP" sz="2000" b="1" i="1" smtClean="0">
                        <a:latin typeface="Cambria Math" panose="02040503050406030204" pitchFamily="18" charset="0"/>
                      </a:rPr>
                      <m:t>𝟎</m:t>
                    </m:r>
                    <m:r>
                      <a:rPr kumimoji="1" lang="en-US" altLang="ja-JP" sz="2000" b="1" i="1">
                        <a:latin typeface="Cambria Math" panose="02040503050406030204" pitchFamily="18" charset="0"/>
                      </a:rPr>
                      <m:t>|</m:t>
                    </m:r>
                    <m:sSub>
                      <m:sSubPr>
                        <m:ctrlPr>
                          <a:rPr kumimoji="1" lang="en-US" altLang="ja-JP" sz="2000" b="1" i="1">
                            <a:latin typeface="Cambria Math" panose="02040503050406030204" pitchFamily="18" charset="0"/>
                          </a:rPr>
                        </m:ctrlPr>
                      </m:sSubPr>
                      <m:e>
                        <m:r>
                          <a:rPr kumimoji="1" lang="en-US" altLang="ja-JP" sz="2000" b="1" i="1">
                            <a:latin typeface="Cambria Math" panose="02040503050406030204" pitchFamily="18" charset="0"/>
                          </a:rPr>
                          <m:t>𝒙</m:t>
                        </m:r>
                      </m:e>
                      <m:sub>
                        <m:r>
                          <a:rPr kumimoji="1" lang="en-US" altLang="ja-JP" sz="2000" b="1" i="1">
                            <a:latin typeface="Cambria Math" panose="02040503050406030204" pitchFamily="18" charset="0"/>
                          </a:rPr>
                          <m:t>𝟑</m:t>
                        </m:r>
                      </m:sub>
                    </m:sSub>
                    <m:r>
                      <a:rPr kumimoji="1" lang="en-US" altLang="ja-JP" sz="2000" b="1" i="1">
                        <a:latin typeface="Cambria Math" panose="02040503050406030204" pitchFamily="18" charset="0"/>
                      </a:rPr>
                      <m:t>)</m:t>
                    </m:r>
                  </m:oMath>
                </a14:m>
                <a:r>
                  <a:rPr kumimoji="1" lang="en-US" altLang="ja-JP" sz="2000" b="1" dirty="0"/>
                  <a:t> </a:t>
                </a:r>
                <a:endParaRPr kumimoji="1" lang="ja-JP" altLang="en-US" sz="2000" b="1" dirty="0"/>
              </a:p>
            </p:txBody>
          </p:sp>
        </mc:Choice>
        <mc:Fallback>
          <p:sp>
            <p:nvSpPr>
              <p:cNvPr id="47" name="テキスト ボックス 303">
                <a:extLst>
                  <a:ext uri="{FF2B5EF4-FFF2-40B4-BE49-F238E27FC236}">
                    <a16:creationId xmlns:a16="http://schemas.microsoft.com/office/drawing/2014/main" id="{4E8E7244-AF5A-4AD5-AFE2-A0B39B299BCB}"/>
                  </a:ext>
                </a:extLst>
              </p:cNvPr>
              <p:cNvSpPr txBox="1">
                <a:spLocks noRot="1" noChangeAspect="1" noMove="1" noResize="1" noEditPoints="1" noAdjustHandles="1" noChangeArrowheads="1" noChangeShapeType="1" noTextEdit="1"/>
              </p:cNvSpPr>
              <p:nvPr/>
            </p:nvSpPr>
            <p:spPr>
              <a:xfrm>
                <a:off x="10066738" y="3438750"/>
                <a:ext cx="2845715" cy="359907"/>
              </a:xfrm>
              <a:prstGeom prst="rect">
                <a:avLst/>
              </a:prstGeom>
              <a:blipFill>
                <a:blip r:embed="rId19"/>
                <a:stretch>
                  <a:fillRect l="-3212" t="-16949" r="-1499" b="-22034"/>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F4B6F334-7B84-4D49-9650-0B7B8FCAA2A0}"/>
              </a:ext>
            </a:extLst>
          </p:cNvPr>
          <p:cNvCxnSpPr>
            <a:cxnSpLocks/>
          </p:cNvCxnSpPr>
          <p:nvPr/>
        </p:nvCxnSpPr>
        <p:spPr>
          <a:xfrm>
            <a:off x="7767741" y="2784233"/>
            <a:ext cx="704457"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6B9145DC-F46B-40A5-8460-F0A04DC7234C}"/>
              </a:ext>
            </a:extLst>
          </p:cNvPr>
          <p:cNvCxnSpPr>
            <a:cxnSpLocks/>
          </p:cNvCxnSpPr>
          <p:nvPr/>
        </p:nvCxnSpPr>
        <p:spPr>
          <a:xfrm>
            <a:off x="7767741" y="3625492"/>
            <a:ext cx="704457"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テキスト ボックス 309">
            <a:extLst>
              <a:ext uri="{FF2B5EF4-FFF2-40B4-BE49-F238E27FC236}">
                <a16:creationId xmlns:a16="http://schemas.microsoft.com/office/drawing/2014/main" id="{5EEA4509-75E6-4FC2-80D2-D18A81EFE43C}"/>
              </a:ext>
            </a:extLst>
          </p:cNvPr>
          <p:cNvSpPr txBox="1"/>
          <p:nvPr/>
        </p:nvSpPr>
        <p:spPr>
          <a:xfrm>
            <a:off x="7364266" y="2147769"/>
            <a:ext cx="528918" cy="31376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dirty="0">
                <a:latin typeface="あずきフォント" panose="02000609000000000000" pitchFamily="1" charset="-128"/>
                <a:ea typeface="あずきフォント" panose="02000609000000000000" pitchFamily="1" charset="-128"/>
              </a:rPr>
              <a:t>0</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54" name="テキスト ボックス 309">
            <a:extLst>
              <a:ext uri="{FF2B5EF4-FFF2-40B4-BE49-F238E27FC236}">
                <a16:creationId xmlns:a16="http://schemas.microsoft.com/office/drawing/2014/main" id="{633E9A5A-3AD8-45CA-B626-2E041076F00A}"/>
              </a:ext>
            </a:extLst>
          </p:cNvPr>
          <p:cNvSpPr txBox="1"/>
          <p:nvPr/>
        </p:nvSpPr>
        <p:spPr>
          <a:xfrm>
            <a:off x="7364266" y="2932000"/>
            <a:ext cx="528918" cy="31376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dirty="0">
                <a:latin typeface="あずきフォント" panose="02000609000000000000" pitchFamily="1" charset="-128"/>
                <a:ea typeface="あずきフォント" panose="02000609000000000000" pitchFamily="1" charset="-128"/>
              </a:rPr>
              <a:t>1</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55" name="テキスト ボックス 309">
            <a:extLst>
              <a:ext uri="{FF2B5EF4-FFF2-40B4-BE49-F238E27FC236}">
                <a16:creationId xmlns:a16="http://schemas.microsoft.com/office/drawing/2014/main" id="{00E76495-52EC-41EA-BC08-A675155B485B}"/>
              </a:ext>
            </a:extLst>
          </p:cNvPr>
          <p:cNvSpPr txBox="1"/>
          <p:nvPr/>
        </p:nvSpPr>
        <p:spPr>
          <a:xfrm>
            <a:off x="7364266" y="3716231"/>
            <a:ext cx="528918" cy="31376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dirty="0">
                <a:latin typeface="あずきフォント" panose="02000609000000000000" pitchFamily="1" charset="-128"/>
                <a:ea typeface="あずきフォント" panose="02000609000000000000" pitchFamily="1" charset="-128"/>
              </a:rPr>
              <a:t>1</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56" name="テキスト ボックス 309">
            <a:extLst>
              <a:ext uri="{FF2B5EF4-FFF2-40B4-BE49-F238E27FC236}">
                <a16:creationId xmlns:a16="http://schemas.microsoft.com/office/drawing/2014/main" id="{47182501-817E-427C-84CF-1E0861EF0AE7}"/>
              </a:ext>
            </a:extLst>
          </p:cNvPr>
          <p:cNvSpPr txBox="1"/>
          <p:nvPr/>
        </p:nvSpPr>
        <p:spPr>
          <a:xfrm>
            <a:off x="9650735" y="2932000"/>
            <a:ext cx="528918" cy="31376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dirty="0">
                <a:latin typeface="あずきフォント" panose="02000609000000000000" pitchFamily="1" charset="-128"/>
                <a:ea typeface="あずきフォント" panose="02000609000000000000" pitchFamily="1" charset="-128"/>
              </a:rPr>
              <a:t>1</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57" name="テキスト ボックス 309">
            <a:extLst>
              <a:ext uri="{FF2B5EF4-FFF2-40B4-BE49-F238E27FC236}">
                <a16:creationId xmlns:a16="http://schemas.microsoft.com/office/drawing/2014/main" id="{5C38E103-C377-4189-B8BC-C2FD732778D3}"/>
              </a:ext>
            </a:extLst>
          </p:cNvPr>
          <p:cNvSpPr txBox="1"/>
          <p:nvPr/>
        </p:nvSpPr>
        <p:spPr>
          <a:xfrm>
            <a:off x="9650735" y="2147769"/>
            <a:ext cx="528918" cy="31376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dirty="0">
                <a:latin typeface="あずきフォント" panose="02000609000000000000" pitchFamily="1" charset="-128"/>
                <a:ea typeface="あずきフォント" panose="02000609000000000000" pitchFamily="1" charset="-128"/>
              </a:rPr>
              <a:t>0</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59" name="テキスト ボックス 309">
            <a:extLst>
              <a:ext uri="{FF2B5EF4-FFF2-40B4-BE49-F238E27FC236}">
                <a16:creationId xmlns:a16="http://schemas.microsoft.com/office/drawing/2014/main" id="{37F8C055-F1D2-44C5-BB42-DF300046AEF0}"/>
              </a:ext>
            </a:extLst>
          </p:cNvPr>
          <p:cNvSpPr txBox="1"/>
          <p:nvPr/>
        </p:nvSpPr>
        <p:spPr>
          <a:xfrm>
            <a:off x="9650735" y="3694227"/>
            <a:ext cx="528918" cy="31376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2000" dirty="0">
                <a:latin typeface="あずきフォント" panose="02000609000000000000" pitchFamily="1" charset="-128"/>
                <a:ea typeface="あずきフォント" panose="02000609000000000000" pitchFamily="1" charset="-128"/>
              </a:rPr>
              <a:t>0</a:t>
            </a:r>
            <a:endParaRPr kumimoji="1" lang="ja-JP" altLang="en-US" sz="2000" dirty="0">
              <a:latin typeface="あずきフォント" panose="02000609000000000000" pitchFamily="1" charset="-128"/>
              <a:ea typeface="あずきフォント" panose="02000609000000000000" pitchFamily="1" charset="-128"/>
            </a:endParaRPr>
          </a:p>
        </p:txBody>
      </p:sp>
      <p:cxnSp>
        <p:nvCxnSpPr>
          <p:cNvPr id="60" name="直線コネクタ 59">
            <a:extLst>
              <a:ext uri="{FF2B5EF4-FFF2-40B4-BE49-F238E27FC236}">
                <a16:creationId xmlns:a16="http://schemas.microsoft.com/office/drawing/2014/main" id="{7FAD7DBD-81A1-42B0-9D8E-ED080F43064E}"/>
              </a:ext>
            </a:extLst>
          </p:cNvPr>
          <p:cNvCxnSpPr>
            <a:cxnSpLocks/>
          </p:cNvCxnSpPr>
          <p:nvPr/>
        </p:nvCxnSpPr>
        <p:spPr>
          <a:xfrm>
            <a:off x="10102290" y="4174050"/>
            <a:ext cx="281016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82B5C3AA-9C05-46D4-B36A-6A9B45D9DA68}"/>
              </a:ext>
            </a:extLst>
          </p:cNvPr>
          <p:cNvCxnSpPr>
            <a:cxnSpLocks/>
          </p:cNvCxnSpPr>
          <p:nvPr/>
        </p:nvCxnSpPr>
        <p:spPr>
          <a:xfrm flipV="1">
            <a:off x="13178672" y="1814747"/>
            <a:ext cx="0" cy="2098941"/>
          </a:xfrm>
          <a:prstGeom prst="line">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テキスト ボックス 94">
            <a:extLst>
              <a:ext uri="{FF2B5EF4-FFF2-40B4-BE49-F238E27FC236}">
                <a16:creationId xmlns:a16="http://schemas.microsoft.com/office/drawing/2014/main" id="{119C5FFB-F59A-4DFF-AB03-7E71E75F91EC}"/>
              </a:ext>
            </a:extLst>
          </p:cNvPr>
          <p:cNvSpPr txBox="1"/>
          <p:nvPr/>
        </p:nvSpPr>
        <p:spPr>
          <a:xfrm>
            <a:off x="11049109" y="4135776"/>
            <a:ext cx="766712" cy="59727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①</a:t>
            </a:r>
          </a:p>
        </p:txBody>
      </p:sp>
      <p:sp>
        <p:nvSpPr>
          <p:cNvPr id="66" name="テキスト ボックス 94">
            <a:extLst>
              <a:ext uri="{FF2B5EF4-FFF2-40B4-BE49-F238E27FC236}">
                <a16:creationId xmlns:a16="http://schemas.microsoft.com/office/drawing/2014/main" id="{19B26B20-7203-448C-8607-A12F6A2C27F3}"/>
              </a:ext>
            </a:extLst>
          </p:cNvPr>
          <p:cNvSpPr txBox="1"/>
          <p:nvPr/>
        </p:nvSpPr>
        <p:spPr>
          <a:xfrm>
            <a:off x="12813396" y="2529505"/>
            <a:ext cx="766712" cy="597272"/>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②</a:t>
            </a:r>
          </a:p>
        </p:txBody>
      </p:sp>
      <p:pic>
        <p:nvPicPr>
          <p:cNvPr id="70" name="図 69">
            <a:extLst>
              <a:ext uri="{FF2B5EF4-FFF2-40B4-BE49-F238E27FC236}">
                <a16:creationId xmlns:a16="http://schemas.microsoft.com/office/drawing/2014/main" id="{80E3A0CA-CD96-4F31-9E06-E9CDF87D9707}"/>
              </a:ext>
            </a:extLst>
          </p:cNvPr>
          <p:cNvPicPr>
            <a:picLocks noChangeAspect="1"/>
          </p:cNvPicPr>
          <p:nvPr/>
        </p:nvPicPr>
        <p:blipFill>
          <a:blip r:embed="rId20"/>
          <a:stretch>
            <a:fillRect/>
          </a:stretch>
        </p:blipFill>
        <p:spPr>
          <a:xfrm>
            <a:off x="365382" y="5680748"/>
            <a:ext cx="7473995" cy="853870"/>
          </a:xfrm>
          <a:prstGeom prst="rect">
            <a:avLst/>
          </a:prstGeom>
        </p:spPr>
      </p:pic>
      <p:pic>
        <p:nvPicPr>
          <p:cNvPr id="71" name="図 70">
            <a:extLst>
              <a:ext uri="{FF2B5EF4-FFF2-40B4-BE49-F238E27FC236}">
                <a16:creationId xmlns:a16="http://schemas.microsoft.com/office/drawing/2014/main" id="{47FEF003-C12F-496D-A8D1-0683A81BC094}"/>
              </a:ext>
            </a:extLst>
          </p:cNvPr>
          <p:cNvPicPr>
            <a:picLocks noChangeAspect="1"/>
          </p:cNvPicPr>
          <p:nvPr/>
        </p:nvPicPr>
        <p:blipFill>
          <a:blip r:embed="rId21"/>
          <a:stretch>
            <a:fillRect/>
          </a:stretch>
        </p:blipFill>
        <p:spPr>
          <a:xfrm>
            <a:off x="723162" y="6501962"/>
            <a:ext cx="3570815" cy="531824"/>
          </a:xfrm>
          <a:prstGeom prst="rect">
            <a:avLst/>
          </a:prstGeom>
        </p:spPr>
      </p:pic>
      <p:sp>
        <p:nvSpPr>
          <p:cNvPr id="72" name="テキスト ボックス 315">
            <a:extLst>
              <a:ext uri="{FF2B5EF4-FFF2-40B4-BE49-F238E27FC236}">
                <a16:creationId xmlns:a16="http://schemas.microsoft.com/office/drawing/2014/main" id="{4F30E17E-8983-4520-A5C6-FD244C5DDCC6}"/>
              </a:ext>
            </a:extLst>
          </p:cNvPr>
          <p:cNvSpPr txBox="1"/>
          <p:nvPr/>
        </p:nvSpPr>
        <p:spPr>
          <a:xfrm>
            <a:off x="365382" y="6546739"/>
            <a:ext cx="457201" cy="3496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a:latin typeface="あずきフォント" panose="02000609000000000000" pitchFamily="1" charset="-128"/>
                <a:ea typeface="あずきフォント" panose="02000609000000000000" pitchFamily="1" charset="-128"/>
              </a:rPr>
              <a:t>※</a:t>
            </a:r>
            <a:endParaRPr kumimoji="1" lang="ja-JP" altLang="en-US" sz="2000">
              <a:latin typeface="あずきフォント" panose="02000609000000000000" pitchFamily="1" charset="-128"/>
              <a:ea typeface="あずきフォント" panose="02000609000000000000" pitchFamily="1" charset="-128"/>
            </a:endParaRPr>
          </a:p>
        </p:txBody>
      </p:sp>
      <p:sp>
        <p:nvSpPr>
          <p:cNvPr id="73" name="テキスト ボックス 324">
            <a:extLst>
              <a:ext uri="{FF2B5EF4-FFF2-40B4-BE49-F238E27FC236}">
                <a16:creationId xmlns:a16="http://schemas.microsoft.com/office/drawing/2014/main" id="{3AC4E832-7ED0-4E60-9F85-FFEC04BC3A25}"/>
              </a:ext>
            </a:extLst>
          </p:cNvPr>
          <p:cNvSpPr txBox="1"/>
          <p:nvPr/>
        </p:nvSpPr>
        <p:spPr>
          <a:xfrm>
            <a:off x="4520534" y="6501962"/>
            <a:ext cx="1299707" cy="40559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dirty="0">
                <a:latin typeface="あずきフォント" panose="02000609000000000000" pitchFamily="1" charset="-128"/>
                <a:ea typeface="あずきフォント" panose="02000609000000000000" pitchFamily="1" charset="-128"/>
              </a:rPr>
              <a:t>(5.</a:t>
            </a:r>
            <a:r>
              <a:rPr kumimoji="1" lang="en-US" altLang="ja-JP" sz="2000" baseline="0" dirty="0">
                <a:latin typeface="あずきフォント" panose="02000609000000000000" pitchFamily="1" charset="-128"/>
                <a:ea typeface="あずきフォント" panose="02000609000000000000" pitchFamily="1" charset="-128"/>
              </a:rPr>
              <a:t> 18</a:t>
            </a:r>
            <a:r>
              <a:rPr kumimoji="1" lang="en-US" altLang="ja-JP" sz="2000" dirty="0">
                <a:latin typeface="あずきフォント" panose="02000609000000000000" pitchFamily="1" charset="-128"/>
                <a:ea typeface="あずきフォント" panose="02000609000000000000" pitchFamily="1" charset="-128"/>
              </a:rPr>
              <a:t>)</a:t>
            </a:r>
            <a:endParaRPr kumimoji="1" lang="ja-JP" altLang="en-US" sz="2000" dirty="0">
              <a:latin typeface="あずきフォント" panose="02000609000000000000" pitchFamily="1" charset="-128"/>
              <a:ea typeface="あずきフォント" panose="02000609000000000000" pitchFamily="1" charset="-128"/>
            </a:endParaRPr>
          </a:p>
        </p:txBody>
      </p:sp>
      <p:pic>
        <p:nvPicPr>
          <p:cNvPr id="74" name="図 73">
            <a:extLst>
              <a:ext uri="{FF2B5EF4-FFF2-40B4-BE49-F238E27FC236}">
                <a16:creationId xmlns:a16="http://schemas.microsoft.com/office/drawing/2014/main" id="{FFF77FA7-0E4A-476A-BAFA-4DF502275DAF}"/>
              </a:ext>
            </a:extLst>
          </p:cNvPr>
          <p:cNvPicPr>
            <a:picLocks noChangeAspect="1"/>
          </p:cNvPicPr>
          <p:nvPr/>
        </p:nvPicPr>
        <p:blipFill>
          <a:blip r:embed="rId22"/>
          <a:stretch>
            <a:fillRect/>
          </a:stretch>
        </p:blipFill>
        <p:spPr>
          <a:xfrm>
            <a:off x="9505732" y="5706207"/>
            <a:ext cx="2497789" cy="817662"/>
          </a:xfrm>
          <a:prstGeom prst="rect">
            <a:avLst/>
          </a:prstGeom>
        </p:spPr>
      </p:pic>
      <p:sp>
        <p:nvSpPr>
          <p:cNvPr id="75" name="テキスト ボックス 325">
            <a:extLst>
              <a:ext uri="{FF2B5EF4-FFF2-40B4-BE49-F238E27FC236}">
                <a16:creationId xmlns:a16="http://schemas.microsoft.com/office/drawing/2014/main" id="{B2E76767-A0D4-435C-8D4C-B0D58D0CF1BC}"/>
              </a:ext>
            </a:extLst>
          </p:cNvPr>
          <p:cNvSpPr txBox="1"/>
          <p:nvPr/>
        </p:nvSpPr>
        <p:spPr>
          <a:xfrm>
            <a:off x="12097115" y="5948310"/>
            <a:ext cx="1299707" cy="44604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dirty="0">
                <a:latin typeface="あずきフォント" panose="02000609000000000000" pitchFamily="1" charset="-128"/>
                <a:ea typeface="あずきフォント" panose="02000609000000000000" pitchFamily="1" charset="-128"/>
              </a:rPr>
              <a:t>(5.</a:t>
            </a:r>
            <a:r>
              <a:rPr kumimoji="1" lang="en-US" altLang="ja-JP" sz="2000" baseline="0" dirty="0">
                <a:latin typeface="あずきフォント" panose="02000609000000000000" pitchFamily="1" charset="-128"/>
                <a:ea typeface="あずきフォント" panose="02000609000000000000" pitchFamily="1" charset="-128"/>
              </a:rPr>
              <a:t> 21</a:t>
            </a:r>
            <a:r>
              <a:rPr kumimoji="1" lang="en-US" altLang="ja-JP" sz="2000" dirty="0">
                <a:latin typeface="あずきフォント" panose="02000609000000000000" pitchFamily="1" charset="-128"/>
                <a:ea typeface="あずきフォント" panose="02000609000000000000" pitchFamily="1" charset="-128"/>
              </a:rPr>
              <a:t>)</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76" name="テキスト ボックス 317">
            <a:extLst>
              <a:ext uri="{FF2B5EF4-FFF2-40B4-BE49-F238E27FC236}">
                <a16:creationId xmlns:a16="http://schemas.microsoft.com/office/drawing/2014/main" id="{69E66C3A-B9B6-4AF1-82E0-40EE53D3848F}"/>
              </a:ext>
            </a:extLst>
          </p:cNvPr>
          <p:cNvSpPr txBox="1"/>
          <p:nvPr/>
        </p:nvSpPr>
        <p:spPr>
          <a:xfrm>
            <a:off x="4465233" y="7091656"/>
            <a:ext cx="5196355" cy="7418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000" dirty="0">
                <a:latin typeface="あずきフォント" panose="02000609000000000000" pitchFamily="1" charset="-128"/>
                <a:ea typeface="あずきフォント" panose="02000609000000000000" pitchFamily="1" charset="-128"/>
              </a:rPr>
              <a:t>最小化問題にするため、負の対数をとる。</a:t>
            </a:r>
          </a:p>
        </p:txBody>
      </p:sp>
      <p:sp>
        <p:nvSpPr>
          <p:cNvPr id="69" name="テキスト ボックス 312">
            <a:extLst>
              <a:ext uri="{FF2B5EF4-FFF2-40B4-BE49-F238E27FC236}">
                <a16:creationId xmlns:a16="http://schemas.microsoft.com/office/drawing/2014/main" id="{DD23CCB3-D61C-4A78-A27C-A9E58F2FC788}"/>
              </a:ext>
            </a:extLst>
          </p:cNvPr>
          <p:cNvSpPr txBox="1"/>
          <p:nvPr/>
        </p:nvSpPr>
        <p:spPr>
          <a:xfrm>
            <a:off x="202185" y="5019871"/>
            <a:ext cx="7663331" cy="720000"/>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u="none" dirty="0">
                <a:solidFill>
                  <a:schemeClr val="accent2"/>
                </a:solidFill>
                <a:latin typeface="あずきフォント" panose="02000609000000000000" pitchFamily="1" charset="-128"/>
                <a:ea typeface="あずきフォント" panose="02000609000000000000" pitchFamily="1" charset="-128"/>
              </a:rPr>
              <a:t>①</a:t>
            </a:r>
            <a:r>
              <a:rPr kumimoji="1" lang="en-US" altLang="ja-JP" sz="2400" b="1" u="none"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b="1" u="none" dirty="0">
                <a:solidFill>
                  <a:schemeClr val="accent2"/>
                </a:solidFill>
                <a:latin typeface="あずきフォント" panose="02000609000000000000" pitchFamily="1" charset="-128"/>
                <a:ea typeface="あずきフォント" panose="02000609000000000000" pitchFamily="1" charset="-128"/>
              </a:rPr>
              <a:t>尤度</a:t>
            </a:r>
            <a:r>
              <a:rPr kumimoji="1" lang="ja-JP" altLang="en-US" sz="2400" b="1"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b="1" u="none" dirty="0">
                <a:solidFill>
                  <a:schemeClr val="accent2"/>
                </a:solidFill>
                <a:latin typeface="あずきフォント" panose="02000609000000000000" pitchFamily="1" charset="-128"/>
                <a:ea typeface="あずきフォント" panose="02000609000000000000" pitchFamily="1" charset="-128"/>
              </a:rPr>
              <a:t>正解に対するモデルの予測確率</a:t>
            </a:r>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　　</a:t>
            </a:r>
            <a:endParaRPr kumimoji="1" lang="en-US" altLang="ja-JP" sz="2400" b="1" u="sng" dirty="0">
              <a:solidFill>
                <a:schemeClr val="accent2"/>
              </a:solidFill>
              <a:latin typeface="あずきフォント" panose="02000609000000000000" pitchFamily="1" charset="-128"/>
              <a:ea typeface="あずきフォント" panose="02000609000000000000" pitchFamily="1" charset="-128"/>
            </a:endParaRPr>
          </a:p>
        </p:txBody>
      </p:sp>
      <p:sp>
        <p:nvSpPr>
          <p:cNvPr id="68" name="テキスト ボックス 314">
            <a:extLst>
              <a:ext uri="{FF2B5EF4-FFF2-40B4-BE49-F238E27FC236}">
                <a16:creationId xmlns:a16="http://schemas.microsoft.com/office/drawing/2014/main" id="{1FDAB9D3-9C8A-4DF5-99E1-F26EF8B1B799}"/>
              </a:ext>
            </a:extLst>
          </p:cNvPr>
          <p:cNvSpPr txBox="1"/>
          <p:nvPr/>
        </p:nvSpPr>
        <p:spPr>
          <a:xfrm>
            <a:off x="8153183" y="5019871"/>
            <a:ext cx="5359007" cy="720000"/>
          </a:xfrm>
          <a:prstGeom prst="rect">
            <a:avLst/>
          </a:prstGeom>
          <a:noFill/>
          <a:ln w="9525" cmpd="sng">
            <a:solidFill>
              <a:schemeClr val="accent2"/>
            </a:solidFill>
            <a:prstDash val="dash"/>
          </a:ln>
        </p:spPr>
        <p:style>
          <a:lnRef idx="0">
            <a:scrgbClr r="0" g="0" b="0"/>
          </a:lnRef>
          <a:fillRef idx="0">
            <a:scrgbClr r="0" g="0" b="0"/>
          </a:fillRef>
          <a:effectRef idx="0">
            <a:scrgbClr r="0" g="0" b="0"/>
          </a:effectRef>
          <a:fontRef idx="minor">
            <a:schemeClr val="dk1"/>
          </a:fontRef>
        </p:style>
        <p:txBody>
          <a:bodyPr wrap="square"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b="1" u="none" dirty="0">
                <a:solidFill>
                  <a:schemeClr val="accent2"/>
                </a:solidFill>
                <a:latin typeface="あずきフォント" panose="02000609000000000000" pitchFamily="1" charset="-128"/>
                <a:ea typeface="あずきフォント" panose="02000609000000000000" pitchFamily="1" charset="-128"/>
              </a:rPr>
              <a:t>②</a:t>
            </a:r>
            <a:r>
              <a:rPr kumimoji="1" lang="en-US" altLang="ja-JP" sz="2400" b="1" u="none" dirty="0">
                <a:solidFill>
                  <a:schemeClr val="accent2"/>
                </a:solidFill>
                <a:latin typeface="あずきフォント" panose="02000609000000000000" pitchFamily="1" charset="-128"/>
                <a:ea typeface="あずきフォント" panose="02000609000000000000" pitchFamily="1" charset="-128"/>
              </a:rPr>
              <a:t>:</a:t>
            </a:r>
            <a:r>
              <a:rPr kumimoji="1" lang="ja-JP" altLang="en-US" sz="2400" b="1" u="none" dirty="0">
                <a:solidFill>
                  <a:schemeClr val="accent2"/>
                </a:solidFill>
                <a:latin typeface="あずきフォント" panose="02000609000000000000" pitchFamily="1" charset="-128"/>
                <a:ea typeface="あずきフォント" panose="02000609000000000000" pitchFamily="1" charset="-128"/>
              </a:rPr>
              <a:t>学習データ全体を正解できる確率</a:t>
            </a:r>
            <a:endParaRPr kumimoji="1" lang="en-US" altLang="ja-JP" sz="2400" b="1" u="none" dirty="0">
              <a:solidFill>
                <a:schemeClr val="accent2"/>
              </a:solidFill>
              <a:latin typeface="あずきフォント" panose="02000609000000000000" pitchFamily="1" charset="-128"/>
              <a:ea typeface="あずきフォント" panose="02000609000000000000" pitchFamily="1" charset="-128"/>
            </a:endParaRPr>
          </a:p>
        </p:txBody>
      </p:sp>
      <p:sp>
        <p:nvSpPr>
          <p:cNvPr id="80" name="四角形: 角を丸くする 79">
            <a:extLst>
              <a:ext uri="{FF2B5EF4-FFF2-40B4-BE49-F238E27FC236}">
                <a16:creationId xmlns:a16="http://schemas.microsoft.com/office/drawing/2014/main" id="{2C064C7F-E2AD-4B92-96B1-07CA2DC6ADD4}"/>
              </a:ext>
            </a:extLst>
          </p:cNvPr>
          <p:cNvSpPr/>
          <p:nvPr/>
        </p:nvSpPr>
        <p:spPr>
          <a:xfrm>
            <a:off x="917405" y="7588803"/>
            <a:ext cx="12028971" cy="1230388"/>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81" name="テキスト ボックス 320">
            <a:extLst>
              <a:ext uri="{FF2B5EF4-FFF2-40B4-BE49-F238E27FC236}">
                <a16:creationId xmlns:a16="http://schemas.microsoft.com/office/drawing/2014/main" id="{71198D16-81CF-41CD-BE20-6005FB2CF9C6}"/>
              </a:ext>
            </a:extLst>
          </p:cNvPr>
          <p:cNvSpPr txBox="1"/>
          <p:nvPr/>
        </p:nvSpPr>
        <p:spPr>
          <a:xfrm>
            <a:off x="978168" y="7588804"/>
            <a:ext cx="3514305" cy="4984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最尤推定の目的関数</a:t>
            </a:r>
            <a:endParaRPr kumimoji="1" lang="en-US" altLang="ja-JP" sz="2400" b="1" u="sng" dirty="0">
              <a:solidFill>
                <a:schemeClr val="accent2"/>
              </a:solidFill>
              <a:latin typeface="あずきフォント" panose="02000609000000000000" pitchFamily="1" charset="-128"/>
              <a:ea typeface="あずきフォント" panose="02000609000000000000" pitchFamily="1" charset="-128"/>
            </a:endParaRPr>
          </a:p>
        </p:txBody>
      </p:sp>
      <p:cxnSp>
        <p:nvCxnSpPr>
          <p:cNvPr id="83" name="コネクタ: 曲線 82">
            <a:extLst>
              <a:ext uri="{FF2B5EF4-FFF2-40B4-BE49-F238E27FC236}">
                <a16:creationId xmlns:a16="http://schemas.microsoft.com/office/drawing/2014/main" id="{565A256A-A5C5-4B86-89CF-30E554C52BAE}"/>
              </a:ext>
            </a:extLst>
          </p:cNvPr>
          <p:cNvCxnSpPr>
            <a:cxnSpLocks/>
            <a:stCxn id="75" idx="3"/>
            <a:endCxn id="80" idx="1"/>
          </p:cNvCxnSpPr>
          <p:nvPr/>
        </p:nvCxnSpPr>
        <p:spPr>
          <a:xfrm flipH="1">
            <a:off x="917405" y="6171330"/>
            <a:ext cx="12479417" cy="2032667"/>
          </a:xfrm>
          <a:prstGeom prst="curvedConnector5">
            <a:avLst>
              <a:gd name="adj1" fmla="val -1832"/>
              <a:gd name="adj2" fmla="val 40353"/>
              <a:gd name="adj3" fmla="val 10183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321">
            <a:extLst>
              <a:ext uri="{FF2B5EF4-FFF2-40B4-BE49-F238E27FC236}">
                <a16:creationId xmlns:a16="http://schemas.microsoft.com/office/drawing/2014/main" id="{6692F91D-2ABA-4161-9AA5-CD541A08FFA5}"/>
              </a:ext>
            </a:extLst>
          </p:cNvPr>
          <p:cNvSpPr txBox="1"/>
          <p:nvPr/>
        </p:nvSpPr>
        <p:spPr>
          <a:xfrm>
            <a:off x="8156449" y="6546780"/>
            <a:ext cx="5196355" cy="487006"/>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dirty="0">
                <a:latin typeface="あずきフォント" panose="02000609000000000000" pitchFamily="1" charset="-128"/>
                <a:ea typeface="あずきフォント" panose="02000609000000000000" pitchFamily="1" charset="-128"/>
              </a:rPr>
              <a:t>※</a:t>
            </a:r>
            <a:r>
              <a:rPr kumimoji="1" lang="ja-JP" altLang="en-US" sz="2000" dirty="0">
                <a:latin typeface="あずきフォント" panose="02000609000000000000" pitchFamily="1" charset="-128"/>
                <a:ea typeface="あずきフォント" panose="02000609000000000000" pitchFamily="1" charset="-128"/>
              </a:rPr>
              <a:t>すべての事例が独立同分布であると仮定</a:t>
            </a:r>
          </a:p>
        </p:txBody>
      </p:sp>
      <p:pic>
        <p:nvPicPr>
          <p:cNvPr id="93" name="図 92">
            <a:extLst>
              <a:ext uri="{FF2B5EF4-FFF2-40B4-BE49-F238E27FC236}">
                <a16:creationId xmlns:a16="http://schemas.microsoft.com/office/drawing/2014/main" id="{A46622EE-B0D2-4B39-B77A-AD386B1B95CE}"/>
              </a:ext>
            </a:extLst>
          </p:cNvPr>
          <p:cNvPicPr>
            <a:picLocks noChangeAspect="1"/>
          </p:cNvPicPr>
          <p:nvPr/>
        </p:nvPicPr>
        <p:blipFill>
          <a:blip r:embed="rId23"/>
          <a:stretch>
            <a:fillRect/>
          </a:stretch>
        </p:blipFill>
        <p:spPr>
          <a:xfrm>
            <a:off x="4038522" y="7626166"/>
            <a:ext cx="5324776" cy="899456"/>
          </a:xfrm>
          <a:prstGeom prst="rect">
            <a:avLst/>
          </a:prstGeom>
        </p:spPr>
      </p:pic>
      <p:sp>
        <p:nvSpPr>
          <p:cNvPr id="94" name="テキスト ボックス 322">
            <a:extLst>
              <a:ext uri="{FF2B5EF4-FFF2-40B4-BE49-F238E27FC236}">
                <a16:creationId xmlns:a16="http://schemas.microsoft.com/office/drawing/2014/main" id="{5AEC4B33-AA10-43F6-91E1-FD446E06DC09}"/>
              </a:ext>
            </a:extLst>
          </p:cNvPr>
          <p:cNvSpPr txBox="1"/>
          <p:nvPr/>
        </p:nvSpPr>
        <p:spPr>
          <a:xfrm>
            <a:off x="4016333" y="8422301"/>
            <a:ext cx="6050405" cy="48303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a:latin typeface="あずきフォント" panose="02000609000000000000" pitchFamily="1" charset="-128"/>
                <a:ea typeface="あずきフォント" panose="02000609000000000000" pitchFamily="1" charset="-128"/>
              </a:rPr>
              <a:t>※MLE=Maximum Likelihood Estimation</a:t>
            </a:r>
            <a:endParaRPr kumimoji="1" lang="ja-JP" altLang="en-US" sz="2000">
              <a:latin typeface="あずきフォント" panose="02000609000000000000" pitchFamily="1" charset="-128"/>
              <a:ea typeface="あずきフォント" panose="02000609000000000000" pitchFamily="1" charset="-128"/>
            </a:endParaRPr>
          </a:p>
        </p:txBody>
      </p:sp>
      <p:sp>
        <p:nvSpPr>
          <p:cNvPr id="96" name="テキスト ボックス 325">
            <a:extLst>
              <a:ext uri="{FF2B5EF4-FFF2-40B4-BE49-F238E27FC236}">
                <a16:creationId xmlns:a16="http://schemas.microsoft.com/office/drawing/2014/main" id="{E4C81581-3036-48AC-ACAE-65EF1FB6D8A5}"/>
              </a:ext>
            </a:extLst>
          </p:cNvPr>
          <p:cNvSpPr txBox="1"/>
          <p:nvPr/>
        </p:nvSpPr>
        <p:spPr>
          <a:xfrm>
            <a:off x="9705984" y="7812445"/>
            <a:ext cx="1299707" cy="44604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dirty="0">
                <a:latin typeface="あずきフォント" panose="02000609000000000000" pitchFamily="1" charset="-128"/>
                <a:ea typeface="あずきフォント" panose="02000609000000000000" pitchFamily="1" charset="-128"/>
              </a:rPr>
              <a:t>(5.</a:t>
            </a:r>
            <a:r>
              <a:rPr kumimoji="1" lang="en-US" altLang="ja-JP" sz="2000" baseline="0" dirty="0">
                <a:latin typeface="あずきフォント" panose="02000609000000000000" pitchFamily="1" charset="-128"/>
                <a:ea typeface="あずきフォント" panose="02000609000000000000" pitchFamily="1" charset="-128"/>
              </a:rPr>
              <a:t> 23</a:t>
            </a:r>
            <a:r>
              <a:rPr kumimoji="1" lang="en-US" altLang="ja-JP" sz="2000" dirty="0">
                <a:latin typeface="あずきフォント" panose="02000609000000000000" pitchFamily="1" charset="-128"/>
                <a:ea typeface="あずきフォント" panose="02000609000000000000" pitchFamily="1" charset="-128"/>
              </a:rPr>
              <a:t>)</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97" name="テキスト ボックス 323">
            <a:extLst>
              <a:ext uri="{FF2B5EF4-FFF2-40B4-BE49-F238E27FC236}">
                <a16:creationId xmlns:a16="http://schemas.microsoft.com/office/drawing/2014/main" id="{39BCC3C3-276D-4B22-8A55-A2BD41294E70}"/>
              </a:ext>
            </a:extLst>
          </p:cNvPr>
          <p:cNvSpPr txBox="1"/>
          <p:nvPr/>
        </p:nvSpPr>
        <p:spPr>
          <a:xfrm>
            <a:off x="202185" y="8977065"/>
            <a:ext cx="11367774" cy="853870"/>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u="sng" dirty="0">
                <a:solidFill>
                  <a:schemeClr val="accent2"/>
                </a:solidFill>
                <a:latin typeface="あずきフォント" panose="02000609000000000000" pitchFamily="1" charset="-128"/>
                <a:ea typeface="あずきフォント" panose="02000609000000000000" pitchFamily="1" charset="-128"/>
              </a:rPr>
              <a:t>最尤推定の目的関数を最小化するパラメーターを求めたい⇒確率的勾配降下法</a:t>
            </a:r>
            <a:r>
              <a:rPr kumimoji="1" lang="en-US" altLang="ja-JP" sz="2400" b="1" u="none" dirty="0">
                <a:solidFill>
                  <a:schemeClr val="accent2"/>
                </a:solidFill>
                <a:latin typeface="あずきフォント" panose="02000609000000000000" pitchFamily="1" charset="-128"/>
                <a:ea typeface="あずきフォント" panose="02000609000000000000" pitchFamily="1" charset="-128"/>
              </a:rPr>
              <a:t> </a:t>
            </a:r>
          </a:p>
          <a:p>
            <a:r>
              <a:rPr kumimoji="1" lang="en-US" altLang="ja-JP" sz="2400" b="0" u="none"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b="0" u="none" dirty="0">
                <a:solidFill>
                  <a:sysClr val="windowText" lastClr="000000"/>
                </a:solidFill>
                <a:latin typeface="あずきフォント" panose="02000609000000000000" pitchFamily="1" charset="-128"/>
                <a:ea typeface="あずきフォント" panose="02000609000000000000" pitchFamily="1" charset="-128"/>
              </a:rPr>
              <a:t>シグモイド関数など非線形な関数を挟む場合解析的に解けないため</a:t>
            </a:r>
          </a:p>
        </p:txBody>
      </p:sp>
      <p:pic>
        <p:nvPicPr>
          <p:cNvPr id="98" name="図 97">
            <a:extLst>
              <a:ext uri="{FF2B5EF4-FFF2-40B4-BE49-F238E27FC236}">
                <a16:creationId xmlns:a16="http://schemas.microsoft.com/office/drawing/2014/main" id="{B12970A6-EE8A-443B-B80D-0FA354A25873}"/>
              </a:ext>
            </a:extLst>
          </p:cNvPr>
          <p:cNvPicPr>
            <a:picLocks noChangeAspect="1"/>
          </p:cNvPicPr>
          <p:nvPr/>
        </p:nvPicPr>
        <p:blipFill>
          <a:blip r:embed="rId24"/>
          <a:stretch>
            <a:fillRect/>
          </a:stretch>
        </p:blipFill>
        <p:spPr>
          <a:xfrm>
            <a:off x="301661" y="9868364"/>
            <a:ext cx="4310602" cy="685477"/>
          </a:xfrm>
          <a:prstGeom prst="rect">
            <a:avLst/>
          </a:prstGeom>
        </p:spPr>
      </p:pic>
      <p:cxnSp>
        <p:nvCxnSpPr>
          <p:cNvPr id="100" name="直線コネクタ 99">
            <a:extLst>
              <a:ext uri="{FF2B5EF4-FFF2-40B4-BE49-F238E27FC236}">
                <a16:creationId xmlns:a16="http://schemas.microsoft.com/office/drawing/2014/main" id="{C9F0261E-4475-4B4C-9680-D07C3D5740D1}"/>
              </a:ext>
            </a:extLst>
          </p:cNvPr>
          <p:cNvCxnSpPr>
            <a:cxnSpLocks/>
          </p:cNvCxnSpPr>
          <p:nvPr/>
        </p:nvCxnSpPr>
        <p:spPr>
          <a:xfrm>
            <a:off x="2982517" y="10491793"/>
            <a:ext cx="150995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B7DB8DA-2767-4CA7-9BF7-A4679FF430A6}"/>
              </a:ext>
            </a:extLst>
          </p:cNvPr>
          <p:cNvCxnSpPr>
            <a:cxnSpLocks/>
          </p:cNvCxnSpPr>
          <p:nvPr/>
        </p:nvCxnSpPr>
        <p:spPr>
          <a:xfrm>
            <a:off x="2735320" y="10996510"/>
            <a:ext cx="175715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5" name="図 104">
            <a:extLst>
              <a:ext uri="{FF2B5EF4-FFF2-40B4-BE49-F238E27FC236}">
                <a16:creationId xmlns:a16="http://schemas.microsoft.com/office/drawing/2014/main" id="{4642BABF-9738-4F1B-8035-025D88C8A493}"/>
              </a:ext>
            </a:extLst>
          </p:cNvPr>
          <p:cNvPicPr>
            <a:picLocks noChangeAspect="1"/>
          </p:cNvPicPr>
          <p:nvPr/>
        </p:nvPicPr>
        <p:blipFill>
          <a:blip r:embed="rId25"/>
          <a:stretch>
            <a:fillRect/>
          </a:stretch>
        </p:blipFill>
        <p:spPr>
          <a:xfrm>
            <a:off x="5065611" y="10468900"/>
            <a:ext cx="6745176" cy="792732"/>
          </a:xfrm>
          <a:prstGeom prst="rect">
            <a:avLst/>
          </a:prstGeom>
        </p:spPr>
      </p:pic>
      <p:pic>
        <p:nvPicPr>
          <p:cNvPr id="106" name="図 105">
            <a:extLst>
              <a:ext uri="{FF2B5EF4-FFF2-40B4-BE49-F238E27FC236}">
                <a16:creationId xmlns:a16="http://schemas.microsoft.com/office/drawing/2014/main" id="{16523AD7-B6EB-477C-B96D-10E5E8A41FA4}"/>
              </a:ext>
            </a:extLst>
          </p:cNvPr>
          <p:cNvPicPr>
            <a:picLocks noChangeAspect="1"/>
          </p:cNvPicPr>
          <p:nvPr/>
        </p:nvPicPr>
        <p:blipFill>
          <a:blip r:embed="rId26"/>
          <a:stretch>
            <a:fillRect/>
          </a:stretch>
        </p:blipFill>
        <p:spPr>
          <a:xfrm>
            <a:off x="5065610" y="11230055"/>
            <a:ext cx="1299707" cy="480327"/>
          </a:xfrm>
          <a:prstGeom prst="rect">
            <a:avLst/>
          </a:prstGeom>
        </p:spPr>
      </p:pic>
      <p:sp>
        <p:nvSpPr>
          <p:cNvPr id="108" name="テキスト ボックス 325">
            <a:extLst>
              <a:ext uri="{FF2B5EF4-FFF2-40B4-BE49-F238E27FC236}">
                <a16:creationId xmlns:a16="http://schemas.microsoft.com/office/drawing/2014/main" id="{F30F5C1C-F879-4621-BF66-50D6CE20DF0B}"/>
              </a:ext>
            </a:extLst>
          </p:cNvPr>
          <p:cNvSpPr txBox="1"/>
          <p:nvPr/>
        </p:nvSpPr>
        <p:spPr>
          <a:xfrm>
            <a:off x="4520534" y="9988082"/>
            <a:ext cx="1299707" cy="44604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dirty="0">
                <a:latin typeface="あずきフォント" panose="02000609000000000000" pitchFamily="1" charset="-128"/>
                <a:ea typeface="あずきフォント" panose="02000609000000000000" pitchFamily="1" charset="-128"/>
              </a:rPr>
              <a:t>(5.</a:t>
            </a:r>
            <a:r>
              <a:rPr kumimoji="1" lang="en-US" altLang="ja-JP" sz="2000" baseline="0" dirty="0">
                <a:latin typeface="あずきフォント" panose="02000609000000000000" pitchFamily="1" charset="-128"/>
                <a:ea typeface="あずきフォント" panose="02000609000000000000" pitchFamily="1" charset="-128"/>
              </a:rPr>
              <a:t> 23)</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109" name="テキスト ボックス 336">
            <a:extLst>
              <a:ext uri="{FF2B5EF4-FFF2-40B4-BE49-F238E27FC236}">
                <a16:creationId xmlns:a16="http://schemas.microsoft.com/office/drawing/2014/main" id="{9EE80DB6-764D-4EE6-B3B0-61FB4C0317B7}"/>
              </a:ext>
            </a:extLst>
          </p:cNvPr>
          <p:cNvSpPr txBox="1"/>
          <p:nvPr/>
        </p:nvSpPr>
        <p:spPr>
          <a:xfrm>
            <a:off x="11734071" y="10668510"/>
            <a:ext cx="1299707" cy="3935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dirty="0">
                <a:latin typeface="あずきフォント" panose="02000609000000000000" pitchFamily="1" charset="-128"/>
                <a:ea typeface="あずきフォント" panose="02000609000000000000" pitchFamily="1" charset="-128"/>
              </a:rPr>
              <a:t>(5.</a:t>
            </a:r>
            <a:r>
              <a:rPr kumimoji="1" lang="en-US" altLang="ja-JP" sz="2000" baseline="0" dirty="0">
                <a:latin typeface="あずきフォント" panose="02000609000000000000" pitchFamily="1" charset="-128"/>
                <a:ea typeface="あずきフォント" panose="02000609000000000000" pitchFamily="1" charset="-128"/>
              </a:rPr>
              <a:t> 27</a:t>
            </a:r>
            <a:r>
              <a:rPr kumimoji="1" lang="en-US" altLang="ja-JP" sz="2000" dirty="0">
                <a:latin typeface="あずきフォント" panose="02000609000000000000" pitchFamily="1" charset="-128"/>
                <a:ea typeface="あずきフォント" panose="02000609000000000000" pitchFamily="1" charset="-128"/>
              </a:rPr>
              <a:t>)</a:t>
            </a:r>
            <a:endParaRPr kumimoji="1" lang="ja-JP" altLang="en-US" sz="2000" dirty="0">
              <a:latin typeface="あずきフォント" panose="02000609000000000000" pitchFamily="1" charset="-128"/>
              <a:ea typeface="あずきフォント" panose="02000609000000000000" pitchFamily="1" charset="-128"/>
            </a:endParaRPr>
          </a:p>
        </p:txBody>
      </p:sp>
      <p:sp>
        <p:nvSpPr>
          <p:cNvPr id="110" name="テキスト ボックス 345">
            <a:extLst>
              <a:ext uri="{FF2B5EF4-FFF2-40B4-BE49-F238E27FC236}">
                <a16:creationId xmlns:a16="http://schemas.microsoft.com/office/drawing/2014/main" id="{2A786FA3-E964-427C-97B1-61D193E29C67}"/>
              </a:ext>
            </a:extLst>
          </p:cNvPr>
          <p:cNvSpPr txBox="1"/>
          <p:nvPr/>
        </p:nvSpPr>
        <p:spPr>
          <a:xfrm>
            <a:off x="6433201" y="11186647"/>
            <a:ext cx="1299707" cy="48032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2000" dirty="0">
                <a:latin typeface="あずきフォント" panose="02000609000000000000" pitchFamily="1" charset="-128"/>
                <a:ea typeface="あずきフォント" panose="02000609000000000000" pitchFamily="1" charset="-128"/>
              </a:rPr>
              <a:t>(5.</a:t>
            </a:r>
            <a:r>
              <a:rPr kumimoji="1" lang="en-US" altLang="ja-JP" sz="2000" baseline="0" dirty="0">
                <a:latin typeface="あずきフォント" panose="02000609000000000000" pitchFamily="1" charset="-128"/>
                <a:ea typeface="あずきフォント" panose="02000609000000000000" pitchFamily="1" charset="-128"/>
              </a:rPr>
              <a:t> 31</a:t>
            </a:r>
            <a:r>
              <a:rPr kumimoji="1" lang="en-US" altLang="ja-JP" sz="2000" dirty="0">
                <a:latin typeface="あずきフォント" panose="02000609000000000000" pitchFamily="1" charset="-128"/>
                <a:ea typeface="あずきフォント" panose="02000609000000000000" pitchFamily="1" charset="-128"/>
              </a:rPr>
              <a:t>)</a:t>
            </a:r>
            <a:endParaRPr kumimoji="1" lang="ja-JP" altLang="en-US" sz="2000" dirty="0">
              <a:latin typeface="あずきフォント" panose="02000609000000000000" pitchFamily="1" charset="-128"/>
              <a:ea typeface="あずきフォント" panose="02000609000000000000" pitchFamily="1" charset="-128"/>
            </a:endParaRPr>
          </a:p>
        </p:txBody>
      </p:sp>
      <p:cxnSp>
        <p:nvCxnSpPr>
          <p:cNvPr id="111" name="コネクタ: 曲線 110">
            <a:extLst>
              <a:ext uri="{FF2B5EF4-FFF2-40B4-BE49-F238E27FC236}">
                <a16:creationId xmlns:a16="http://schemas.microsoft.com/office/drawing/2014/main" id="{A6974B46-3A9C-43F4-AD07-C8759FBD1B15}"/>
              </a:ext>
            </a:extLst>
          </p:cNvPr>
          <p:cNvCxnSpPr>
            <a:cxnSpLocks/>
            <a:stCxn id="115" idx="2"/>
            <a:endCxn id="105" idx="1"/>
          </p:cNvCxnSpPr>
          <p:nvPr/>
        </p:nvCxnSpPr>
        <p:spPr>
          <a:xfrm rot="16200000" flipH="1">
            <a:off x="4206457" y="10006111"/>
            <a:ext cx="390193" cy="1328116"/>
          </a:xfrm>
          <a:prstGeom prst="curved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0B4FE821-5831-48AC-B3B9-C039564BC605}"/>
              </a:ext>
            </a:extLst>
          </p:cNvPr>
          <p:cNvSpPr/>
          <p:nvPr/>
        </p:nvSpPr>
        <p:spPr>
          <a:xfrm>
            <a:off x="3602495" y="10205073"/>
            <a:ext cx="270000" cy="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8D677840-68C9-45E4-9066-6B6A423086E3}"/>
              </a:ext>
            </a:extLst>
          </p:cNvPr>
          <p:cNvSpPr/>
          <p:nvPr/>
        </p:nvSpPr>
        <p:spPr>
          <a:xfrm flipH="1" flipV="1">
            <a:off x="3459167" y="10674963"/>
            <a:ext cx="309458" cy="339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3" name="コネクタ: 曲線 122">
            <a:extLst>
              <a:ext uri="{FF2B5EF4-FFF2-40B4-BE49-F238E27FC236}">
                <a16:creationId xmlns:a16="http://schemas.microsoft.com/office/drawing/2014/main" id="{C913CCB2-832A-474E-A7F1-F30475BE262A}"/>
              </a:ext>
            </a:extLst>
          </p:cNvPr>
          <p:cNvCxnSpPr>
            <a:cxnSpLocks/>
            <a:stCxn id="116" idx="0"/>
            <a:endCxn id="106" idx="1"/>
          </p:cNvCxnSpPr>
          <p:nvPr/>
        </p:nvCxnSpPr>
        <p:spPr>
          <a:xfrm rot="16200000" flipH="1">
            <a:off x="4111727" y="10516335"/>
            <a:ext cx="456053" cy="1451714"/>
          </a:xfrm>
          <a:prstGeom prst="curved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27" name="図 126">
            <a:extLst>
              <a:ext uri="{FF2B5EF4-FFF2-40B4-BE49-F238E27FC236}">
                <a16:creationId xmlns:a16="http://schemas.microsoft.com/office/drawing/2014/main" id="{D72D71A0-311F-48DE-BCDA-E14D64356325}"/>
              </a:ext>
            </a:extLst>
          </p:cNvPr>
          <p:cNvPicPr>
            <a:picLocks noChangeAspect="1"/>
          </p:cNvPicPr>
          <p:nvPr/>
        </p:nvPicPr>
        <p:blipFill>
          <a:blip r:embed="rId27"/>
          <a:stretch>
            <a:fillRect/>
          </a:stretch>
        </p:blipFill>
        <p:spPr>
          <a:xfrm>
            <a:off x="301661" y="12414351"/>
            <a:ext cx="3967195" cy="853867"/>
          </a:xfrm>
          <a:prstGeom prst="rect">
            <a:avLst/>
          </a:prstGeom>
        </p:spPr>
      </p:pic>
      <p:cxnSp>
        <p:nvCxnSpPr>
          <p:cNvPr id="129" name="直線矢印コネクタ 128">
            <a:extLst>
              <a:ext uri="{FF2B5EF4-FFF2-40B4-BE49-F238E27FC236}">
                <a16:creationId xmlns:a16="http://schemas.microsoft.com/office/drawing/2014/main" id="{2AA62BFF-4414-4601-9D73-7815B0DFA37D}"/>
              </a:ext>
            </a:extLst>
          </p:cNvPr>
          <p:cNvCxnSpPr/>
          <p:nvPr/>
        </p:nvCxnSpPr>
        <p:spPr>
          <a:xfrm>
            <a:off x="978168" y="10491793"/>
            <a:ext cx="0" cy="177695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0" name="四角形: 角を丸くする 129">
            <a:extLst>
              <a:ext uri="{FF2B5EF4-FFF2-40B4-BE49-F238E27FC236}">
                <a16:creationId xmlns:a16="http://schemas.microsoft.com/office/drawing/2014/main" id="{B81F7B8A-877F-4B4A-A98A-1214FC6D64D8}"/>
              </a:ext>
            </a:extLst>
          </p:cNvPr>
          <p:cNvSpPr/>
          <p:nvPr/>
        </p:nvSpPr>
        <p:spPr>
          <a:xfrm>
            <a:off x="226933" y="12464884"/>
            <a:ext cx="4067044" cy="74799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mc:AlternateContent xmlns:mc="http://schemas.openxmlformats.org/markup-compatibility/2006">
        <mc:Choice xmlns:a14="http://schemas.microsoft.com/office/drawing/2010/main" Requires="a14">
          <p:sp>
            <p:nvSpPr>
              <p:cNvPr id="131" name="テキスト ボックス 352">
                <a:extLst>
                  <a:ext uri="{FF2B5EF4-FFF2-40B4-BE49-F238E27FC236}">
                    <a16:creationId xmlns:a16="http://schemas.microsoft.com/office/drawing/2014/main" id="{45698E89-76F3-421D-85DC-630DF9634687}"/>
                  </a:ext>
                </a:extLst>
              </p:cNvPr>
              <p:cNvSpPr txBox="1"/>
              <p:nvPr/>
            </p:nvSpPr>
            <p:spPr>
              <a:xfrm>
                <a:off x="4334709" y="12414351"/>
                <a:ext cx="6775549" cy="59727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2400" b="0" u="none" dirty="0">
                    <a:solidFill>
                      <a:sysClr val="windowText" lastClr="000000"/>
                    </a:solidFill>
                    <a:latin typeface="あずきフォント" panose="02000609000000000000" pitchFamily="1" charset="-128"/>
                    <a:ea typeface="あずきフォント" panose="02000609000000000000" pitchFamily="1" charset="-128"/>
                  </a:rPr>
                  <a:t>学習事例が正例</a:t>
                </a:r>
                <a:r>
                  <a:rPr kumimoji="1" lang="en-US" altLang="ja-JP" sz="2400" b="0" u="none" dirty="0">
                    <a:solidFill>
                      <a:sysClr val="windowText" lastClr="000000"/>
                    </a:solidFill>
                    <a:latin typeface="あずきフォント" panose="02000609000000000000" pitchFamily="1" charset="-128"/>
                    <a:ea typeface="あずきフォント" panose="02000609000000000000" pitchFamily="1" charset="-128"/>
                  </a:rPr>
                  <a:t>(</a:t>
                </a:r>
                <a14:m>
                  <m:oMath xmlns:m="http://schemas.openxmlformats.org/officeDocument/2006/math">
                    <m:r>
                      <a:rPr kumimoji="1" lang="en-US" altLang="ja-JP" sz="2400" b="0" i="1" u="none">
                        <a:solidFill>
                          <a:sysClr val="windowText" lastClr="000000"/>
                        </a:solidFill>
                        <a:latin typeface="Cambria Math" panose="02040503050406030204" pitchFamily="18" charset="0"/>
                        <a:ea typeface="あずきフォント" panose="02000609000000000000" pitchFamily="1" charset="-128"/>
                      </a:rPr>
                      <m:t>𝑦</m:t>
                    </m:r>
                    <m:r>
                      <a:rPr kumimoji="1" lang="en-US" altLang="ja-JP" sz="2400" b="0" i="1" u="none">
                        <a:solidFill>
                          <a:sysClr val="windowText" lastClr="000000"/>
                        </a:solidFill>
                        <a:latin typeface="Cambria Math" panose="02040503050406030204" pitchFamily="18" charset="0"/>
                        <a:ea typeface="あずきフォント" panose="02000609000000000000" pitchFamily="1" charset="-128"/>
                      </a:rPr>
                      <m:t>=</m:t>
                    </m:r>
                    <m:r>
                      <a:rPr kumimoji="1" lang="en-US" altLang="ja-JP" sz="2400" b="0" i="1" u="none">
                        <a:solidFill>
                          <a:sysClr val="windowText" lastClr="000000"/>
                        </a:solidFill>
                        <a:latin typeface="Cambria Math" panose="02040503050406030204" pitchFamily="18" charset="0"/>
                        <a:ea typeface="あずきフォント" panose="02000609000000000000" pitchFamily="1" charset="-128"/>
                      </a:rPr>
                      <m:t>1</m:t>
                    </m:r>
                  </m:oMath>
                </a14:m>
                <a:r>
                  <a:rPr kumimoji="1" lang="en-US" altLang="ja-JP" sz="2400" b="0" u="none" dirty="0">
                    <a:solidFill>
                      <a:sysClr val="windowText" lastClr="000000"/>
                    </a:solidFill>
                    <a:latin typeface="あずきフォント" panose="02000609000000000000" pitchFamily="1" charset="-128"/>
                    <a:ea typeface="あずきフォント" panose="02000609000000000000" pitchFamily="1" charset="-128"/>
                  </a:rPr>
                  <a:t>)</a:t>
                </a:r>
                <a:r>
                  <a:rPr kumimoji="1" lang="ja-JP" altLang="en-US" sz="2400" b="0" u="none" dirty="0">
                    <a:solidFill>
                      <a:sysClr val="windowText" lastClr="000000"/>
                    </a:solidFill>
                    <a:latin typeface="あずきフォント" panose="02000609000000000000" pitchFamily="1" charset="-128"/>
                    <a:ea typeface="あずきフォント" panose="02000609000000000000" pitchFamily="1" charset="-128"/>
                  </a:rPr>
                  <a:t>なら内積</a:t>
                </a:r>
                <a14:m>
                  <m:oMath xmlns:m="http://schemas.openxmlformats.org/officeDocument/2006/math">
                    <m:sSup>
                      <m:sSupPr>
                        <m:ctrlPr>
                          <a:rPr kumimoji="1" lang="en-US" altLang="ja-JP" sz="2400" b="0" i="1">
                            <a:solidFill>
                              <a:schemeClr val="dk1"/>
                            </a:solidFill>
                            <a:effectLst/>
                            <a:latin typeface="Cambria Math" panose="02040503050406030204" pitchFamily="18" charset="0"/>
                          </a:rPr>
                        </m:ctrlPr>
                      </m:sSupPr>
                      <m:e>
                        <m:r>
                          <m:rPr>
                            <m:sty m:val="p"/>
                          </m:rPr>
                          <a:rPr kumimoji="1" lang="en-US" altLang="ja-JP" sz="2400" b="0" i="0">
                            <a:solidFill>
                              <a:schemeClr val="dk1"/>
                            </a:solidFill>
                            <a:effectLst/>
                            <a:latin typeface="Cambria Math" panose="02040503050406030204" pitchFamily="18" charset="0"/>
                          </a:rPr>
                          <m:t>x</m:t>
                        </m:r>
                      </m:e>
                      <m:sup>
                        <m:r>
                          <m:rPr>
                            <m:sty m:val="p"/>
                          </m:rPr>
                          <a:rPr kumimoji="1" lang="en-US" altLang="ja-JP" sz="2400" b="0" i="0">
                            <a:solidFill>
                              <a:schemeClr val="dk1"/>
                            </a:solidFill>
                            <a:effectLst/>
                            <a:latin typeface="Cambria Math" panose="02040503050406030204" pitchFamily="18" charset="0"/>
                          </a:rPr>
                          <m:t>T</m:t>
                        </m:r>
                      </m:sup>
                    </m:sSup>
                    <m:r>
                      <a:rPr kumimoji="1" lang="en-US" altLang="ja-JP" sz="2400" b="0" i="1">
                        <a:solidFill>
                          <a:schemeClr val="dk1"/>
                        </a:solidFill>
                        <a:effectLst/>
                        <a:latin typeface="Cambria Math" panose="02040503050406030204" pitchFamily="18" charset="0"/>
                      </a:rPr>
                      <m:t>𝑤</m:t>
                    </m:r>
                  </m:oMath>
                </a14:m>
                <a:r>
                  <a:rPr kumimoji="1" lang="ja-JP" altLang="en-US" sz="2400" b="0" u="none" dirty="0">
                    <a:solidFill>
                      <a:sysClr val="windowText" lastClr="000000"/>
                    </a:solidFill>
                    <a:latin typeface="あずきフォント" panose="02000609000000000000" pitchFamily="1" charset="-128"/>
                    <a:ea typeface="あずきフォント" panose="02000609000000000000" pitchFamily="1" charset="-128"/>
                  </a:rPr>
                  <a:t>が大きく、</a:t>
                </a:r>
                <a:endParaRPr kumimoji="1" lang="en-US" altLang="ja-JP" sz="2400" b="0" u="none" dirty="0">
                  <a:solidFill>
                    <a:sysClr val="windowText" lastClr="000000"/>
                  </a:solidFill>
                  <a:latin typeface="あずきフォント" panose="02000609000000000000" pitchFamily="1" charset="-128"/>
                  <a:ea typeface="あずきフォント" panose="02000609000000000000" pitchFamily="1" charset="-128"/>
                </a:endParaRPr>
              </a:p>
              <a:p>
                <a:pPr algn="l"/>
                <a:r>
                  <a:rPr kumimoji="1" lang="ja-JP" altLang="en-US" sz="2400" b="0" u="none" dirty="0">
                    <a:solidFill>
                      <a:sysClr val="windowText" lastClr="000000"/>
                    </a:solidFill>
                    <a:latin typeface="あずきフォント" panose="02000609000000000000" pitchFamily="1" charset="-128"/>
                    <a:ea typeface="あずきフォント" panose="02000609000000000000" pitchFamily="1" charset="-128"/>
                  </a:rPr>
                  <a:t>負例なら小さくなる。</a:t>
                </a:r>
                <a:endParaRPr kumimoji="1" lang="en-US" altLang="ja-JP" sz="2400" b="0" u="none" dirty="0">
                  <a:solidFill>
                    <a:sysClr val="windowText" lastClr="000000"/>
                  </a:solidFill>
                  <a:latin typeface="あずきフォント" panose="02000609000000000000" pitchFamily="1" charset="-128"/>
                  <a:ea typeface="あずきフォント" panose="02000609000000000000" pitchFamily="1" charset="-128"/>
                </a:endParaRPr>
              </a:p>
            </p:txBody>
          </p:sp>
        </mc:Choice>
        <mc:Fallback>
          <p:sp>
            <p:nvSpPr>
              <p:cNvPr id="131" name="テキスト ボックス 352">
                <a:extLst>
                  <a:ext uri="{FF2B5EF4-FFF2-40B4-BE49-F238E27FC236}">
                    <a16:creationId xmlns:a16="http://schemas.microsoft.com/office/drawing/2014/main" id="{45698E89-76F3-421D-85DC-630DF9634687}"/>
                  </a:ext>
                </a:extLst>
              </p:cNvPr>
              <p:cNvSpPr txBox="1">
                <a:spLocks noRot="1" noChangeAspect="1" noMove="1" noResize="1" noEditPoints="1" noAdjustHandles="1" noChangeArrowheads="1" noChangeShapeType="1" noTextEdit="1"/>
              </p:cNvSpPr>
              <p:nvPr/>
            </p:nvSpPr>
            <p:spPr>
              <a:xfrm>
                <a:off x="4334709" y="12414351"/>
                <a:ext cx="6775549" cy="597272"/>
              </a:xfrm>
              <a:prstGeom prst="rect">
                <a:avLst/>
              </a:prstGeom>
              <a:blipFill>
                <a:blip r:embed="rId28"/>
                <a:stretch>
                  <a:fillRect l="-1349" t="-10204" b="-62245"/>
                </a:stretch>
              </a:blipFill>
              <a:ln w="9525" cmpd="sng">
                <a:noFill/>
              </a:ln>
            </p:spPr>
            <p:txBody>
              <a:bodyPr/>
              <a:lstStyle/>
              <a:p>
                <a:r>
                  <a:rPr lang="ja-JP" altLang="en-US">
                    <a:noFill/>
                  </a:rPr>
                  <a:t> </a:t>
                </a:r>
              </a:p>
            </p:txBody>
          </p:sp>
        </mc:Fallback>
      </mc:AlternateContent>
    </p:spTree>
    <p:extLst>
      <p:ext uri="{BB962C8B-B14F-4D97-AF65-F5344CB8AC3E}">
        <p14:creationId xmlns:p14="http://schemas.microsoft.com/office/powerpoint/2010/main" val="111350010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29779</TotalTime>
  <Words>6564</Words>
  <Application>Microsoft Office PowerPoint</Application>
  <PresentationFormat>ユーザー設定</PresentationFormat>
  <Paragraphs>748</Paragraphs>
  <Slides>28</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あずきフォント</vt:lpstr>
      <vt:lpstr>Arial</vt:lpstr>
      <vt:lpstr>Calibri</vt:lpstr>
      <vt:lpstr>Calibri Light</vt:lpstr>
      <vt:lpstr>Cambria Math</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Kubo, Takahiro</dc:creator>
  <cp:lastModifiedBy>Kubo, Takahiro</cp:lastModifiedBy>
  <cp:revision>907</cp:revision>
  <dcterms:created xsi:type="dcterms:W3CDTF">2022-05-13T12:46:51Z</dcterms:created>
  <dcterms:modified xsi:type="dcterms:W3CDTF">2022-07-18T04:32:20Z</dcterms:modified>
</cp:coreProperties>
</file>